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62" r:id="rId8"/>
    <p:sldId id="263" r:id="rId9"/>
    <p:sldId id="264" r:id="rId10"/>
    <p:sldId id="276" r:id="rId11"/>
    <p:sldId id="265" r:id="rId12"/>
    <p:sldId id="266" r:id="rId13"/>
    <p:sldId id="278" r:id="rId14"/>
    <p:sldId id="267" r:id="rId15"/>
    <p:sldId id="277" r:id="rId16"/>
    <p:sldId id="280" r:id="rId17"/>
    <p:sldId id="281" r:id="rId18"/>
    <p:sldId id="282"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92" autoAdjust="0"/>
    <p:restoredTop sz="94660"/>
  </p:normalViewPr>
  <p:slideViewPr>
    <p:cSldViewPr snapToGrid="0">
      <p:cViewPr varScale="1">
        <p:scale>
          <a:sx n="68" d="100"/>
          <a:sy n="68"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269569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50822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4745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125710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2831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2656875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3663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89259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5813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9C39B-585D-47C7-A542-BC1D88B8E40A}"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33133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9C39B-585D-47C7-A542-BC1D88B8E40A}"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151722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9C39B-585D-47C7-A542-BC1D88B8E40A}"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185237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9C39B-585D-47C7-A542-BC1D88B8E40A}"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31911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9C39B-585D-47C7-A542-BC1D88B8E40A}"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229413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9C39B-585D-47C7-A542-BC1D88B8E40A}"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198450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9C39B-585D-47C7-A542-BC1D88B8E40A}"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00BE9-2900-4A03-BA0E-EDF2D08F6ED7}" type="slidenum">
              <a:rPr lang="en-US" smtClean="0"/>
              <a:t>‹#›</a:t>
            </a:fld>
            <a:endParaRPr lang="en-US"/>
          </a:p>
        </p:txBody>
      </p:sp>
    </p:spTree>
    <p:extLst>
      <p:ext uri="{BB962C8B-B14F-4D97-AF65-F5344CB8AC3E}">
        <p14:creationId xmlns:p14="http://schemas.microsoft.com/office/powerpoint/2010/main" val="17783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29C39B-585D-47C7-A542-BC1D88B8E40A}" type="datetimeFigureOut">
              <a:rPr lang="en-US" smtClean="0"/>
              <a:t>9/3/2020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600BE9-2900-4A03-BA0E-EDF2D08F6ED7}" type="slidenum">
              <a:rPr lang="en-US" smtClean="0"/>
              <a:t>‹#›</a:t>
            </a:fld>
            <a:endParaRPr lang="en-US"/>
          </a:p>
        </p:txBody>
      </p:sp>
    </p:spTree>
    <p:extLst>
      <p:ext uri="{BB962C8B-B14F-4D97-AF65-F5344CB8AC3E}">
        <p14:creationId xmlns:p14="http://schemas.microsoft.com/office/powerpoint/2010/main" val="3753882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titanic/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arge ship in the water&#10;&#10;Description automatically generated">
            <a:extLst>
              <a:ext uri="{FF2B5EF4-FFF2-40B4-BE49-F238E27FC236}">
                <a16:creationId xmlns:a16="http://schemas.microsoft.com/office/drawing/2014/main" id="{32768C8A-5BE6-4C16-A2A9-60344654EF52}"/>
              </a:ext>
            </a:extLst>
          </p:cNvPr>
          <p:cNvPicPr>
            <a:picLocks noChangeAspect="1"/>
          </p:cNvPicPr>
          <p:nvPr/>
        </p:nvPicPr>
        <p:blipFill rotWithShape="1">
          <a:blip r:embed="rId2">
            <a:extLst>
              <a:ext uri="{28A0092B-C50C-407E-A947-70E740481C1C}">
                <a14:useLocalDpi xmlns:a14="http://schemas.microsoft.com/office/drawing/2010/main" val="0"/>
              </a:ext>
            </a:extLst>
          </a:blip>
          <a:srcRect t="19121" b="4866"/>
          <a:stretch/>
        </p:blipFill>
        <p:spPr>
          <a:xfrm>
            <a:off x="20" y="10"/>
            <a:ext cx="12191979" cy="6857990"/>
          </a:xfrm>
          <a:prstGeom prst="rect">
            <a:avLst/>
          </a:prstGeom>
          <a:blipFill>
            <a:blip r:embed="rId2"/>
            <a:stretch>
              <a:fillRect/>
            </a:stretch>
          </a:blipFill>
        </p:spPr>
      </p:pic>
      <p:sp>
        <p:nvSpPr>
          <p:cNvPr id="2" name="Title 1">
            <a:extLst>
              <a:ext uri="{FF2B5EF4-FFF2-40B4-BE49-F238E27FC236}">
                <a16:creationId xmlns:a16="http://schemas.microsoft.com/office/drawing/2014/main" id="{EF09A559-9C4D-47C1-9857-5D7861FE181C}"/>
              </a:ext>
            </a:extLst>
          </p:cNvPr>
          <p:cNvSpPr>
            <a:spLocks noGrp="1"/>
          </p:cNvSpPr>
          <p:nvPr>
            <p:ph type="title"/>
          </p:nvPr>
        </p:nvSpPr>
        <p:spPr>
          <a:xfrm>
            <a:off x="422899" y="576263"/>
            <a:ext cx="4444436" cy="2967606"/>
          </a:xfrm>
        </p:spPr>
        <p:txBody>
          <a:bodyPr vert="horz" lIns="91440" tIns="45720" rIns="91440" bIns="45720" rtlCol="0" anchor="b">
            <a:normAutofit/>
          </a:bodyPr>
          <a:lstStyle/>
          <a:p>
            <a:r>
              <a:rPr lang="en-US" sz="3000" b="1">
                <a:solidFill>
                  <a:srgbClr val="FFFFFF"/>
                </a:solidFill>
              </a:rPr>
              <a:t>GROUP 6 : PASSENGER SURVIVAL PREDICTION ON TITANIC DATASET</a:t>
            </a:r>
            <a:br>
              <a:rPr lang="en-US" sz="3000">
                <a:solidFill>
                  <a:srgbClr val="FFFFFF"/>
                </a:solidFill>
              </a:rPr>
            </a:br>
            <a:endParaRPr lang="en-US" sz="3000">
              <a:solidFill>
                <a:srgbClr val="FFFFFF"/>
              </a:solidFill>
            </a:endParaRPr>
          </a:p>
        </p:txBody>
      </p:sp>
      <p:sp>
        <p:nvSpPr>
          <p:cNvPr id="3" name="Subtitle 2">
            <a:extLst>
              <a:ext uri="{FF2B5EF4-FFF2-40B4-BE49-F238E27FC236}">
                <a16:creationId xmlns:a16="http://schemas.microsoft.com/office/drawing/2014/main" id="{8E7C666B-41A2-4717-8F26-F1DF36421F4B}"/>
              </a:ext>
            </a:extLst>
          </p:cNvPr>
          <p:cNvSpPr>
            <a:spLocks noGrp="1"/>
          </p:cNvSpPr>
          <p:nvPr>
            <p:ph idx="4294967295"/>
          </p:nvPr>
        </p:nvSpPr>
        <p:spPr>
          <a:xfrm>
            <a:off x="7962471" y="5157627"/>
            <a:ext cx="4229529" cy="1160980"/>
          </a:xfrm>
        </p:spPr>
        <p:txBody>
          <a:bodyPr vert="horz" lIns="91440" tIns="45720" rIns="91440" bIns="45720" rtlCol="0" anchor="t">
            <a:normAutofit fontScale="92500"/>
          </a:bodyPr>
          <a:lstStyle/>
          <a:p>
            <a:r>
              <a:rPr lang="en-US" sz="1800" b="1" dirty="0">
                <a:solidFill>
                  <a:schemeClr val="bg1">
                    <a:lumMod val="95000"/>
                  </a:schemeClr>
                </a:solidFill>
                <a:latin typeface="Arial Black" panose="020B0A04020102020204" pitchFamily="34" charset="0"/>
              </a:rPr>
              <a:t>Dhilipan Dushendran (dd3255@drexel.edu)</a:t>
            </a:r>
          </a:p>
          <a:p>
            <a:r>
              <a:rPr lang="en-US" sz="1800" b="1" dirty="0">
                <a:solidFill>
                  <a:schemeClr val="bg1">
                    <a:lumMod val="95000"/>
                  </a:schemeClr>
                </a:solidFill>
                <a:latin typeface="Arial Black" panose="020B0A04020102020204" pitchFamily="34" charset="0"/>
              </a:rPr>
              <a:t>Tej Gottapu (tg672@drexel.edu)</a:t>
            </a:r>
          </a:p>
        </p:txBody>
      </p:sp>
    </p:spTree>
    <p:extLst>
      <p:ext uri="{BB962C8B-B14F-4D97-AF65-F5344CB8AC3E}">
        <p14:creationId xmlns:p14="http://schemas.microsoft.com/office/powerpoint/2010/main" val="337191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7A2C-4672-47CB-AAC9-1251E4350F73}"/>
              </a:ext>
            </a:extLst>
          </p:cNvPr>
          <p:cNvSpPr>
            <a:spLocks noGrp="1"/>
          </p:cNvSpPr>
          <p:nvPr>
            <p:ph type="title"/>
          </p:nvPr>
        </p:nvSpPr>
        <p:spPr>
          <a:xfrm>
            <a:off x="838200" y="365126"/>
            <a:ext cx="10515600" cy="814746"/>
          </a:xfrm>
        </p:spPr>
        <p:txBody>
          <a:bodyPr>
            <a:normAutofit/>
          </a:bodyPr>
          <a:lstStyle/>
          <a:p>
            <a:r>
              <a:rPr lang="en-US" sz="2800" dirty="0"/>
              <a:t>Passengers embarked …</a:t>
            </a:r>
          </a:p>
        </p:txBody>
      </p:sp>
      <p:pic>
        <p:nvPicPr>
          <p:cNvPr id="5" name="Content Placeholder 4" descr="A screenshot of a cell phone&#10;&#10;Description automatically generated">
            <a:extLst>
              <a:ext uri="{FF2B5EF4-FFF2-40B4-BE49-F238E27FC236}">
                <a16:creationId xmlns:a16="http://schemas.microsoft.com/office/drawing/2014/main" id="{49DF41E1-87AE-48ED-931C-5B3B15C2A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180" y="1982985"/>
            <a:ext cx="10242039" cy="3178950"/>
          </a:xfrm>
        </p:spPr>
      </p:pic>
    </p:spTree>
    <p:extLst>
      <p:ext uri="{BB962C8B-B14F-4D97-AF65-F5344CB8AC3E}">
        <p14:creationId xmlns:p14="http://schemas.microsoft.com/office/powerpoint/2010/main" val="246641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73D2-92D3-4B16-90F3-18B3AB634457}"/>
              </a:ext>
            </a:extLst>
          </p:cNvPr>
          <p:cNvSpPr>
            <a:spLocks noGrp="1"/>
          </p:cNvSpPr>
          <p:nvPr>
            <p:ph type="title"/>
          </p:nvPr>
        </p:nvSpPr>
        <p:spPr>
          <a:xfrm>
            <a:off x="838200" y="365126"/>
            <a:ext cx="10515600" cy="760290"/>
          </a:xfrm>
        </p:spPr>
        <p:txBody>
          <a:bodyPr>
            <a:normAutofit/>
          </a:bodyPr>
          <a:lstStyle/>
          <a:p>
            <a:r>
              <a:rPr lang="en-US" sz="3200" dirty="0"/>
              <a:t>Preprocessing (missing values):</a:t>
            </a:r>
          </a:p>
        </p:txBody>
      </p:sp>
      <p:pic>
        <p:nvPicPr>
          <p:cNvPr id="5" name="Content Placeholder 4" descr="A screenshot of a cell phone&#10;&#10;Description automatically generated">
            <a:extLst>
              <a:ext uri="{FF2B5EF4-FFF2-40B4-BE49-F238E27FC236}">
                <a16:creationId xmlns:a16="http://schemas.microsoft.com/office/drawing/2014/main" id="{3C8E759C-8275-4D61-8883-42E8FBCE7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012" y="1322362"/>
            <a:ext cx="3941076" cy="4965896"/>
          </a:xfrm>
        </p:spPr>
      </p:pic>
    </p:spTree>
    <p:extLst>
      <p:ext uri="{BB962C8B-B14F-4D97-AF65-F5344CB8AC3E}">
        <p14:creationId xmlns:p14="http://schemas.microsoft.com/office/powerpoint/2010/main" val="4762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B173-C162-42CB-9773-86D34D810275}"/>
              </a:ext>
            </a:extLst>
          </p:cNvPr>
          <p:cNvSpPr>
            <a:spLocks noGrp="1"/>
          </p:cNvSpPr>
          <p:nvPr>
            <p:ph type="title"/>
          </p:nvPr>
        </p:nvSpPr>
        <p:spPr>
          <a:xfrm>
            <a:off x="838200" y="365126"/>
            <a:ext cx="10515600" cy="760290"/>
          </a:xfrm>
        </p:spPr>
        <p:txBody>
          <a:bodyPr>
            <a:normAutofit/>
          </a:bodyPr>
          <a:lstStyle/>
          <a:p>
            <a:r>
              <a:rPr lang="en-US" sz="2800" dirty="0"/>
              <a:t>Preprocessing steps:</a:t>
            </a:r>
          </a:p>
        </p:txBody>
      </p:sp>
      <p:sp>
        <p:nvSpPr>
          <p:cNvPr id="3" name="Content Placeholder 2">
            <a:extLst>
              <a:ext uri="{FF2B5EF4-FFF2-40B4-BE49-F238E27FC236}">
                <a16:creationId xmlns:a16="http://schemas.microsoft.com/office/drawing/2014/main" id="{9116E620-BAEC-4EB1-8E1D-98C713AAA9EE}"/>
              </a:ext>
            </a:extLst>
          </p:cNvPr>
          <p:cNvSpPr>
            <a:spLocks noGrp="1"/>
          </p:cNvSpPr>
          <p:nvPr>
            <p:ph idx="1"/>
          </p:nvPr>
        </p:nvSpPr>
        <p:spPr>
          <a:xfrm>
            <a:off x="838200" y="1125416"/>
            <a:ext cx="10515600" cy="5051547"/>
          </a:xfrm>
        </p:spPr>
        <p:txBody>
          <a:bodyPr/>
          <a:lstStyle/>
          <a:p>
            <a:r>
              <a:rPr lang="en-US" sz="2000" dirty="0"/>
              <a:t>fill the missing values of embarked column</a:t>
            </a:r>
          </a:p>
          <a:p>
            <a:r>
              <a:rPr lang="en-US" sz="2000" dirty="0"/>
              <a:t>fill the missing values of Age by calculating mean</a:t>
            </a:r>
          </a:p>
          <a:p>
            <a:r>
              <a:rPr lang="en-US" sz="2000" dirty="0"/>
              <a:t>use interpolate function to take care of the missing values in fare column and Cabin column</a:t>
            </a:r>
          </a:p>
          <a:p>
            <a:r>
              <a:rPr lang="en-US" sz="2000" dirty="0"/>
              <a:t>create new column name Title from name column</a:t>
            </a:r>
          </a:p>
          <a:p>
            <a:r>
              <a:rPr lang="en-US" sz="2000" dirty="0"/>
              <a:t>to fill the missing values of Age by calculating mean using column Title with same values</a:t>
            </a:r>
          </a:p>
          <a:p>
            <a:r>
              <a:rPr lang="en-US" sz="2000" dirty="0"/>
              <a:t>changing categorical value to numerical value</a:t>
            </a:r>
          </a:p>
          <a:p>
            <a:endParaRPr lang="en-US" sz="2000" dirty="0"/>
          </a:p>
          <a:p>
            <a:endParaRPr lang="en-US" dirty="0"/>
          </a:p>
        </p:txBody>
      </p:sp>
    </p:spTree>
    <p:extLst>
      <p:ext uri="{BB962C8B-B14F-4D97-AF65-F5344CB8AC3E}">
        <p14:creationId xmlns:p14="http://schemas.microsoft.com/office/powerpoint/2010/main" val="137269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ADA9-3476-42AE-BAB1-C953A73A45C4}"/>
              </a:ext>
            </a:extLst>
          </p:cNvPr>
          <p:cNvSpPr>
            <a:spLocks noGrp="1"/>
          </p:cNvSpPr>
          <p:nvPr>
            <p:ph type="title"/>
          </p:nvPr>
        </p:nvSpPr>
        <p:spPr/>
        <p:txBody>
          <a:bodyPr/>
          <a:lstStyle/>
          <a:p>
            <a:r>
              <a:rPr lang="en-US" dirty="0"/>
              <a:t>Models &amp; Parameters used to train</a:t>
            </a:r>
          </a:p>
        </p:txBody>
      </p:sp>
      <p:sp>
        <p:nvSpPr>
          <p:cNvPr id="3" name="Content Placeholder 2">
            <a:extLst>
              <a:ext uri="{FF2B5EF4-FFF2-40B4-BE49-F238E27FC236}">
                <a16:creationId xmlns:a16="http://schemas.microsoft.com/office/drawing/2014/main" id="{F14EB394-5A3B-4A8E-886C-8B9CA3688CA4}"/>
              </a:ext>
            </a:extLst>
          </p:cNvPr>
          <p:cNvSpPr>
            <a:spLocks noGrp="1"/>
          </p:cNvSpPr>
          <p:nvPr>
            <p:ph idx="1"/>
          </p:nvPr>
        </p:nvSpPr>
        <p:spPr/>
        <p:txBody>
          <a:bodyPr/>
          <a:lstStyle/>
          <a:p>
            <a:r>
              <a:rPr lang="en-US" dirty="0"/>
              <a:t>Test size used for the split = 0.2</a:t>
            </a:r>
          </a:p>
          <a:p>
            <a:r>
              <a:rPr lang="en-US" dirty="0"/>
              <a:t>To display &amp; interpret the results of the model easily, we have used Confusion matrix which will have details like F1, Recall &amp; Precision.</a:t>
            </a:r>
          </a:p>
          <a:p>
            <a:r>
              <a:rPr lang="en-US" dirty="0"/>
              <a:t>Models used</a:t>
            </a:r>
          </a:p>
          <a:p>
            <a:pPr lvl="2"/>
            <a:r>
              <a:rPr lang="en-US" dirty="0"/>
              <a:t>Logistic Regression</a:t>
            </a:r>
          </a:p>
          <a:p>
            <a:pPr lvl="2"/>
            <a:r>
              <a:rPr lang="en-US" dirty="0"/>
              <a:t>Decision Tree</a:t>
            </a:r>
          </a:p>
          <a:p>
            <a:pPr lvl="2"/>
            <a:r>
              <a:rPr lang="en-US" dirty="0"/>
              <a:t>SVC</a:t>
            </a:r>
          </a:p>
          <a:p>
            <a:pPr lvl="2"/>
            <a:r>
              <a:rPr lang="en-US" dirty="0"/>
              <a:t>Random Forrest</a:t>
            </a:r>
          </a:p>
        </p:txBody>
      </p:sp>
    </p:spTree>
    <p:extLst>
      <p:ext uri="{BB962C8B-B14F-4D97-AF65-F5344CB8AC3E}">
        <p14:creationId xmlns:p14="http://schemas.microsoft.com/office/powerpoint/2010/main" val="298040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53D5-5CC5-4B18-87C3-3BF2D48596E9}"/>
              </a:ext>
            </a:extLst>
          </p:cNvPr>
          <p:cNvSpPr>
            <a:spLocks noGrp="1"/>
          </p:cNvSpPr>
          <p:nvPr>
            <p:ph type="title"/>
          </p:nvPr>
        </p:nvSpPr>
        <p:spPr>
          <a:xfrm>
            <a:off x="838200" y="313754"/>
            <a:ext cx="10515600" cy="535207"/>
          </a:xfrm>
        </p:spPr>
        <p:txBody>
          <a:bodyPr>
            <a:normAutofit fontScale="90000"/>
          </a:bodyPr>
          <a:lstStyle/>
          <a:p>
            <a:r>
              <a:rPr lang="en-US" sz="3600" b="1" dirty="0"/>
              <a:t>Models used on the train data and</a:t>
            </a:r>
            <a:br>
              <a:rPr lang="en-US" sz="3600" b="1" dirty="0"/>
            </a:br>
            <a:r>
              <a:rPr lang="en-US" sz="3600" b="1" dirty="0"/>
              <a:t>its accuracy values:</a:t>
            </a:r>
          </a:p>
        </p:txBody>
      </p:sp>
      <p:sp>
        <p:nvSpPr>
          <p:cNvPr id="3" name="Content Placeholder 2">
            <a:extLst>
              <a:ext uri="{FF2B5EF4-FFF2-40B4-BE49-F238E27FC236}">
                <a16:creationId xmlns:a16="http://schemas.microsoft.com/office/drawing/2014/main" id="{29D41EA4-4D7F-4243-9483-8229EFA610D1}"/>
              </a:ext>
            </a:extLst>
          </p:cNvPr>
          <p:cNvSpPr>
            <a:spLocks noGrp="1"/>
          </p:cNvSpPr>
          <p:nvPr>
            <p:ph idx="1"/>
          </p:nvPr>
        </p:nvSpPr>
        <p:spPr>
          <a:xfrm>
            <a:off x="838200" y="1478056"/>
            <a:ext cx="10515600" cy="4953074"/>
          </a:xfrm>
        </p:spPr>
        <p:txBody>
          <a:bodyPr/>
          <a:lstStyle/>
          <a:p>
            <a:r>
              <a:rPr lang="en-US" dirty="0"/>
              <a:t>Logistic Regression – 0.832</a:t>
            </a:r>
          </a:p>
          <a:p>
            <a:r>
              <a:rPr lang="en-US" dirty="0"/>
              <a:t>Decision Tree – 0.849</a:t>
            </a:r>
          </a:p>
          <a:p>
            <a:r>
              <a:rPr lang="en-US" dirty="0"/>
              <a:t>SVC – 0.843</a:t>
            </a:r>
          </a:p>
          <a:p>
            <a:r>
              <a:rPr lang="en-US" dirty="0"/>
              <a:t>Random Forrest – 0.854</a:t>
            </a:r>
          </a:p>
          <a:p>
            <a:endParaRPr lang="en-US" dirty="0"/>
          </a:p>
        </p:txBody>
      </p:sp>
    </p:spTree>
    <p:extLst>
      <p:ext uri="{BB962C8B-B14F-4D97-AF65-F5344CB8AC3E}">
        <p14:creationId xmlns:p14="http://schemas.microsoft.com/office/powerpoint/2010/main" val="65687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70AF-0110-4C37-B738-7199D5DE4E4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7CCD32E-B832-46EB-9034-1DC0FABC4B34}"/>
              </a:ext>
            </a:extLst>
          </p:cNvPr>
          <p:cNvSpPr>
            <a:spLocks noGrp="1"/>
          </p:cNvSpPr>
          <p:nvPr>
            <p:ph idx="1"/>
          </p:nvPr>
        </p:nvSpPr>
        <p:spPr>
          <a:xfrm>
            <a:off x="750012" y="1366463"/>
            <a:ext cx="8523989" cy="4674899"/>
          </a:xfrm>
        </p:spPr>
        <p:txBody>
          <a:bodyPr/>
          <a:lstStyle/>
          <a:p>
            <a:r>
              <a:rPr lang="en-US" dirty="0"/>
              <a:t>The maximum accuracy we obtained so far is 0.854 and we believe this can be improved.</a:t>
            </a:r>
          </a:p>
          <a:p>
            <a:r>
              <a:rPr lang="en-US" dirty="0"/>
              <a:t>Using the results obtained from 4 models, we are going to use Ensemble Learning model such as Voting Classifier which will combine the decisions from all the model and improve the accuracy.</a:t>
            </a:r>
          </a:p>
          <a:p>
            <a:r>
              <a:rPr lang="en-US" dirty="0"/>
              <a:t>We observed that hyperparameter tuning (</a:t>
            </a:r>
            <a:r>
              <a:rPr lang="en-US" dirty="0" err="1"/>
              <a:t>GridSearch</a:t>
            </a:r>
            <a:r>
              <a:rPr lang="en-US" dirty="0"/>
              <a:t> CV)has made minimal change in the performance of the model.</a:t>
            </a:r>
          </a:p>
        </p:txBody>
      </p:sp>
    </p:spTree>
    <p:extLst>
      <p:ext uri="{BB962C8B-B14F-4D97-AF65-F5344CB8AC3E}">
        <p14:creationId xmlns:p14="http://schemas.microsoft.com/office/powerpoint/2010/main" val="77317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C713-046C-432F-A3FB-63738B8F155C}"/>
              </a:ext>
            </a:extLst>
          </p:cNvPr>
          <p:cNvSpPr>
            <a:spLocks noGrp="1"/>
          </p:cNvSpPr>
          <p:nvPr>
            <p:ph type="title"/>
          </p:nvPr>
        </p:nvSpPr>
        <p:spPr>
          <a:xfrm>
            <a:off x="677334" y="609599"/>
            <a:ext cx="8596668" cy="867509"/>
          </a:xfrm>
        </p:spPr>
        <p:txBody>
          <a:bodyPr>
            <a:normAutofit/>
          </a:bodyPr>
          <a:lstStyle/>
          <a:p>
            <a:r>
              <a:rPr lang="en-US" sz="2400" dirty="0"/>
              <a:t>Performance metrics after </a:t>
            </a:r>
            <a:r>
              <a:rPr lang="en-US" sz="2400" dirty="0" err="1"/>
              <a:t>hyperparamter</a:t>
            </a:r>
            <a:r>
              <a:rPr lang="en-US" sz="2400" dirty="0"/>
              <a:t> tuning:</a:t>
            </a:r>
          </a:p>
        </p:txBody>
      </p:sp>
      <p:sp>
        <p:nvSpPr>
          <p:cNvPr id="3" name="Content Placeholder 2">
            <a:extLst>
              <a:ext uri="{FF2B5EF4-FFF2-40B4-BE49-F238E27FC236}">
                <a16:creationId xmlns:a16="http://schemas.microsoft.com/office/drawing/2014/main" id="{7793BC53-7A1A-4914-B1FA-894F5D69D615}"/>
              </a:ext>
            </a:extLst>
          </p:cNvPr>
          <p:cNvSpPr>
            <a:spLocks noGrp="1"/>
          </p:cNvSpPr>
          <p:nvPr>
            <p:ph idx="1"/>
          </p:nvPr>
        </p:nvSpPr>
        <p:spPr>
          <a:xfrm>
            <a:off x="677334" y="1477109"/>
            <a:ext cx="8596668" cy="4564254"/>
          </a:xfrm>
        </p:spPr>
        <p:txBody>
          <a:bodyPr/>
          <a:lstStyle/>
          <a:p>
            <a:pPr marL="0" indent="0">
              <a:buNone/>
            </a:pPr>
            <a:r>
              <a:rPr lang="en-US" dirty="0"/>
              <a:t> LOGISTIC REGRESSION:</a:t>
            </a:r>
          </a:p>
          <a:p>
            <a:pPr marL="0" indent="0">
              <a:buNone/>
            </a:pPr>
            <a:r>
              <a:rPr lang="en-US" sz="1600" dirty="0"/>
              <a:t>Accuracy Score is : 0.8268156424581006</a:t>
            </a:r>
          </a:p>
          <a:p>
            <a:pPr marL="0" indent="0">
              <a:buNone/>
            </a:pPr>
            <a:r>
              <a:rPr lang="en-US" sz="1600" dirty="0"/>
              <a:t>Precision Score is : 0.8028169014084507</a:t>
            </a:r>
          </a:p>
          <a:p>
            <a:pPr marL="0" indent="0">
              <a:buNone/>
            </a:pPr>
            <a:r>
              <a:rPr lang="en-US" sz="1600" dirty="0"/>
              <a:t>Recall Score is: 0.7702702702702703</a:t>
            </a:r>
          </a:p>
          <a:p>
            <a:pPr marL="0" indent="0">
              <a:buNone/>
            </a:pPr>
            <a:r>
              <a:rPr lang="en-US" sz="1600" dirty="0"/>
              <a:t> F1 Score is : 0.7862068965517242</a:t>
            </a:r>
          </a:p>
          <a:p>
            <a:pPr marL="0" indent="0">
              <a:buNone/>
            </a:pPr>
            <a:r>
              <a:rPr lang="en-US" sz="1600" dirty="0"/>
              <a:t>DECISION TREE:</a:t>
            </a:r>
          </a:p>
          <a:p>
            <a:pPr marL="0" indent="0">
              <a:buNone/>
            </a:pPr>
            <a:r>
              <a:rPr lang="en-US" dirty="0"/>
              <a:t>Accuracy Score is : 0.8770949720670391 </a:t>
            </a:r>
          </a:p>
          <a:p>
            <a:pPr marL="0" indent="0">
              <a:buNone/>
            </a:pPr>
            <a:r>
              <a:rPr lang="en-US" dirty="0"/>
              <a:t>Precision Score is : 0.8939393939393939</a:t>
            </a:r>
          </a:p>
          <a:p>
            <a:pPr marL="0" indent="0">
              <a:buNone/>
            </a:pPr>
            <a:r>
              <a:rPr lang="en-US" dirty="0"/>
              <a:t>Recall Score is: 0.7972972972972973</a:t>
            </a:r>
          </a:p>
          <a:p>
            <a:pPr marL="0" indent="0">
              <a:buNone/>
            </a:pPr>
            <a:r>
              <a:rPr lang="en-US" dirty="0"/>
              <a:t>F1 Score is : 0.8428571428571429</a:t>
            </a:r>
          </a:p>
          <a:p>
            <a:pPr marL="0" indent="0">
              <a:buNone/>
            </a:pPr>
            <a:endParaRPr lang="en-US" sz="1600" dirty="0"/>
          </a:p>
          <a:p>
            <a:endParaRPr lang="en-US" dirty="0"/>
          </a:p>
        </p:txBody>
      </p:sp>
    </p:spTree>
    <p:extLst>
      <p:ext uri="{BB962C8B-B14F-4D97-AF65-F5344CB8AC3E}">
        <p14:creationId xmlns:p14="http://schemas.microsoft.com/office/powerpoint/2010/main" val="89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FC3F-8B9B-4F32-9949-464EAA63092B}"/>
              </a:ext>
            </a:extLst>
          </p:cNvPr>
          <p:cNvSpPr>
            <a:spLocks noGrp="1"/>
          </p:cNvSpPr>
          <p:nvPr>
            <p:ph type="title"/>
          </p:nvPr>
        </p:nvSpPr>
        <p:spPr>
          <a:xfrm>
            <a:off x="677334" y="609600"/>
            <a:ext cx="8596668" cy="501748"/>
          </a:xfrm>
        </p:spPr>
        <p:txBody>
          <a:bodyPr>
            <a:normAutofit fontScale="90000"/>
          </a:bodyPr>
          <a:lstStyle/>
          <a:p>
            <a:r>
              <a:rPr lang="en-US" dirty="0"/>
              <a:t>Continuation:</a:t>
            </a:r>
          </a:p>
        </p:txBody>
      </p:sp>
      <p:sp>
        <p:nvSpPr>
          <p:cNvPr id="3" name="Content Placeholder 2">
            <a:extLst>
              <a:ext uri="{FF2B5EF4-FFF2-40B4-BE49-F238E27FC236}">
                <a16:creationId xmlns:a16="http://schemas.microsoft.com/office/drawing/2014/main" id="{5E6B3635-C179-4A3A-812E-6412A2CC73CC}"/>
              </a:ext>
            </a:extLst>
          </p:cNvPr>
          <p:cNvSpPr>
            <a:spLocks noGrp="1"/>
          </p:cNvSpPr>
          <p:nvPr>
            <p:ph idx="1"/>
          </p:nvPr>
        </p:nvSpPr>
        <p:spPr>
          <a:xfrm>
            <a:off x="677334" y="1505243"/>
            <a:ext cx="8596668" cy="4536119"/>
          </a:xfrm>
        </p:spPr>
        <p:txBody>
          <a:bodyPr>
            <a:normAutofit/>
          </a:bodyPr>
          <a:lstStyle/>
          <a:p>
            <a:pPr marL="0" indent="0">
              <a:buNone/>
            </a:pPr>
            <a:r>
              <a:rPr lang="en-US" dirty="0"/>
              <a:t>Random Forest Model</a:t>
            </a:r>
          </a:p>
          <a:p>
            <a:pPr marL="0" indent="0">
              <a:buNone/>
            </a:pPr>
            <a:r>
              <a:rPr lang="en-US" dirty="0"/>
              <a:t>Accuracy Score is : 0.8491620111731844</a:t>
            </a:r>
          </a:p>
          <a:p>
            <a:pPr marL="0" indent="0">
              <a:buNone/>
            </a:pPr>
            <a:r>
              <a:rPr lang="en-US" dirty="0"/>
              <a:t>Precision Score is : 0.8405797101449275</a:t>
            </a:r>
          </a:p>
          <a:p>
            <a:pPr marL="0" indent="0">
              <a:buNone/>
            </a:pPr>
            <a:r>
              <a:rPr lang="en-US" dirty="0"/>
              <a:t>Recall Score is: 0.7837837837837838</a:t>
            </a:r>
          </a:p>
          <a:p>
            <a:pPr marL="0" indent="0">
              <a:buNone/>
            </a:pPr>
            <a:r>
              <a:rPr lang="en-US" dirty="0"/>
              <a:t>F1 Score is : 0.8111888111888113</a:t>
            </a:r>
          </a:p>
          <a:p>
            <a:pPr marL="0" indent="0">
              <a:buNone/>
            </a:pPr>
            <a:r>
              <a:rPr lang="en-US" dirty="0"/>
              <a:t> </a:t>
            </a:r>
          </a:p>
          <a:p>
            <a:pPr marL="0" indent="0">
              <a:buNone/>
            </a:pPr>
            <a:r>
              <a:rPr lang="en-US" dirty="0"/>
              <a:t>SUPPORT VECTOR MACHINE</a:t>
            </a:r>
          </a:p>
          <a:p>
            <a:pPr marL="0" indent="0">
              <a:buNone/>
            </a:pPr>
            <a:r>
              <a:rPr lang="en-US" dirty="0"/>
              <a:t>Accuracy Score is : 0.8547486033519553</a:t>
            </a:r>
          </a:p>
          <a:p>
            <a:pPr marL="0" indent="0">
              <a:buNone/>
            </a:pPr>
            <a:r>
              <a:rPr lang="en-US" dirty="0"/>
              <a:t>Precision Score is : 0.8870967741935484</a:t>
            </a:r>
          </a:p>
          <a:p>
            <a:pPr marL="0" indent="0">
              <a:buNone/>
            </a:pPr>
            <a:r>
              <a:rPr lang="en-US" dirty="0"/>
              <a:t>Recall Score is: 0.7432432432432432</a:t>
            </a:r>
          </a:p>
          <a:p>
            <a:pPr marL="0" indent="0">
              <a:buNone/>
            </a:pPr>
            <a:r>
              <a:rPr lang="en-US" dirty="0"/>
              <a:t>F1 Score is : 0.8088235294117647</a:t>
            </a:r>
          </a:p>
          <a:p>
            <a:endParaRPr lang="en-US" dirty="0"/>
          </a:p>
        </p:txBody>
      </p:sp>
    </p:spTree>
    <p:extLst>
      <p:ext uri="{BB962C8B-B14F-4D97-AF65-F5344CB8AC3E}">
        <p14:creationId xmlns:p14="http://schemas.microsoft.com/office/powerpoint/2010/main" val="1407523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3CA6-CA5C-4204-B28D-66278CA27A28}"/>
              </a:ext>
            </a:extLst>
          </p:cNvPr>
          <p:cNvSpPr>
            <a:spLocks noGrp="1"/>
          </p:cNvSpPr>
          <p:nvPr>
            <p:ph type="title"/>
          </p:nvPr>
        </p:nvSpPr>
        <p:spPr>
          <a:xfrm>
            <a:off x="677334" y="609600"/>
            <a:ext cx="8596668" cy="769034"/>
          </a:xfrm>
        </p:spPr>
        <p:txBody>
          <a:bodyPr/>
          <a:lstStyle/>
          <a:p>
            <a:r>
              <a:rPr lang="en-US" dirty="0"/>
              <a:t>Conclusion</a:t>
            </a:r>
          </a:p>
        </p:txBody>
      </p:sp>
      <p:sp>
        <p:nvSpPr>
          <p:cNvPr id="3" name="Content Placeholder 2">
            <a:extLst>
              <a:ext uri="{FF2B5EF4-FFF2-40B4-BE49-F238E27FC236}">
                <a16:creationId xmlns:a16="http://schemas.microsoft.com/office/drawing/2014/main" id="{BCA5CB55-E3E5-44B0-809A-1BDEC6C2D496}"/>
              </a:ext>
            </a:extLst>
          </p:cNvPr>
          <p:cNvSpPr>
            <a:spLocks noGrp="1"/>
          </p:cNvSpPr>
          <p:nvPr>
            <p:ph idx="1"/>
          </p:nvPr>
        </p:nvSpPr>
        <p:spPr>
          <a:xfrm>
            <a:off x="677334" y="1378635"/>
            <a:ext cx="8596668" cy="4662728"/>
          </a:xfrm>
        </p:spPr>
        <p:txBody>
          <a:bodyPr/>
          <a:lstStyle/>
          <a:p>
            <a:r>
              <a:rPr lang="en-US" dirty="0"/>
              <a:t>As part of our implementation we have applied the models on the data and compared the performance after applying hyper parameter tuning and observed that there is only minimal increase/decrease in the performance metrics such as Precision,Recall,F1_score and Accuracy.</a:t>
            </a:r>
          </a:p>
          <a:p>
            <a:r>
              <a:rPr lang="en-US" dirty="0"/>
              <a:t>Binning can be applied on certain features to improve performance and additional hyperparameter tuning concepts such as </a:t>
            </a:r>
            <a:r>
              <a:rPr lang="en-US" dirty="0" err="1"/>
              <a:t>RandomSearchCV</a:t>
            </a:r>
            <a:r>
              <a:rPr lang="en-US" dirty="0"/>
              <a:t> to </a:t>
            </a:r>
            <a:r>
              <a:rPr lang="en-US"/>
              <a:t>further hyper tune </a:t>
            </a:r>
            <a:r>
              <a:rPr lang="en-US" dirty="0"/>
              <a:t>the models.</a:t>
            </a:r>
          </a:p>
          <a:p>
            <a:endParaRPr lang="en-US" dirty="0"/>
          </a:p>
        </p:txBody>
      </p:sp>
    </p:spTree>
    <p:extLst>
      <p:ext uri="{BB962C8B-B14F-4D97-AF65-F5344CB8AC3E}">
        <p14:creationId xmlns:p14="http://schemas.microsoft.com/office/powerpoint/2010/main" val="135621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3CFC-D1B1-43D6-BACC-616466622AD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51BEF036-6152-4D81-AC28-7F7710E22E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93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E9757C-0969-40EC-B1F7-DCF6E6F3B95D}"/>
              </a:ext>
            </a:extLst>
          </p:cNvPr>
          <p:cNvSpPr>
            <a:spLocks noGrp="1"/>
          </p:cNvSpPr>
          <p:nvPr>
            <p:ph type="title"/>
          </p:nvPr>
        </p:nvSpPr>
        <p:spPr>
          <a:xfrm>
            <a:off x="838200" y="365125"/>
            <a:ext cx="10515600" cy="985373"/>
          </a:xfrm>
        </p:spPr>
        <p:txBody>
          <a:bodyPr/>
          <a:lstStyle/>
          <a:p>
            <a:r>
              <a:rPr lang="en-US" dirty="0"/>
              <a:t>Background and Objective:</a:t>
            </a:r>
          </a:p>
        </p:txBody>
      </p:sp>
      <p:sp>
        <p:nvSpPr>
          <p:cNvPr id="5" name="Content Placeholder 4">
            <a:extLst>
              <a:ext uri="{FF2B5EF4-FFF2-40B4-BE49-F238E27FC236}">
                <a16:creationId xmlns:a16="http://schemas.microsoft.com/office/drawing/2014/main" id="{CE6BD24D-F239-4488-8948-FAE596472747}"/>
              </a:ext>
            </a:extLst>
          </p:cNvPr>
          <p:cNvSpPr>
            <a:spLocks noGrp="1"/>
          </p:cNvSpPr>
          <p:nvPr>
            <p:ph idx="1"/>
          </p:nvPr>
        </p:nvSpPr>
        <p:spPr/>
        <p:txBody>
          <a:bodyPr>
            <a:normAutofit fontScale="92500" lnSpcReduction="10000"/>
          </a:bodyPr>
          <a:lstStyle/>
          <a:p>
            <a:endParaRPr lang="en-US" dirty="0"/>
          </a:p>
          <a:p>
            <a:r>
              <a:rPr lang="en-US" sz="2000" dirty="0"/>
              <a:t>RMS Titanic was a British passenger liner operated by the White Star Line that sank in the North Atlantic Ocean in the early morning hours of 15 April 1912, after striking an iceberg during her maiden voyage from Southampton to New York City. Of the estimated 2,224 passengers and crew aboard, more than 1,500 died, making the sinking one of modern history's deadliest peacetime commercial marine disasters.</a:t>
            </a:r>
          </a:p>
          <a:p>
            <a:endParaRPr lang="en-US" sz="2000" dirty="0"/>
          </a:p>
          <a:p>
            <a:r>
              <a:rPr lang="en-US" sz="2000" dirty="0"/>
              <a:t>The objective of the project is to use machine learning to create a model that predicts which passengers survived the Titanic </a:t>
            </a:r>
            <a:r>
              <a:rPr lang="en-US" sz="2000" dirty="0" err="1"/>
              <a:t>shipwreck.The</a:t>
            </a:r>
            <a:r>
              <a:rPr lang="en-US" sz="2000" dirty="0"/>
              <a:t> model is trained on the </a:t>
            </a:r>
            <a:r>
              <a:rPr lang="en-US" sz="2000" dirty="0" err="1"/>
              <a:t>trainign</a:t>
            </a:r>
            <a:r>
              <a:rPr lang="en-US" sz="2000" dirty="0"/>
              <a:t> data and would be used on the testing data to predict the outcome.</a:t>
            </a:r>
          </a:p>
        </p:txBody>
      </p:sp>
    </p:spTree>
    <p:extLst>
      <p:ext uri="{BB962C8B-B14F-4D97-AF65-F5344CB8AC3E}">
        <p14:creationId xmlns:p14="http://schemas.microsoft.com/office/powerpoint/2010/main" val="255164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9423-68F0-4B10-B8AB-E430BBD40BD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9E8BFF4A-5021-4625-B588-01F994EF61AC}"/>
              </a:ext>
            </a:extLst>
          </p:cNvPr>
          <p:cNvSpPr>
            <a:spLocks noGrp="1"/>
          </p:cNvSpPr>
          <p:nvPr>
            <p:ph idx="1"/>
          </p:nvPr>
        </p:nvSpPr>
        <p:spPr/>
        <p:txBody>
          <a:bodyPr>
            <a:normAutofit lnSpcReduction="10000"/>
          </a:bodyPr>
          <a:lstStyle/>
          <a:p>
            <a:r>
              <a:rPr lang="en-US" sz="2000" dirty="0"/>
              <a:t>The dataset was obtained from Kaggle.(</a:t>
            </a:r>
            <a:r>
              <a:rPr lang="en-US" sz="2000" dirty="0">
                <a:hlinkClick r:id="rId2"/>
              </a:rPr>
              <a:t>https://www.kaggle.com/c/titanic/overview</a:t>
            </a:r>
            <a:r>
              <a:rPr lang="en-US" sz="2000" dirty="0"/>
              <a:t>.)</a:t>
            </a:r>
          </a:p>
          <a:p>
            <a:r>
              <a:rPr lang="en-US" sz="2000" dirty="0"/>
              <a:t>The data from the Kaggle dataset was given in form of 'Train' and 'test' data .The train data is used to analyze the data and to train the model and it would be implemented on the testing dataset to find out the passenger survival rate.Train.csv will contain the details of a subset of the passengers on board (891 to be exact) and importantly, will reveal whether they survived or not, also known as the “ground truth”.</a:t>
            </a:r>
          </a:p>
          <a:p>
            <a:r>
              <a:rPr lang="en-US" sz="2000" dirty="0"/>
              <a:t>The dataset has 12 columns </a:t>
            </a:r>
          </a:p>
          <a:p>
            <a:r>
              <a:rPr lang="en-US" sz="2000" dirty="0"/>
              <a:t>'</a:t>
            </a:r>
            <a:r>
              <a:rPr lang="en-US" sz="2000" dirty="0" err="1"/>
              <a:t>PassengerId</a:t>
            </a:r>
            <a:r>
              <a:rPr lang="en-US" sz="2000" dirty="0"/>
              <a:t>’ ,'Survived’ ,'</a:t>
            </a:r>
            <a:r>
              <a:rPr lang="en-US" sz="2000" dirty="0" err="1"/>
              <a:t>Pclass</a:t>
            </a:r>
            <a:r>
              <a:rPr lang="en-US" sz="2000" dirty="0"/>
              <a:t>’, 'Name’ ,'Sex’, 'Age’, '</a:t>
            </a:r>
            <a:r>
              <a:rPr lang="en-US" sz="2000" dirty="0" err="1"/>
              <a:t>SibSp</a:t>
            </a:r>
            <a:r>
              <a:rPr lang="en-US" sz="2000" dirty="0"/>
              <a:t>’, 'Parch’, 'Ticket’ ,'Fare’ ,'Cabin' 'Embarked</a:t>
            </a:r>
          </a:p>
        </p:txBody>
      </p:sp>
    </p:spTree>
    <p:extLst>
      <p:ext uri="{BB962C8B-B14F-4D97-AF65-F5344CB8AC3E}">
        <p14:creationId xmlns:p14="http://schemas.microsoft.com/office/powerpoint/2010/main" val="404342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644F-947E-4C06-B26A-4DECC3A5366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Columns in the Dataset</a:t>
            </a:r>
          </a:p>
        </p:txBody>
      </p:sp>
      <p:pic>
        <p:nvPicPr>
          <p:cNvPr id="5" name="Content Placeholder 4" descr="A screenshot of a cell phone&#10;&#10;Description automatically generated">
            <a:extLst>
              <a:ext uri="{FF2B5EF4-FFF2-40B4-BE49-F238E27FC236}">
                <a16:creationId xmlns:a16="http://schemas.microsoft.com/office/drawing/2014/main" id="{2C4F8D6B-BCCA-4E4B-9020-B60ED20C8C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42"/>
          <a:stretch/>
        </p:blipFill>
        <p:spPr>
          <a:xfrm>
            <a:off x="20" y="10"/>
            <a:ext cx="12191980" cy="6857990"/>
          </a:xfrm>
          <a:prstGeom prst="rect">
            <a:avLst/>
          </a:prstGeom>
        </p:spPr>
      </p:pic>
    </p:spTree>
    <p:extLst>
      <p:ext uri="{BB962C8B-B14F-4D97-AF65-F5344CB8AC3E}">
        <p14:creationId xmlns:p14="http://schemas.microsoft.com/office/powerpoint/2010/main" val="418852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B1F9-6527-4E1C-B8B0-F133DD4A59EF}"/>
              </a:ext>
            </a:extLst>
          </p:cNvPr>
          <p:cNvSpPr>
            <a:spLocks noGrp="1"/>
          </p:cNvSpPr>
          <p:nvPr>
            <p:ph type="title"/>
          </p:nvPr>
        </p:nvSpPr>
        <p:spPr>
          <a:xfrm>
            <a:off x="838200" y="365126"/>
            <a:ext cx="10515600" cy="675884"/>
          </a:xfrm>
        </p:spPr>
        <p:txBody>
          <a:bodyPr>
            <a:normAutofit/>
          </a:bodyPr>
          <a:lstStyle/>
          <a:p>
            <a:r>
              <a:rPr lang="en-US" dirty="0"/>
              <a:t>Description of columns:</a:t>
            </a:r>
          </a:p>
        </p:txBody>
      </p:sp>
      <p:sp>
        <p:nvSpPr>
          <p:cNvPr id="3" name="Content Placeholder 2">
            <a:extLst>
              <a:ext uri="{FF2B5EF4-FFF2-40B4-BE49-F238E27FC236}">
                <a16:creationId xmlns:a16="http://schemas.microsoft.com/office/drawing/2014/main" id="{F8CD1D58-7F06-4A36-B74F-5BFE78689E37}"/>
              </a:ext>
            </a:extLst>
          </p:cNvPr>
          <p:cNvSpPr>
            <a:spLocks noGrp="1"/>
          </p:cNvSpPr>
          <p:nvPr>
            <p:ph idx="1"/>
          </p:nvPr>
        </p:nvSpPr>
        <p:spPr>
          <a:xfrm>
            <a:off x="838200" y="1252025"/>
            <a:ext cx="10515600" cy="4924938"/>
          </a:xfrm>
        </p:spPr>
        <p:txBody>
          <a:bodyPr>
            <a:normAutofit/>
          </a:bodyPr>
          <a:lstStyle/>
          <a:p>
            <a:pPr marL="514350" indent="-514350">
              <a:buFont typeface="+mj-lt"/>
              <a:buAutoNum type="arabicPeriod"/>
            </a:pPr>
            <a:r>
              <a:rPr lang="en-US" sz="1600" b="1" dirty="0" err="1"/>
              <a:t>PassengerId</a:t>
            </a:r>
            <a:r>
              <a:rPr lang="en-US" sz="1600" b="1" dirty="0"/>
              <a:t> </a:t>
            </a:r>
            <a:r>
              <a:rPr lang="en-US" sz="1600" dirty="0"/>
              <a:t>: It indicates the Passenger id</a:t>
            </a:r>
          </a:p>
          <a:p>
            <a:pPr marL="514350" indent="-514350">
              <a:buFont typeface="+mj-lt"/>
              <a:buAutoNum type="arabicPeriod"/>
            </a:pPr>
            <a:r>
              <a:rPr lang="en-US" sz="1600" b="1" dirty="0"/>
              <a:t>Survived </a:t>
            </a:r>
            <a:r>
              <a:rPr lang="en-US" sz="1600" dirty="0"/>
              <a:t>:  "It is '0' or '1'. It indicates whether the passenger has survived or not.(1survived,0 for not survived)</a:t>
            </a:r>
          </a:p>
          <a:p>
            <a:pPr marL="514350" indent="-514350">
              <a:buFont typeface="+mj-lt"/>
              <a:buAutoNum type="arabicPeriod"/>
            </a:pPr>
            <a:r>
              <a:rPr lang="en-US" sz="1600" b="1" dirty="0" err="1"/>
              <a:t>Pclass</a:t>
            </a:r>
            <a:r>
              <a:rPr lang="en-US" sz="1600" b="1" dirty="0"/>
              <a:t> </a:t>
            </a:r>
            <a:r>
              <a:rPr lang="en-US" sz="1600" dirty="0"/>
              <a:t>: There are three classes 1,2,3 (can be considered as </a:t>
            </a:r>
            <a:r>
              <a:rPr lang="en-US" sz="1600" dirty="0" err="1"/>
              <a:t>Economy,Business</a:t>
            </a:r>
            <a:r>
              <a:rPr lang="en-US" sz="1600" dirty="0"/>
              <a:t> and First)</a:t>
            </a:r>
          </a:p>
          <a:p>
            <a:pPr marL="514350" indent="-514350">
              <a:buFont typeface="+mj-lt"/>
              <a:buAutoNum type="arabicPeriod"/>
            </a:pPr>
            <a:r>
              <a:rPr lang="en-US" sz="1600" b="1" dirty="0"/>
              <a:t>Name </a:t>
            </a:r>
            <a:r>
              <a:rPr lang="en-US" sz="1600" dirty="0"/>
              <a:t>: Passenger Name</a:t>
            </a:r>
          </a:p>
          <a:p>
            <a:pPr marL="514350" indent="-514350">
              <a:buFont typeface="+mj-lt"/>
              <a:buAutoNum type="arabicPeriod"/>
            </a:pPr>
            <a:r>
              <a:rPr lang="en-US" sz="1600" b="1" dirty="0"/>
              <a:t>Sex</a:t>
            </a:r>
            <a:r>
              <a:rPr lang="en-US" sz="1600" dirty="0"/>
              <a:t> : Passenger gender</a:t>
            </a:r>
          </a:p>
          <a:p>
            <a:pPr marL="514350" indent="-514350">
              <a:buFont typeface="+mj-lt"/>
              <a:buAutoNum type="arabicPeriod"/>
            </a:pPr>
            <a:r>
              <a:rPr lang="en-US" sz="1600" b="1" dirty="0"/>
              <a:t>Age</a:t>
            </a:r>
            <a:r>
              <a:rPr lang="en-US" sz="1600" dirty="0"/>
              <a:t> : Passenger age</a:t>
            </a:r>
          </a:p>
          <a:p>
            <a:pPr marL="514350" indent="-514350">
              <a:buFont typeface="+mj-lt"/>
              <a:buAutoNum type="arabicPeriod"/>
            </a:pPr>
            <a:r>
              <a:rPr lang="en-US" sz="1600" b="1" dirty="0" err="1"/>
              <a:t>SibSp</a:t>
            </a:r>
            <a:r>
              <a:rPr lang="en-US" sz="1600" b="1" dirty="0"/>
              <a:t> </a:t>
            </a:r>
            <a:r>
              <a:rPr lang="en-US" sz="1600" dirty="0"/>
              <a:t>: "Sibling and Spouse (Sibling = *brother, sister, stepbrother, stepsister, Spouse =* husband, wife )</a:t>
            </a:r>
          </a:p>
          <a:p>
            <a:pPr marL="514350" indent="-514350">
              <a:buFont typeface="+mj-lt"/>
              <a:buAutoNum type="arabicPeriod"/>
            </a:pPr>
            <a:r>
              <a:rPr lang="en-US" sz="1600" b="1" dirty="0"/>
              <a:t>parch</a:t>
            </a:r>
            <a:r>
              <a:rPr lang="en-US" sz="1600" dirty="0"/>
              <a:t>: Number of Parents/Children Aboard</a:t>
            </a:r>
          </a:p>
          <a:p>
            <a:pPr marL="514350" indent="-514350">
              <a:buFont typeface="+mj-lt"/>
              <a:buAutoNum type="arabicPeriod"/>
            </a:pPr>
            <a:r>
              <a:rPr lang="en-US" sz="1600" b="1" dirty="0"/>
              <a:t>ticket</a:t>
            </a:r>
            <a:r>
              <a:rPr lang="en-US" sz="1600" dirty="0"/>
              <a:t> : Ticket Number</a:t>
            </a:r>
          </a:p>
          <a:p>
            <a:pPr marL="514350" indent="-514350">
              <a:buFont typeface="+mj-lt"/>
              <a:buAutoNum type="arabicPeriod"/>
            </a:pPr>
            <a:r>
              <a:rPr lang="en-US" sz="1600" b="1" dirty="0"/>
              <a:t>fare</a:t>
            </a:r>
            <a:r>
              <a:rPr lang="en-US" sz="1600" dirty="0"/>
              <a:t> : Passenger Fare</a:t>
            </a:r>
          </a:p>
          <a:p>
            <a:pPr marL="514350" indent="-514350">
              <a:buFont typeface="+mj-lt"/>
              <a:buAutoNum type="arabicPeriod"/>
            </a:pPr>
            <a:r>
              <a:rPr lang="en-US" sz="1600" b="1" dirty="0"/>
              <a:t>cabin</a:t>
            </a:r>
            <a:r>
              <a:rPr lang="en-US" sz="1600" dirty="0"/>
              <a:t> : Cabin</a:t>
            </a:r>
          </a:p>
          <a:p>
            <a:pPr marL="514350" indent="-514350">
              <a:buFont typeface="+mj-lt"/>
              <a:buAutoNum type="arabicPeriod"/>
            </a:pPr>
            <a:r>
              <a:rPr lang="en-US" sz="1600" b="1" dirty="0"/>
              <a:t>embarked</a:t>
            </a:r>
            <a:r>
              <a:rPr lang="en-US" sz="1600" dirty="0"/>
              <a:t> : Port of Embarkation (C = Cherbourg; Q = Queenstown; S = Southampton)</a:t>
            </a:r>
          </a:p>
          <a:p>
            <a:pPr marL="342900" indent="-342900">
              <a:buFont typeface="+mj-lt"/>
              <a:buAutoNum type="arabicParenR"/>
            </a:pPr>
            <a:endParaRPr lang="en-US" sz="1600" dirty="0"/>
          </a:p>
        </p:txBody>
      </p:sp>
    </p:spTree>
    <p:extLst>
      <p:ext uri="{BB962C8B-B14F-4D97-AF65-F5344CB8AC3E}">
        <p14:creationId xmlns:p14="http://schemas.microsoft.com/office/powerpoint/2010/main" val="375871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364A-5434-455A-8C00-5501FFD0CBA7}"/>
              </a:ext>
            </a:extLst>
          </p:cNvPr>
          <p:cNvSpPr>
            <a:spLocks noGrp="1"/>
          </p:cNvSpPr>
          <p:nvPr>
            <p:ph type="title"/>
          </p:nvPr>
        </p:nvSpPr>
        <p:spPr>
          <a:xfrm>
            <a:off x="523875" y="5317240"/>
            <a:ext cx="7705725" cy="744836"/>
          </a:xfrm>
        </p:spPr>
        <p:txBody>
          <a:bodyPr vert="horz" lIns="91440" tIns="45720" rIns="91440" bIns="45720" rtlCol="0" anchor="ctr">
            <a:normAutofit/>
          </a:bodyPr>
          <a:lstStyle/>
          <a:p>
            <a:pPr algn="ctr"/>
            <a:r>
              <a:rPr lang="en-US" sz="3600" dirty="0">
                <a:solidFill>
                  <a:schemeClr val="tx1">
                    <a:lumMod val="85000"/>
                    <a:lumOff val="15000"/>
                  </a:schemeClr>
                </a:solidFill>
              </a:rPr>
              <a:t>Data Visualization:</a:t>
            </a:r>
          </a:p>
        </p:txBody>
      </p:sp>
      <p:pic>
        <p:nvPicPr>
          <p:cNvPr id="5" name="Content Placeholder 4" descr="A picture containing screenshot&#10;&#10;Description automatically generated">
            <a:extLst>
              <a:ext uri="{FF2B5EF4-FFF2-40B4-BE49-F238E27FC236}">
                <a16:creationId xmlns:a16="http://schemas.microsoft.com/office/drawing/2014/main" id="{D9BC949C-DCD1-478E-8F25-957EA0B1CF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55" r="5444" b="-1"/>
          <a:stretch/>
        </p:blipFill>
        <p:spPr>
          <a:xfrm>
            <a:off x="20" y="10"/>
            <a:ext cx="12191980" cy="6857990"/>
          </a:xfrm>
          <a:prstGeom prst="rect">
            <a:avLst/>
          </a:prstGeom>
        </p:spPr>
      </p:pic>
    </p:spTree>
    <p:extLst>
      <p:ext uri="{BB962C8B-B14F-4D97-AF65-F5344CB8AC3E}">
        <p14:creationId xmlns:p14="http://schemas.microsoft.com/office/powerpoint/2010/main" val="146769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F3BB34-3780-432D-B6C2-132703EEC147}"/>
              </a:ext>
            </a:extLst>
          </p:cNvPr>
          <p:cNvSpPr>
            <a:spLocks noGrp="1"/>
          </p:cNvSpPr>
          <p:nvPr>
            <p:ph type="title"/>
          </p:nvPr>
        </p:nvSpPr>
        <p:spPr>
          <a:xfrm>
            <a:off x="838200" y="365126"/>
            <a:ext cx="10515600" cy="886900"/>
          </a:xfrm>
        </p:spPr>
        <p:txBody>
          <a:bodyPr>
            <a:normAutofit/>
          </a:bodyPr>
          <a:lstStyle/>
          <a:p>
            <a:r>
              <a:rPr lang="en-US" sz="3600"/>
              <a:t>Passenger Class vs Survival:</a:t>
            </a:r>
            <a:endParaRPr lang="en-US" sz="3600" dirty="0"/>
          </a:p>
        </p:txBody>
      </p:sp>
      <p:pic>
        <p:nvPicPr>
          <p:cNvPr id="10" name="Content Placeholder 9" descr="A screenshot of a cell phone&#10;&#10;Description automatically generated">
            <a:extLst>
              <a:ext uri="{FF2B5EF4-FFF2-40B4-BE49-F238E27FC236}">
                <a16:creationId xmlns:a16="http://schemas.microsoft.com/office/drawing/2014/main" id="{F4BA7C0C-66E2-4D05-AAF2-8EC48C71A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78193"/>
            <a:ext cx="8596312" cy="3246226"/>
          </a:xfrm>
        </p:spPr>
      </p:pic>
    </p:spTree>
    <p:extLst>
      <p:ext uri="{BB962C8B-B14F-4D97-AF65-F5344CB8AC3E}">
        <p14:creationId xmlns:p14="http://schemas.microsoft.com/office/powerpoint/2010/main" val="191914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974D-9B7D-4F8B-8DC5-F9DD39D90A7C}"/>
              </a:ext>
            </a:extLst>
          </p:cNvPr>
          <p:cNvSpPr>
            <a:spLocks noGrp="1"/>
          </p:cNvSpPr>
          <p:nvPr>
            <p:ph type="title"/>
          </p:nvPr>
        </p:nvSpPr>
        <p:spPr/>
        <p:txBody>
          <a:bodyPr/>
          <a:lstStyle/>
          <a:p>
            <a:r>
              <a:rPr lang="en-US"/>
              <a:t>Gender vs Survival:</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95177C29-1F61-48B6-BECD-CEBEB655C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490" y="2160588"/>
            <a:ext cx="6823058" cy="3881437"/>
          </a:xfrm>
        </p:spPr>
      </p:pic>
    </p:spTree>
    <p:extLst>
      <p:ext uri="{BB962C8B-B14F-4D97-AF65-F5344CB8AC3E}">
        <p14:creationId xmlns:p14="http://schemas.microsoft.com/office/powerpoint/2010/main" val="32847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CBF1-8471-48E3-A91A-2BE44EF74FD2}"/>
              </a:ext>
            </a:extLst>
          </p:cNvPr>
          <p:cNvSpPr>
            <a:spLocks noGrp="1"/>
          </p:cNvSpPr>
          <p:nvPr>
            <p:ph type="title"/>
          </p:nvPr>
        </p:nvSpPr>
        <p:spPr>
          <a:xfrm>
            <a:off x="838200" y="365126"/>
            <a:ext cx="10515600" cy="957238"/>
          </a:xfrm>
        </p:spPr>
        <p:txBody>
          <a:bodyPr>
            <a:normAutofit/>
          </a:bodyPr>
          <a:lstStyle/>
          <a:p>
            <a:r>
              <a:rPr lang="en-US" sz="2800" dirty="0"/>
              <a:t>Passengers embarked</a:t>
            </a:r>
          </a:p>
        </p:txBody>
      </p:sp>
      <p:pic>
        <p:nvPicPr>
          <p:cNvPr id="5" name="Content Placeholder 4" descr="A screenshot of a social media post&#10;&#10;Description automatically generated">
            <a:extLst>
              <a:ext uri="{FF2B5EF4-FFF2-40B4-BE49-F238E27FC236}">
                <a16:creationId xmlns:a16="http://schemas.microsoft.com/office/drawing/2014/main" id="{9B5FED4F-7A4A-4837-B12C-58AF2F3DC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439" y="2037691"/>
            <a:ext cx="11376915" cy="3828537"/>
          </a:xfrm>
        </p:spPr>
      </p:pic>
    </p:spTree>
    <p:extLst>
      <p:ext uri="{BB962C8B-B14F-4D97-AF65-F5344CB8AC3E}">
        <p14:creationId xmlns:p14="http://schemas.microsoft.com/office/powerpoint/2010/main" val="1256060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251</TotalTime>
  <Words>843</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Trebuchet MS</vt:lpstr>
      <vt:lpstr>Wingdings 3</vt:lpstr>
      <vt:lpstr>Facet</vt:lpstr>
      <vt:lpstr>GROUP 6 : PASSENGER SURVIVAL PREDICTION ON TITANIC DATASET </vt:lpstr>
      <vt:lpstr>Background and Objective:</vt:lpstr>
      <vt:lpstr>Data Exploration</vt:lpstr>
      <vt:lpstr>Columns in the Dataset</vt:lpstr>
      <vt:lpstr>Description of columns:</vt:lpstr>
      <vt:lpstr>Data Visualization:</vt:lpstr>
      <vt:lpstr>Passenger Class vs Survival:</vt:lpstr>
      <vt:lpstr>Gender vs Survival:</vt:lpstr>
      <vt:lpstr>Passengers embarked</vt:lpstr>
      <vt:lpstr>Passengers embarked …</vt:lpstr>
      <vt:lpstr>Preprocessing (missing values):</vt:lpstr>
      <vt:lpstr>Preprocessing steps:</vt:lpstr>
      <vt:lpstr>Models &amp; Parameters used to train</vt:lpstr>
      <vt:lpstr>Models used on the train data and its accuracy values:</vt:lpstr>
      <vt:lpstr>Next steps..</vt:lpstr>
      <vt:lpstr>Performance metrics after hyperparamter tuning:</vt:lpstr>
      <vt:lpstr>Continuation: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6 : PASSENGER SURVIVAL PREDICTION ON TITANIC DATASET</dc:title>
  <dc:creator>Tej Gottapu</dc:creator>
  <cp:lastModifiedBy>Tej Gottapu</cp:lastModifiedBy>
  <cp:revision>19</cp:revision>
  <dcterms:created xsi:type="dcterms:W3CDTF">2020-09-01T03:20:46Z</dcterms:created>
  <dcterms:modified xsi:type="dcterms:W3CDTF">2020-09-04T01:13:13Z</dcterms:modified>
</cp:coreProperties>
</file>