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2"/>
  </p:notesMasterIdLst>
  <p:sldIdLst>
    <p:sldId id="278" r:id="rId2"/>
    <p:sldId id="279" r:id="rId3"/>
    <p:sldId id="280" r:id="rId4"/>
    <p:sldId id="281" r:id="rId5"/>
    <p:sldId id="294" r:id="rId6"/>
    <p:sldId id="325" r:id="rId7"/>
    <p:sldId id="326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82" r:id="rId17"/>
    <p:sldId id="304" r:id="rId18"/>
    <p:sldId id="308" r:id="rId19"/>
    <p:sldId id="316" r:id="rId20"/>
    <p:sldId id="303" r:id="rId21"/>
    <p:sldId id="317" r:id="rId22"/>
    <p:sldId id="318" r:id="rId23"/>
    <p:sldId id="323" r:id="rId24"/>
    <p:sldId id="322" r:id="rId25"/>
    <p:sldId id="319" r:id="rId26"/>
    <p:sldId id="320" r:id="rId27"/>
    <p:sldId id="321" r:id="rId28"/>
    <p:sldId id="292" r:id="rId29"/>
    <p:sldId id="324" r:id="rId30"/>
    <p:sldId id="293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SEGISandData/COVID-19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374" y="342060"/>
            <a:ext cx="5385816" cy="1225296"/>
          </a:xfrm>
        </p:spPr>
        <p:txBody>
          <a:bodyPr/>
          <a:lstStyle/>
          <a:p>
            <a:r>
              <a:rPr lang="en-US" dirty="0"/>
              <a:t>Covid19 Impact on US Stocks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654" y="3429000"/>
            <a:ext cx="4150692" cy="1111463"/>
          </a:xfrm>
        </p:spPr>
        <p:txBody>
          <a:bodyPr/>
          <a:lstStyle/>
          <a:p>
            <a:r>
              <a:rPr lang="en-US" sz="1800" b="0" i="0" u="none" strike="noStrike" baseline="0" dirty="0">
                <a:latin typeface="LinLibertineT"/>
              </a:rPr>
              <a:t>Teja </a:t>
            </a:r>
            <a:r>
              <a:rPr lang="en-US" sz="1800" b="0" i="0" u="none" strike="noStrike" baseline="0" dirty="0" err="1">
                <a:latin typeface="LinLibertineT"/>
              </a:rPr>
              <a:t>Potu</a:t>
            </a:r>
            <a:endParaRPr lang="en-US" sz="1800" b="0" i="0" u="none" strike="noStrike" baseline="0" dirty="0">
              <a:latin typeface="LinLibertineT"/>
            </a:endParaRPr>
          </a:p>
          <a:p>
            <a:r>
              <a:rPr lang="en-US" sz="1800" b="0" i="0" u="none" strike="noStrike" baseline="0" dirty="0">
                <a:latin typeface="LinLibertineT"/>
              </a:rPr>
              <a:t>Puneeth Reddy </a:t>
            </a:r>
            <a:r>
              <a:rPr lang="en-US" sz="1800" b="0" i="0" u="none" strike="noStrike" baseline="0" dirty="0" err="1">
                <a:latin typeface="LinLibertineT"/>
              </a:rPr>
              <a:t>Motukuru</a:t>
            </a:r>
            <a:r>
              <a:rPr lang="en-US" sz="1800" b="0" i="0" u="none" strike="noStrike" baseline="0" dirty="0">
                <a:latin typeface="LinLibertineT"/>
              </a:rPr>
              <a:t> Damodar</a:t>
            </a:r>
            <a:endParaRPr lang="en-US" sz="1800" dirty="0">
              <a:latin typeface="LinLibertineT"/>
            </a:endParaRPr>
          </a:p>
          <a:p>
            <a:r>
              <a:rPr lang="fi-FI" sz="1800" b="0" i="0" u="none" strike="noStrike" baseline="0" dirty="0">
                <a:latin typeface="LinLibertineT"/>
              </a:rPr>
              <a:t>Venkata Sivasai Phani Praveen Mamillapalli</a:t>
            </a:r>
            <a:endParaRPr lang="en-US" sz="1800" b="0" i="0" u="none" strike="noStrike" baseline="0" dirty="0">
              <a:latin typeface="LinLibertineT"/>
            </a:endParaRPr>
          </a:p>
          <a:p>
            <a:r>
              <a:rPr lang="en-US" sz="1800" b="0" i="0" u="none" strike="noStrike" baseline="0" dirty="0">
                <a:latin typeface="LinLibertineT"/>
              </a:rPr>
              <a:t>MD. Masum Al </a:t>
            </a:r>
            <a:r>
              <a:rPr lang="en-US" sz="1800" b="0" i="0" u="none" strike="noStrike" baseline="0" dirty="0" err="1">
                <a:latin typeface="LinLibertineT"/>
              </a:rPr>
              <a:t>Masba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5893-9684-6996-0184-17E0DB2E5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27" y="265176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Sp500 dataset (CONT)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E4039-800C-0B60-C246-839189E2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EE245-9208-4A3F-F546-190497AAA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9" y="1023941"/>
            <a:ext cx="5448772" cy="4968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64E39-11C3-37F9-C603-08890477B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37" y="923543"/>
            <a:ext cx="5332138" cy="59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9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78B5-62D9-074F-BE27-EF06DCF9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37" y="273387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Sp500 dataset (CONT)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F6A3F-AADC-A5FC-7E25-A0604402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C6077-EF9B-AC38-C2A1-8F74243A7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0" y="1466923"/>
            <a:ext cx="7507971" cy="44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9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D9AB-7E6C-F7AF-7897-2C85416D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04551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Sp500 dataset (CONT)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4537-D2D2-B695-8B45-B3DC3035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974116"/>
            <a:ext cx="9798822" cy="584096"/>
          </a:xfrm>
        </p:spPr>
        <p:txBody>
          <a:bodyPr/>
          <a:lstStyle/>
          <a:p>
            <a:r>
              <a:rPr lang="en-US" dirty="0"/>
              <a:t>SP500 index V/S date in a time frame of six months from start of covid to till 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7B3E3-4686-D48E-8CB4-86742E17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95B66-D909-7E31-4816-2A20817B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89" y="1829693"/>
            <a:ext cx="5471634" cy="405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AC6AB-8012-0979-28FD-6AB1CD590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701" y="1715383"/>
            <a:ext cx="5761219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4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Sp500 dataset (CONT)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088136"/>
            <a:ext cx="9490912" cy="509451"/>
          </a:xfrm>
        </p:spPr>
        <p:txBody>
          <a:bodyPr/>
          <a:lstStyle/>
          <a:p>
            <a:r>
              <a:rPr lang="en-US"/>
              <a:t>SP500 index V/S date in a time frame of six months from start of covid to till 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F7D683-A376-F013-FB7C-04A2D08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6" y="1597587"/>
            <a:ext cx="5524979" cy="4054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AD4B89-8584-1A8A-153E-7003E463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9966"/>
            <a:ext cx="5616427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Sp500 dataset (CONT)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088136"/>
            <a:ext cx="9490912" cy="509451"/>
          </a:xfrm>
        </p:spPr>
        <p:txBody>
          <a:bodyPr/>
          <a:lstStyle/>
          <a:p>
            <a:r>
              <a:rPr lang="en-US"/>
              <a:t>SP500 index V/S date in a time frame of six months from start of covid to till 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4BCE2-470A-243B-116E-F1735900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692811"/>
            <a:ext cx="5578323" cy="4077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C7206C-E13C-1AE4-2BD2-5A86DFCF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19" y="1692811"/>
            <a:ext cx="5715495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4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Sp500 dataset (CONT)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1088136"/>
            <a:ext cx="9490912" cy="509451"/>
          </a:xfrm>
        </p:spPr>
        <p:txBody>
          <a:bodyPr/>
          <a:lstStyle/>
          <a:p>
            <a:r>
              <a:rPr lang="en-US"/>
              <a:t>SP500 index V/S date in a time frame of six months from start of covid to till date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6B6834-67CF-5C60-3DD0-5855A4D0D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6" y="1730914"/>
            <a:ext cx="5464013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preprocessing is the foundation of every successful data science project. Just like a sculptor needs to shape and refine their raw materials to create a masterpiece, a data scientist must preprocess and cleanse data to extract meaningful insights and build accurate models.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941076" y="4308475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B468-138E-A6F7-04A4-F6267A62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08" y="296340"/>
            <a:ext cx="10671048" cy="768096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6ED2-AD9F-6E08-D98A-19C87CF8D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280" y="1077499"/>
            <a:ext cx="10485088" cy="4670158"/>
          </a:xfrm>
        </p:spPr>
        <p:txBody>
          <a:bodyPr/>
          <a:lstStyle/>
          <a:p>
            <a:r>
              <a:rPr lang="en-US" sz="2400" dirty="0"/>
              <a:t>Merging S&amp;P dataset and Covid-19 dataset together</a:t>
            </a:r>
          </a:p>
          <a:p>
            <a:r>
              <a:rPr lang="en-US" sz="2400" dirty="0"/>
              <a:t>Date format</a:t>
            </a:r>
          </a:p>
          <a:p>
            <a:r>
              <a:rPr lang="en-US" sz="2400" dirty="0"/>
              <a:t>Handling missing values</a:t>
            </a:r>
          </a:p>
          <a:p>
            <a:r>
              <a:rPr lang="en-US" sz="2400" dirty="0"/>
              <a:t>Select appropriate columns which are needed to analyze the stock exchange variation with Covid</a:t>
            </a:r>
          </a:p>
          <a:p>
            <a:pPr lvl="1"/>
            <a:r>
              <a:rPr lang="en-US" sz="2200" dirty="0"/>
              <a:t>Remove the correlated columns</a:t>
            </a:r>
          </a:p>
          <a:p>
            <a:pPr lvl="1"/>
            <a:r>
              <a:rPr lang="en-US" sz="2200" dirty="0"/>
              <a:t>Remove the unnecessary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807D-BCE8-4A7E-40BA-8A59BBD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B468-138E-A6F7-04A4-F6267A62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08" y="296340"/>
            <a:ext cx="10671048" cy="768096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7E60287-2C48-E3FA-DCB1-87D360B2EB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4307" y="1077913"/>
            <a:ext cx="6063245" cy="563079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807D-BCE8-4A7E-40BA-8A59BBD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0A8117-7CBC-8F31-89BC-7CFF1408A342}"/>
              </a:ext>
            </a:extLst>
          </p:cNvPr>
          <p:cNvSpPr txBox="1">
            <a:spLocks/>
          </p:cNvSpPr>
          <p:nvPr/>
        </p:nvSpPr>
        <p:spPr>
          <a:xfrm>
            <a:off x="6896841" y="1247689"/>
            <a:ext cx="4911048" cy="4434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CharterBT-Roman"/>
              </a:rPr>
              <a:t>The following is the merged  dataset of Covid19 and SP500 dataset.</a:t>
            </a:r>
          </a:p>
          <a:p>
            <a:pPr algn="just"/>
            <a:r>
              <a:rPr lang="en-US" sz="2400" dirty="0">
                <a:latin typeface="CharterBT-Roman"/>
              </a:rPr>
              <a:t>Changed the date format as per our requirement.</a:t>
            </a:r>
          </a:p>
          <a:p>
            <a:pPr algn="just"/>
            <a:r>
              <a:rPr lang="en-US" sz="2400" dirty="0">
                <a:latin typeface="CharterBT-Roman"/>
              </a:rPr>
              <a:t>Handling missing values</a:t>
            </a:r>
          </a:p>
          <a:p>
            <a:pPr lvl="1" algn="just"/>
            <a:r>
              <a:rPr lang="en-US" sz="2200" dirty="0">
                <a:latin typeface="CharterBT-Roman"/>
              </a:rPr>
              <a:t>Average of the previous and next rows of the missing value columns and put it on the missing value row </a:t>
            </a:r>
          </a:p>
          <a:p>
            <a:pPr algn="just"/>
            <a:endParaRPr lang="en-US" sz="2400" dirty="0">
              <a:latin typeface="CharterBT-Roman"/>
            </a:endParaRPr>
          </a:p>
          <a:p>
            <a:pPr algn="just"/>
            <a:endParaRPr lang="en-US" sz="2400" dirty="0">
              <a:latin typeface="CharterBT-Roman"/>
            </a:endParaRPr>
          </a:p>
        </p:txBody>
      </p:sp>
    </p:spTree>
    <p:extLst>
      <p:ext uri="{BB962C8B-B14F-4D97-AF65-F5344CB8AC3E}">
        <p14:creationId xmlns:p14="http://schemas.microsoft.com/office/powerpoint/2010/main" val="125942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B468-138E-A6F7-04A4-F6267A62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08" y="296340"/>
            <a:ext cx="10671048" cy="768096"/>
          </a:xfrm>
        </p:spPr>
        <p:txBody>
          <a:bodyPr/>
          <a:lstStyle/>
          <a:p>
            <a:r>
              <a:rPr lang="en-US" dirty="0"/>
              <a:t>Data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807D-BCE8-4A7E-40BA-8A59BBD9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9902B-A82C-B980-B668-FF330C43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9738" y="1308948"/>
            <a:ext cx="4921898" cy="5119707"/>
          </a:xfrm>
        </p:spPr>
        <p:txBody>
          <a:bodyPr/>
          <a:lstStyle/>
          <a:p>
            <a:r>
              <a:rPr lang="en-US" sz="2400" dirty="0"/>
              <a:t>Select appropriate columns which are needed to analyze the stock exchange variation with Covid</a:t>
            </a:r>
          </a:p>
          <a:p>
            <a:pPr lvl="1"/>
            <a:r>
              <a:rPr lang="en-US" sz="2200" dirty="0"/>
              <a:t>Remove the correlated columns</a:t>
            </a:r>
          </a:p>
          <a:p>
            <a:pPr lvl="1"/>
            <a:r>
              <a:rPr lang="en-US" sz="2200" dirty="0"/>
              <a:t>Remove the unnecessary columns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5B1FD-21DB-A502-6623-BBB6653B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72" y="1225296"/>
            <a:ext cx="541829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0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02" y="446377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095" y="1470805"/>
            <a:ext cx="5693664" cy="3122168"/>
          </a:xfrm>
        </p:spPr>
        <p:txBody>
          <a:bodyPr/>
          <a:lstStyle/>
          <a:p>
            <a:r>
              <a:rPr lang="en-US" dirty="0"/>
              <a:t>​Ask an interesting question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Explore the Data</a:t>
            </a:r>
          </a:p>
          <a:p>
            <a:r>
              <a:rPr lang="en-US" dirty="0"/>
              <a:t>​Data Preprocessing</a:t>
            </a:r>
          </a:p>
          <a:p>
            <a:r>
              <a:rPr lang="en-US" dirty="0"/>
              <a:t>​​Data Modelling</a:t>
            </a:r>
          </a:p>
          <a:p>
            <a:r>
              <a:rPr lang="en-US" dirty="0"/>
              <a:t>Visualization of interesting outcomes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performed linear regression on preprocessed data to gather insights like how covid impacted SP500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D5EC1-AEBF-FA54-44DA-833CC82D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04" y="2042109"/>
            <a:ext cx="2946551" cy="1981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44CF2-E297-4A94-370F-EF21EAD6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265" y="4563009"/>
            <a:ext cx="3022755" cy="1974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84EBEB-48E8-4565-62CF-C596E1099DAA}"/>
              </a:ext>
            </a:extLst>
          </p:cNvPr>
          <p:cNvSpPr txBox="1"/>
          <p:nvPr/>
        </p:nvSpPr>
        <p:spPr>
          <a:xfrm>
            <a:off x="944880" y="268224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FE1DC2-5689-5CAB-4344-191078BD7F61}"/>
              </a:ext>
            </a:extLst>
          </p:cNvPr>
          <p:cNvSpPr txBox="1"/>
          <p:nvPr/>
        </p:nvSpPr>
        <p:spPr>
          <a:xfrm>
            <a:off x="894080" y="4724400"/>
            <a:ext cx="156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Variable: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62B845-6EA9-9B83-E3FB-C91D0EF75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80" y="3105039"/>
            <a:ext cx="2911092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34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0937157" cy="5154044"/>
          </a:xfrm>
        </p:spPr>
        <p:txBody>
          <a:bodyPr/>
          <a:lstStyle/>
          <a:p>
            <a:r>
              <a:rPr lang="en-US" dirty="0"/>
              <a:t>We performed logistic regression on preprocessed data to gather insights.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DB6B-77C2-208C-8013-5A7334E7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875" y="1951938"/>
            <a:ext cx="3410125" cy="2019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873706-7FB5-F8DE-E3AB-0AB6AB48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75" y="4415172"/>
            <a:ext cx="3721291" cy="19749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24678-CEF2-7728-14F0-62414168FA62}"/>
              </a:ext>
            </a:extLst>
          </p:cNvPr>
          <p:cNvSpPr txBox="1"/>
          <p:nvPr/>
        </p:nvSpPr>
        <p:spPr>
          <a:xfrm>
            <a:off x="741680" y="247904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D5C84-3577-3D9B-3109-90FB2566AF4D}"/>
              </a:ext>
            </a:extLst>
          </p:cNvPr>
          <p:cNvSpPr txBox="1"/>
          <p:nvPr/>
        </p:nvSpPr>
        <p:spPr>
          <a:xfrm>
            <a:off x="246666" y="5079687"/>
            <a:ext cx="210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Variable: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BAE325-2572-082F-BECB-BA0D6B112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233" y="3611553"/>
            <a:ext cx="2568176" cy="2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COVID on individual companies in the S&amp;P 500 based on the sector: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46F215-1300-AD27-5B68-75350E1C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3" y="1572175"/>
            <a:ext cx="5921253" cy="5189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7566B3-F8E8-743D-5E07-F0744F4FF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006" y="1514946"/>
            <a:ext cx="5357324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5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COVID on individual companies in the S&amp;P 500 based on the sector: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71C5F-C4D2-7576-C3FB-91A4493B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4" y="1572175"/>
            <a:ext cx="5380186" cy="5235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8CCD2-6C76-E007-B85C-5D02431C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6" y="1572175"/>
            <a:ext cx="531160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COVID on individual companies in the S&amp;P 500 based on the sector: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18602-65DD-6F93-D1DF-1CAB2AB4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1572175"/>
            <a:ext cx="5349704" cy="5182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ED261-C472-A04E-88B0-EF4AEADE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00" y="1495968"/>
            <a:ext cx="5334462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8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Sabon Next LT" panose="02000500000000000000" pitchFamily="2" charset="0"/>
                <a:ea typeface="Calibri" panose="020F0502020204030204" pitchFamily="34" charset="0"/>
                <a:cs typeface="Sabon Next LT" panose="02000500000000000000" pitchFamily="2" charset="0"/>
              </a:rPr>
              <a:t>Impact of the S&amp;P 500 on COVID:</a:t>
            </a:r>
            <a:endParaRPr lang="en-US" sz="1800" dirty="0">
              <a:effectLst/>
              <a:latin typeface="Sabon Next LT" panose="02000500000000000000" pitchFamily="2" charset="0"/>
              <a:ea typeface="Calibri" panose="020F0502020204030204" pitchFamily="34" charset="0"/>
              <a:cs typeface="Sabon Next LT" panose="020005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FC937-304B-80BE-BF6F-55968A0E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69" y="1692443"/>
            <a:ext cx="6324302" cy="42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5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Sabon Next LT" panose="02000500000000000000" pitchFamily="2" charset="0"/>
                <a:ea typeface="Calibri" panose="020F0502020204030204" pitchFamily="34" charset="0"/>
                <a:cs typeface="Sabon Next LT" panose="02000500000000000000" pitchFamily="2" charset="0"/>
              </a:rPr>
              <a:t>Impact of the S&amp;P 500 on COVID:</a:t>
            </a:r>
            <a:endParaRPr lang="en-US" sz="1800" dirty="0">
              <a:effectLst/>
              <a:latin typeface="Sabon Next LT" panose="02000500000000000000" pitchFamily="2" charset="0"/>
              <a:ea typeface="Calibri" panose="020F0502020204030204" pitchFamily="34" charset="0"/>
              <a:cs typeface="Sabon Next LT" panose="020005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1F4A9-0C04-2F57-84D0-771333EA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13" y="1724660"/>
            <a:ext cx="7156673" cy="42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2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F07-4BC6-26DF-C143-F32D5D70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84472-895C-D54C-620B-3818D58C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5" y="1088136"/>
            <a:ext cx="11652505" cy="484039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visualization: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CB2A-CF06-6F2E-BF75-178B5186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4E868-2297-8275-3FC7-A8D96C13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63" y="1771551"/>
            <a:ext cx="5812971" cy="4188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116E3D-8286-CB0B-3697-22691DEA5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16" y="6004514"/>
            <a:ext cx="3543607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8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479" y="621232"/>
            <a:ext cx="6766560" cy="76809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1844880"/>
            <a:ext cx="6203364" cy="31682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Utilized various data science techniques such as data gathering, visualization,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accuracy of your model's predictions was around 0.5, indicating room for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Observed that COVID-19 had a significant impact on the S&amp;P 500 in the initial phases, but the impact reduced in later phases.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Attempted to analyze the reverse relationship of S&amp;P 500's impact on COVID-19 cases.</a:t>
            </a:r>
          </a:p>
          <a:p>
            <a:r>
              <a:rPr lang="en-US" sz="2000" dirty="0"/>
              <a:t>However, the prediction error rate was high, indicating challenges in accurately predicting the relationship between the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457200"/>
            <a:ext cx="6766560" cy="768096"/>
          </a:xfrm>
        </p:spPr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96" y="1844880"/>
            <a:ext cx="6203364" cy="31682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Analyzing the impact of government regulations on the stock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Exploring the global impact of the US stock market on other countries' stock markets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Exploring the global impact of the US stock market on other countries' stock markets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Incorporating external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Exploring alternative modeling approaches</a:t>
            </a:r>
          </a:p>
        </p:txBody>
      </p:sp>
    </p:spTree>
    <p:extLst>
      <p:ext uri="{BB962C8B-B14F-4D97-AF65-F5344CB8AC3E}">
        <p14:creationId xmlns:p14="http://schemas.microsoft.com/office/powerpoint/2010/main" val="212359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067" y="473061"/>
            <a:ext cx="7817561" cy="1197118"/>
          </a:xfrm>
        </p:spPr>
        <p:txBody>
          <a:bodyPr/>
          <a:lstStyle/>
          <a:p>
            <a:r>
              <a:rPr lang="en-US" dirty="0"/>
              <a:t>Ask an interesting question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067" y="2323322"/>
            <a:ext cx="7248021" cy="35999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COVID-19 pandemic has caused significant impact on the global economy, including the US stock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Unprecedented levels of volatility and uncertainty observed in the stock market during the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Data-driven analyses utilized to understand the impact of COVID-19 on US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Techniques such as exploratory data analysis, visualization, and machine learning algorithms employed for data analysis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667062"/>
            <a:ext cx="4379230" cy="13839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Impact of Covid-19 on US Stock market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A796-A372-A52F-9ED2-2EFC5EA98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2400" b="0" i="0" u="none" strike="noStrike" baseline="0" dirty="0">
                <a:latin typeface="CharterBT-Roman"/>
              </a:rPr>
              <a:t>Covid dataset from Johns Hopkins Data Repository on </a:t>
            </a:r>
            <a:r>
              <a:rPr lang="en-US" sz="2400" b="0" i="0" u="none" strike="noStrike" baseline="0" dirty="0" err="1">
                <a:latin typeface="CharterBT-Roman"/>
              </a:rPr>
              <a:t>Github</a:t>
            </a:r>
            <a:r>
              <a:rPr lang="en-US" sz="2400" b="0" i="0" u="none" strike="noStrike" baseline="0" dirty="0">
                <a:latin typeface="CharterBT-Roman"/>
              </a:rPr>
              <a:t> and transformed the data to our required format. </a:t>
            </a:r>
          </a:p>
          <a:p>
            <a:pPr algn="just"/>
            <a:r>
              <a:rPr lang="en-US" sz="2400" dirty="0">
                <a:latin typeface="CharterBT-Roman"/>
              </a:rPr>
              <a:t>W</a:t>
            </a:r>
            <a:r>
              <a:rPr lang="en-US" sz="2400" b="0" i="0" u="none" strike="noStrike" baseline="0" dirty="0">
                <a:latin typeface="CharterBT-Roman"/>
              </a:rPr>
              <a:t>eb scarping is performed to get the sp500 data from yahoo finance.</a:t>
            </a:r>
          </a:p>
          <a:p>
            <a:pPr algn="just"/>
            <a:r>
              <a:rPr lang="en-US" sz="2400" dirty="0">
                <a:latin typeface="CharterBT-Roman"/>
              </a:rPr>
              <a:t>G</a:t>
            </a:r>
            <a:r>
              <a:rPr lang="en-US" sz="2400" b="0" i="0" u="none" strike="noStrike" baseline="0" dirty="0">
                <a:latin typeface="CharterBT-Roman"/>
              </a:rPr>
              <a:t>athered stock prices of various stocks in different industries like Information technology, Clothing, Health Care, Automobile, Consumer goods, etc. from yahoo finance.</a:t>
            </a:r>
          </a:p>
          <a:p>
            <a:pPr algn="just"/>
            <a:r>
              <a:rPr lang="en-US" sz="2400" b="0" i="0" u="none" strike="noStrike" baseline="0" dirty="0" err="1">
                <a:latin typeface="CharterBT-Roman"/>
              </a:rPr>
              <a:t>Github</a:t>
            </a:r>
            <a:r>
              <a:rPr lang="en-US" sz="2400" b="0" i="0" u="none" strike="noStrike" baseline="0" dirty="0">
                <a:latin typeface="CharterBT-Roman"/>
              </a:rPr>
              <a:t> - </a:t>
            </a:r>
            <a:r>
              <a:rPr lang="en-US" sz="2400" b="0" i="0" u="none" strike="noStrike" baseline="0" dirty="0">
                <a:latin typeface="CharterBT-Roman"/>
                <a:hlinkClick r:id="rId2"/>
              </a:rPr>
              <a:t>https://github.com/CSSEGISandData/COVID-19</a:t>
            </a:r>
            <a:r>
              <a:rPr lang="en-US" sz="2400" b="0" i="0" u="none" strike="noStrike" baseline="0" dirty="0">
                <a:latin typeface="CharterBT-Roman"/>
              </a:rPr>
              <a:t> </a:t>
            </a:r>
          </a:p>
          <a:p>
            <a:pPr marL="0" indent="0" algn="just">
              <a:buNone/>
            </a:pPr>
            <a:endParaRPr lang="en-US" sz="2400" b="0" i="0" u="none" strike="noStrike" baseline="0" dirty="0">
              <a:latin typeface="CharterBT-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DBDD7-6C7C-2564-7B94-1635DE2F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AA027E-E815-27EE-2887-A89EA9FD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5" y="594360"/>
            <a:ext cx="10671175" cy="768350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9035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0E4F-FEA1-F47F-6428-BEB3940A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19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E109B0-AA99-F143-A07D-860B5268FA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4678" y="2605793"/>
            <a:ext cx="9588993" cy="34291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1D916-13B5-9E69-2170-46CF5DF8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7F711-EF39-E461-C88D-D6E38665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96E3-10A2-AE46-ACEA-25F0D9C8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S&amp;P500 Dataset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153388-D873-57B8-48B3-1B8118177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7493" y="2156968"/>
            <a:ext cx="8993966" cy="41648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56624-09EC-9A4C-465D-C5C9A2AD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2F4CB-C7EA-AE9B-C403-BAA68834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9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4727-8D15-6207-8DEB-B853CA41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39" y="731520"/>
            <a:ext cx="9961921" cy="603317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Exploratory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latin typeface="Arial Black" panose="020B06040202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E0C1A-4C71-366D-597B-F6B842643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7" y="2103120"/>
            <a:ext cx="5213604" cy="4434840"/>
          </a:xfrm>
        </p:spPr>
        <p:txBody>
          <a:bodyPr/>
          <a:lstStyle/>
          <a:p>
            <a:r>
              <a:rPr lang="en-US" dirty="0"/>
              <a:t>Performed Exploratory data analysis on the collected datasets.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58AB-D114-9D46-F917-59F9C9EB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B09550-50FD-5AB0-7D38-39C9E2AF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09157"/>
            <a:ext cx="5360926" cy="4739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B5CF98-A029-4AFC-1528-19D44B4F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0" y="2892489"/>
            <a:ext cx="5559576" cy="31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3BA1-3A3E-E59E-FFEB-ACD38B15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573" y="320040"/>
            <a:ext cx="12621146" cy="715658"/>
          </a:xfrm>
        </p:spPr>
        <p:txBody>
          <a:bodyPr/>
          <a:lstStyle/>
          <a:p>
            <a:r>
              <a:rPr lang="en-US" dirty="0">
                <a:latin typeface="Arial Black" panose="020B0604020202020204" pitchFamily="34" charset="0"/>
              </a:rPr>
              <a:t>EDA for covid dataset (CONT)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31544C-B94F-65BE-E5E2-8F4945357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5302" y="1035698"/>
            <a:ext cx="5196313" cy="53641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ABA3F-DDDE-E9CA-9736-C70A7C40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B97BD-FCDD-99F4-F8F6-A1A24C0B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420" y="1035698"/>
            <a:ext cx="5791702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8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{219CE6A6-7BC4-4628-A70D-DF44E17CFE11}tf78438558_win32</Template>
  <TotalTime>1221</TotalTime>
  <Words>799</Words>
  <Application>Microsoft Office PowerPoint</Application>
  <PresentationFormat>Widescreen</PresentationFormat>
  <Paragraphs>121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CharterBT-Roman</vt:lpstr>
      <vt:lpstr>LinLibertineT</vt:lpstr>
      <vt:lpstr>Sabon Next LT</vt:lpstr>
      <vt:lpstr>Söhne</vt:lpstr>
      <vt:lpstr>Office Theme</vt:lpstr>
      <vt:lpstr>Covid19 Impact on US Stocks </vt:lpstr>
      <vt:lpstr>AGENDA</vt:lpstr>
      <vt:lpstr>Ask an interesting question </vt:lpstr>
      <vt:lpstr>PRIMARY GOALS</vt:lpstr>
      <vt:lpstr>Data Collection</vt:lpstr>
      <vt:lpstr>Covid 19 dataset</vt:lpstr>
      <vt:lpstr>S&amp;P500 Dataset</vt:lpstr>
      <vt:lpstr>Exploratory Data Analysis</vt:lpstr>
      <vt:lpstr>EDA for covid dataset (CONT)</vt:lpstr>
      <vt:lpstr>EDA for Sp500 dataset (CONT)</vt:lpstr>
      <vt:lpstr>EDA for Sp500 dataset (CONT)</vt:lpstr>
      <vt:lpstr>EDA for Sp500 dataset (CONT)</vt:lpstr>
      <vt:lpstr>EDA for Sp500 dataset (CONT)</vt:lpstr>
      <vt:lpstr>EDA for Sp500 dataset (CONT)</vt:lpstr>
      <vt:lpstr>EDA for Sp500 dataset (CONT)</vt:lpstr>
      <vt:lpstr>Data preprocessing is the foundation of every successful data science project. Just like a sculptor needs to shape and refine their raw materials to create a masterpiece, a data scientist must preprocess and cleanse data to extract meaningful insights and build accurate models.</vt:lpstr>
      <vt:lpstr>Data Preprocessing </vt:lpstr>
      <vt:lpstr>Data Preprocessing </vt:lpstr>
      <vt:lpstr>Data Preprocessing </vt:lpstr>
      <vt:lpstr>Data Modelling</vt:lpstr>
      <vt:lpstr>Data Modelling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SUMMARY </vt:lpstr>
      <vt:lpstr>FUTURE Work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Impact on US Stocks </dc:title>
  <dc:subject/>
  <dc:creator>Praveen Phani</dc:creator>
  <cp:lastModifiedBy>Teja Potu</cp:lastModifiedBy>
  <cp:revision>24</cp:revision>
  <dcterms:created xsi:type="dcterms:W3CDTF">2023-04-24T00:40:26Z</dcterms:created>
  <dcterms:modified xsi:type="dcterms:W3CDTF">2023-04-25T03:46:25Z</dcterms:modified>
</cp:coreProperties>
</file>