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59" r:id="rId5"/>
    <p:sldId id="260" r:id="rId6"/>
    <p:sldId id="261" r:id="rId7"/>
    <p:sldId id="262" r:id="rId8"/>
    <p:sldId id="265" r:id="rId9"/>
    <p:sldId id="25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showGuides="1">
      <p:cViewPr varScale="1">
        <p:scale>
          <a:sx n="82" d="100"/>
          <a:sy n="82" d="100"/>
        </p:scale>
        <p:origin x="13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93" y="1837966"/>
            <a:ext cx="10572000" cy="2971051"/>
          </a:xfrm>
        </p:spPr>
        <p:txBody>
          <a:bodyPr/>
          <a:lstStyle/>
          <a:p>
            <a:r>
              <a:rPr lang="en-US" dirty="0" smtClean="0"/>
              <a:t>Bank Management System</a:t>
            </a:r>
            <a:endParaRPr lang="en-IN" dirty="0"/>
          </a:p>
        </p:txBody>
      </p:sp>
      <p:sp>
        <p:nvSpPr>
          <p:cNvPr id="3" name="Subtitle 2"/>
          <p:cNvSpPr>
            <a:spLocks noGrp="1"/>
          </p:cNvSpPr>
          <p:nvPr>
            <p:ph type="subTitle" idx="1"/>
          </p:nvPr>
        </p:nvSpPr>
        <p:spPr>
          <a:xfrm>
            <a:off x="212124" y="5407033"/>
            <a:ext cx="11135814" cy="782752"/>
          </a:xfrm>
        </p:spPr>
        <p:txBody>
          <a:bodyPr>
            <a:normAutofit/>
          </a:bodyPr>
          <a:lstStyle/>
          <a:p>
            <a:r>
              <a:rPr lang="en-US" sz="3200" dirty="0" err="1" smtClean="0"/>
              <a:t>Tej</a:t>
            </a:r>
            <a:r>
              <a:rPr lang="en-US" sz="3200" dirty="0" smtClean="0"/>
              <a:t> Saxena</a:t>
            </a:r>
            <a:endParaRPr lang="en-IN" sz="32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0"/>
            <a:ext cx="5739063" cy="3886200"/>
          </a:xfrm>
          <a:prstGeom prst="rect">
            <a:avLst/>
          </a:prstGeom>
          <a:ln>
            <a:solidFill>
              <a:schemeClr val="tx1"/>
            </a:solidFill>
          </a:ln>
        </p:spPr>
      </p:pic>
      <p:pic>
        <p:nvPicPr>
          <p:cNvPr id="8" name="Picture 7" descr="MySQL Logo Text transparent PNG - StickPNG"/>
          <p:cNvPicPr/>
          <p:nvPr/>
        </p:nvPicPr>
        <p:blipFill>
          <a:blip r:embed="rId3">
            <a:extLst>
              <a:ext uri="{28A0092B-C50C-407E-A947-70E740481C1C}">
                <a14:useLocalDpi xmlns:a14="http://schemas.microsoft.com/office/drawing/2010/main" val="0"/>
              </a:ext>
            </a:extLst>
          </a:blip>
          <a:srcRect/>
          <a:stretch>
            <a:fillRect/>
          </a:stretch>
        </p:blipFill>
        <p:spPr bwMode="auto">
          <a:xfrm>
            <a:off x="8885970" y="1544242"/>
            <a:ext cx="2633345" cy="1360805"/>
          </a:xfrm>
          <a:prstGeom prst="rect">
            <a:avLst/>
          </a:prstGeom>
          <a:noFill/>
          <a:ln>
            <a:noFill/>
          </a:ln>
        </p:spPr>
      </p:pic>
      <p:pic>
        <p:nvPicPr>
          <p:cNvPr id="9" name="Picture 8" descr="Python Logo, symbol, meaning, history, PNG, brand"/>
          <p:cNvPicPr/>
          <p:nvPr/>
        </p:nvPicPr>
        <p:blipFill>
          <a:blip r:embed="rId4">
            <a:extLst>
              <a:ext uri="{28A0092B-C50C-407E-A947-70E740481C1C}">
                <a14:useLocalDpi xmlns:a14="http://schemas.microsoft.com/office/drawing/2010/main" val="0"/>
              </a:ext>
            </a:extLst>
          </a:blip>
          <a:srcRect/>
          <a:stretch>
            <a:fillRect/>
          </a:stretch>
        </p:blipFill>
        <p:spPr bwMode="auto">
          <a:xfrm>
            <a:off x="5237773" y="1013743"/>
            <a:ext cx="3724275" cy="2094865"/>
          </a:xfrm>
          <a:prstGeom prst="rect">
            <a:avLst/>
          </a:prstGeom>
          <a:noFill/>
          <a:ln>
            <a:noFill/>
          </a:ln>
        </p:spPr>
      </p:pic>
    </p:spTree>
    <p:extLst>
      <p:ext uri="{BB962C8B-B14F-4D97-AF65-F5344CB8AC3E}">
        <p14:creationId xmlns:p14="http://schemas.microsoft.com/office/powerpoint/2010/main" val="2095438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Thank You Images for PPT HD Pic Download free - Images SRkh"/>
          <p:cNvPicPr>
            <a:picLocks noChangeAspect="1" noChangeArrowheads="1"/>
          </p:cNvPicPr>
          <p:nvPr/>
        </p:nvPicPr>
        <p:blipFill rotWithShape="1">
          <a:blip r:embed="rId2">
            <a:extLst>
              <a:ext uri="{28A0092B-C50C-407E-A947-70E740481C1C}">
                <a14:useLocalDpi xmlns:a14="http://schemas.microsoft.com/office/drawing/2010/main" val="0"/>
              </a:ext>
            </a:extLst>
          </a:blip>
          <a:srcRect b="3514"/>
          <a:stretch/>
        </p:blipFill>
        <p:spPr bwMode="auto">
          <a:xfrm>
            <a:off x="2002478" y="1465385"/>
            <a:ext cx="7538449" cy="409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85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sz="half" idx="1"/>
          </p:nvPr>
        </p:nvSpPr>
        <p:spPr/>
        <p:txBody>
          <a:bodyPr>
            <a:normAutofit fontScale="85000" lnSpcReduction="10000"/>
          </a:bodyPr>
          <a:lstStyle/>
          <a:p>
            <a:r>
              <a:rPr lang="en-IN" dirty="0"/>
              <a:t>Inefficient and manual management of customer accounts, financial transactions, and loan records within a bank can lead to errors, delays, and suboptimal customer service. </a:t>
            </a:r>
            <a:r>
              <a:rPr lang="en-IN" dirty="0" smtClean="0"/>
              <a:t/>
            </a:r>
            <a:br>
              <a:rPr lang="en-IN" dirty="0" smtClean="0"/>
            </a:br>
            <a:endParaRPr lang="en-IN" dirty="0" smtClean="0"/>
          </a:p>
          <a:p>
            <a:r>
              <a:rPr lang="en-IN" dirty="0" smtClean="0"/>
              <a:t>The </a:t>
            </a:r>
            <a:r>
              <a:rPr lang="en-IN" dirty="0"/>
              <a:t>need to streamline and automate these processes is evident. </a:t>
            </a:r>
            <a:r>
              <a:rPr lang="en-IN" dirty="0" smtClean="0"/>
              <a:t/>
            </a:r>
            <a:br>
              <a:rPr lang="en-IN" dirty="0" smtClean="0"/>
            </a:br>
            <a:endParaRPr lang="en-IN" dirty="0" smtClean="0"/>
          </a:p>
          <a:p>
            <a:r>
              <a:rPr lang="en-IN" dirty="0" smtClean="0"/>
              <a:t>There </a:t>
            </a:r>
            <a:r>
              <a:rPr lang="en-IN" dirty="0"/>
              <a:t>is a demand for a comprehensive Bank Management System that offers features for accurate customer data management, efficient financial transactions, and organized loan management, ultimately enhancing the overall operational efficiency and customer experience of the bank.</a:t>
            </a:r>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smtClean="0"/>
              <a:t>Key Challenges:</a:t>
            </a:r>
            <a:br>
              <a:rPr lang="en-US" dirty="0" smtClean="0"/>
            </a:br>
            <a:endParaRPr lang="en-US" dirty="0" smtClean="0"/>
          </a:p>
          <a:p>
            <a:r>
              <a:rPr lang="en-US" dirty="0" smtClean="0"/>
              <a:t>Manual Data Management</a:t>
            </a:r>
          </a:p>
          <a:p>
            <a:r>
              <a:rPr lang="en-US" dirty="0" smtClean="0"/>
              <a:t>Inconsistent Transactions</a:t>
            </a:r>
          </a:p>
          <a:p>
            <a:r>
              <a:rPr lang="en-US" dirty="0" smtClean="0"/>
              <a:t>Complex Loan Management</a:t>
            </a:r>
            <a:endParaRPr lang="en-IN" dirty="0"/>
          </a:p>
        </p:txBody>
      </p:sp>
    </p:spTree>
    <p:extLst>
      <p:ext uri="{BB962C8B-B14F-4D97-AF65-F5344CB8AC3E}">
        <p14:creationId xmlns:p14="http://schemas.microsoft.com/office/powerpoint/2010/main" val="1105585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a:xfrm>
            <a:off x="621323" y="2222287"/>
            <a:ext cx="10751963" cy="3920605"/>
          </a:xfrm>
        </p:spPr>
        <p:txBody>
          <a:bodyPr>
            <a:normAutofit fontScale="92500" lnSpcReduction="20000"/>
          </a:bodyPr>
          <a:lstStyle/>
          <a:p>
            <a:r>
              <a:rPr lang="en-IN" dirty="0"/>
              <a:t>The Bank Management System is an application for maintaining a person's account in a bank. In this project I tried to show the working of a banking system and cover the basic functionality of maintaining Customers, Account and Loan Management System. This project has been developed for creation, update, deletion, display and search of various customers, accounts and loan records managed by the bank. The application also caters to financial transactions like deposit, withdrawal, fund transfer, balance enquiry, account statement, and closure of an account successfully. </a:t>
            </a:r>
          </a:p>
          <a:p>
            <a:r>
              <a:rPr lang="en-IN" dirty="0" smtClean="0"/>
              <a:t>This </a:t>
            </a:r>
            <a:r>
              <a:rPr lang="en-IN" dirty="0"/>
              <a:t>project is developed using Python programing language and MYSQL for database connection.</a:t>
            </a:r>
          </a:p>
          <a:p>
            <a:r>
              <a:rPr lang="en-IN" dirty="0"/>
              <a:t>Core modules of BMS are</a:t>
            </a:r>
            <a:r>
              <a:rPr lang="en-IN" dirty="0" smtClean="0"/>
              <a:t>:</a:t>
            </a:r>
            <a:br>
              <a:rPr lang="en-IN" dirty="0" smtClean="0"/>
            </a:br>
            <a:endParaRPr lang="en-IN" dirty="0"/>
          </a:p>
          <a:p>
            <a:pPr lvl="0"/>
            <a:r>
              <a:rPr lang="en-IN" dirty="0"/>
              <a:t>Customer Management</a:t>
            </a:r>
          </a:p>
          <a:p>
            <a:pPr lvl="0"/>
            <a:r>
              <a:rPr lang="en-IN" dirty="0"/>
              <a:t>Account Management</a:t>
            </a:r>
          </a:p>
          <a:p>
            <a:pPr lvl="0"/>
            <a:r>
              <a:rPr lang="en-IN" dirty="0"/>
              <a:t>Loan </a:t>
            </a:r>
            <a:r>
              <a:rPr lang="en-IN" dirty="0" smtClean="0"/>
              <a:t>Management</a:t>
            </a:r>
            <a:endParaRPr lang="en-IN" dirty="0"/>
          </a:p>
        </p:txBody>
      </p:sp>
    </p:spTree>
    <p:extLst>
      <p:ext uri="{BB962C8B-B14F-4D97-AF65-F5344CB8AC3E}">
        <p14:creationId xmlns:p14="http://schemas.microsoft.com/office/powerpoint/2010/main" val="2726961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a:t>
            </a:r>
            <a:endParaRPr lang="en-IN" dirty="0"/>
          </a:p>
        </p:txBody>
      </p:sp>
      <p:sp>
        <p:nvSpPr>
          <p:cNvPr id="3" name="Content Placeholder 2"/>
          <p:cNvSpPr>
            <a:spLocks noGrp="1"/>
          </p:cNvSpPr>
          <p:nvPr>
            <p:ph idx="1"/>
          </p:nvPr>
        </p:nvSpPr>
        <p:spPr/>
        <p:txBody>
          <a:bodyPr/>
          <a:lstStyle/>
          <a:p>
            <a:r>
              <a:rPr lang="en-US" dirty="0" smtClean="0"/>
              <a:t>The Bank Management System is unique because of it’s easy accessibility to everyone.</a:t>
            </a:r>
            <a:br>
              <a:rPr lang="en-US" dirty="0" smtClean="0"/>
            </a:br>
            <a:endParaRPr lang="en-US" dirty="0" smtClean="0"/>
          </a:p>
          <a:p>
            <a:r>
              <a:rPr lang="en-IN" dirty="0"/>
              <a:t>I have made sure to keep </a:t>
            </a:r>
            <a:r>
              <a:rPr lang="en-IN" dirty="0" smtClean="0"/>
              <a:t>the requirements for the Bank Management System </a:t>
            </a:r>
            <a:r>
              <a:rPr lang="en-IN" dirty="0"/>
              <a:t>very less so as to minimise the setup needed and so that the user can use it easily</a:t>
            </a:r>
            <a:r>
              <a:rPr lang="en-IN" dirty="0" smtClean="0"/>
              <a:t>.</a:t>
            </a:r>
            <a:br>
              <a:rPr lang="en-IN" dirty="0" smtClean="0"/>
            </a:br>
            <a:endParaRPr lang="en-US" dirty="0" smtClean="0"/>
          </a:p>
          <a:p>
            <a:r>
              <a:rPr lang="en-US" dirty="0" smtClean="0"/>
              <a:t>The hardware requirement is to have a laptop with 4 GB RAM, 15 GB available hard disk space and an Intel Core i3 Processor (or equivalent).</a:t>
            </a:r>
            <a:br>
              <a:rPr lang="en-US" dirty="0" smtClean="0"/>
            </a:br>
            <a:endParaRPr lang="en-US" dirty="0" smtClean="0"/>
          </a:p>
          <a:p>
            <a:r>
              <a:rPr lang="en-US" dirty="0" smtClean="0"/>
              <a:t>The software requirement is to have Python along with it’s in-built modules (</a:t>
            </a:r>
            <a:r>
              <a:rPr lang="en-US" dirty="0" err="1" smtClean="0"/>
              <a:t>Spyder</a:t>
            </a:r>
            <a:r>
              <a:rPr lang="en-US" dirty="0" smtClean="0"/>
              <a:t> IDE), MySQL and MySQL connector module for python.</a:t>
            </a:r>
            <a:endParaRPr lang="en-IN" dirty="0"/>
          </a:p>
        </p:txBody>
      </p:sp>
    </p:spTree>
    <p:extLst>
      <p:ext uri="{BB962C8B-B14F-4D97-AF65-F5344CB8AC3E}">
        <p14:creationId xmlns:p14="http://schemas.microsoft.com/office/powerpoint/2010/main" val="4188048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Model &amp; Future Plans</a:t>
            </a:r>
            <a:endParaRPr lang="en-IN" dirty="0"/>
          </a:p>
        </p:txBody>
      </p:sp>
      <p:sp>
        <p:nvSpPr>
          <p:cNvPr id="3" name="Content Placeholder 2"/>
          <p:cNvSpPr>
            <a:spLocks noGrp="1"/>
          </p:cNvSpPr>
          <p:nvPr>
            <p:ph idx="1"/>
          </p:nvPr>
        </p:nvSpPr>
        <p:spPr/>
        <p:txBody>
          <a:bodyPr/>
          <a:lstStyle/>
          <a:p>
            <a:r>
              <a:rPr lang="en-US" dirty="0" smtClean="0"/>
              <a:t>My future plan with the Bank Management System is to turn it into an app on Play Store or App Store, so that it is even more easily accessible to everyone.</a:t>
            </a:r>
            <a:br>
              <a:rPr lang="en-US" dirty="0" smtClean="0"/>
            </a:br>
            <a:endParaRPr lang="en-US" dirty="0" smtClean="0"/>
          </a:p>
          <a:p>
            <a:r>
              <a:rPr lang="en-IN" dirty="0"/>
              <a:t>This programme can be made further effective by addition of various other banking modules based on requirement of bank adhering to new government </a:t>
            </a:r>
            <a:r>
              <a:rPr lang="en-IN" dirty="0" smtClean="0"/>
              <a:t>policies.</a:t>
            </a:r>
            <a:br>
              <a:rPr lang="en-IN" dirty="0" smtClean="0"/>
            </a:br>
            <a:endParaRPr lang="en-IN" dirty="0" smtClean="0"/>
          </a:p>
          <a:p>
            <a:r>
              <a:rPr lang="en-US" dirty="0" smtClean="0"/>
              <a:t>So, by adding more new features and bringing it as an application on everyone’s phone, I would be able to generate an income out of it.</a:t>
            </a:r>
            <a:endParaRPr lang="en-IN" dirty="0"/>
          </a:p>
        </p:txBody>
      </p:sp>
    </p:spTree>
    <p:extLst>
      <p:ext uri="{BB962C8B-B14F-4D97-AF65-F5344CB8AC3E}">
        <p14:creationId xmlns:p14="http://schemas.microsoft.com/office/powerpoint/2010/main" val="3784892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(Technologies Used)</a:t>
            </a:r>
            <a:endParaRPr lang="en-IN" dirty="0"/>
          </a:p>
        </p:txBody>
      </p:sp>
      <p:sp>
        <p:nvSpPr>
          <p:cNvPr id="3" name="Text Placeholder 2"/>
          <p:cNvSpPr>
            <a:spLocks noGrp="1"/>
          </p:cNvSpPr>
          <p:nvPr>
            <p:ph type="body" idx="1"/>
          </p:nvPr>
        </p:nvSpPr>
        <p:spPr/>
        <p:txBody>
          <a:bodyPr/>
          <a:lstStyle/>
          <a:p>
            <a:r>
              <a:rPr lang="en-US" dirty="0" smtClean="0"/>
              <a:t>Python</a:t>
            </a:r>
            <a:endParaRPr lang="en-IN" dirty="0"/>
          </a:p>
        </p:txBody>
      </p:sp>
      <p:sp>
        <p:nvSpPr>
          <p:cNvPr id="4" name="Content Placeholder 3"/>
          <p:cNvSpPr>
            <a:spLocks noGrp="1"/>
          </p:cNvSpPr>
          <p:nvPr>
            <p:ph sz="half" idx="2"/>
          </p:nvPr>
        </p:nvSpPr>
        <p:spPr/>
        <p:txBody>
          <a:bodyPr>
            <a:normAutofit lnSpcReduction="10000"/>
          </a:bodyPr>
          <a:lstStyle/>
          <a:p>
            <a:r>
              <a:rPr lang="en-US" dirty="0" smtClean="0"/>
              <a:t>For this project, I have done the programming using Python and it’s libraries.</a:t>
            </a:r>
          </a:p>
          <a:p>
            <a:r>
              <a:rPr lang="en-US" dirty="0" smtClean="0"/>
              <a:t>I used the </a:t>
            </a:r>
            <a:r>
              <a:rPr lang="en-US" dirty="0" err="1" smtClean="0"/>
              <a:t>Spyder</a:t>
            </a:r>
            <a:r>
              <a:rPr lang="en-US" dirty="0" smtClean="0"/>
              <a:t> software.</a:t>
            </a:r>
          </a:p>
          <a:p>
            <a:r>
              <a:rPr lang="en-US" dirty="0" smtClean="0"/>
              <a:t>It helped me in making many different functions for different purposes for the project.</a:t>
            </a:r>
          </a:p>
          <a:p>
            <a:r>
              <a:rPr lang="en-US" dirty="0" smtClean="0"/>
              <a:t>I have used Python because it is currently one of the most easy and efficient coding language in the world.</a:t>
            </a:r>
            <a:endParaRPr lang="en-IN" dirty="0"/>
          </a:p>
        </p:txBody>
      </p:sp>
      <p:sp>
        <p:nvSpPr>
          <p:cNvPr id="5" name="Text Placeholder 4"/>
          <p:cNvSpPr>
            <a:spLocks noGrp="1"/>
          </p:cNvSpPr>
          <p:nvPr>
            <p:ph type="body" sz="quarter" idx="3"/>
          </p:nvPr>
        </p:nvSpPr>
        <p:spPr/>
        <p:txBody>
          <a:bodyPr/>
          <a:lstStyle/>
          <a:p>
            <a:r>
              <a:rPr lang="en-US" dirty="0" smtClean="0"/>
              <a:t>SQL</a:t>
            </a:r>
            <a:endParaRPr lang="en-IN" dirty="0"/>
          </a:p>
        </p:txBody>
      </p:sp>
      <p:sp>
        <p:nvSpPr>
          <p:cNvPr id="6" name="Content Placeholder 5"/>
          <p:cNvSpPr>
            <a:spLocks noGrp="1"/>
          </p:cNvSpPr>
          <p:nvPr>
            <p:ph sz="quarter" idx="4"/>
          </p:nvPr>
        </p:nvSpPr>
        <p:spPr/>
        <p:txBody>
          <a:bodyPr/>
          <a:lstStyle/>
          <a:p>
            <a:r>
              <a:rPr lang="en-US" dirty="0" smtClean="0"/>
              <a:t>For this project, I have used SQL for maintaining all the databases.</a:t>
            </a:r>
          </a:p>
          <a:p>
            <a:r>
              <a:rPr lang="en-US" dirty="0" smtClean="0"/>
              <a:t>I used the MySQL software.</a:t>
            </a:r>
          </a:p>
          <a:p>
            <a:r>
              <a:rPr lang="en-US" dirty="0" smtClean="0"/>
              <a:t>Whenever a new entry or change is made in the bank, it is stored as a database, so that it is saved and can be used in the future for display, </a:t>
            </a:r>
            <a:r>
              <a:rPr lang="en-US" dirty="0" err="1" smtClean="0"/>
              <a:t>updation</a:t>
            </a:r>
            <a:r>
              <a:rPr lang="en-US" dirty="0" smtClean="0"/>
              <a:t> and deletion.</a:t>
            </a:r>
            <a:endParaRPr lang="en-IN" dirty="0"/>
          </a:p>
        </p:txBody>
      </p:sp>
    </p:spTree>
    <p:extLst>
      <p:ext uri="{BB962C8B-B14F-4D97-AF65-F5344CB8AC3E}">
        <p14:creationId xmlns:p14="http://schemas.microsoft.com/office/powerpoint/2010/main" val="802710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IN" dirty="0"/>
          </a:p>
        </p:txBody>
      </p:sp>
      <p:sp>
        <p:nvSpPr>
          <p:cNvPr id="3" name="Content Placeholder 2"/>
          <p:cNvSpPr>
            <a:spLocks noGrp="1"/>
          </p:cNvSpPr>
          <p:nvPr>
            <p:ph idx="1"/>
          </p:nvPr>
        </p:nvSpPr>
        <p:spPr>
          <a:xfrm>
            <a:off x="818711" y="2222287"/>
            <a:ext cx="11127103" cy="4260575"/>
          </a:xfrm>
        </p:spPr>
        <p:txBody>
          <a:bodyPr/>
          <a:lstStyle/>
          <a:p>
            <a:r>
              <a:rPr lang="en-IN" dirty="0"/>
              <a:t>Improved customer </a:t>
            </a:r>
            <a:r>
              <a:rPr lang="en-IN" dirty="0" smtClean="0"/>
              <a:t>service</a:t>
            </a:r>
            <a:br>
              <a:rPr lang="en-IN" dirty="0" smtClean="0"/>
            </a:br>
            <a:endParaRPr lang="en-IN" dirty="0"/>
          </a:p>
          <a:p>
            <a:r>
              <a:rPr lang="en-IN" dirty="0"/>
              <a:t>Enhanced data </a:t>
            </a:r>
            <a:r>
              <a:rPr lang="en-IN" dirty="0" smtClean="0"/>
              <a:t>accuracy</a:t>
            </a:r>
            <a:br>
              <a:rPr lang="en-IN" dirty="0" smtClean="0"/>
            </a:br>
            <a:endParaRPr lang="en-IN" dirty="0"/>
          </a:p>
          <a:p>
            <a:r>
              <a:rPr lang="en-IN" dirty="0"/>
              <a:t>Streamlined banking </a:t>
            </a:r>
            <a:r>
              <a:rPr lang="en-IN" dirty="0" smtClean="0"/>
              <a:t>operations</a:t>
            </a:r>
            <a:br>
              <a:rPr lang="en-IN" dirty="0" smtClean="0"/>
            </a:br>
            <a:endParaRPr lang="en-IN" dirty="0"/>
          </a:p>
          <a:p>
            <a:r>
              <a:rPr lang="en-IN" dirty="0"/>
              <a:t>Efficient loan management</a:t>
            </a:r>
          </a:p>
          <a:p>
            <a:pPr marL="0" indent="0">
              <a:buNone/>
            </a:pPr>
            <a:endParaRPr lang="en-IN" dirty="0"/>
          </a:p>
        </p:txBody>
      </p:sp>
    </p:spTree>
    <p:extLst>
      <p:ext uri="{BB962C8B-B14F-4D97-AF65-F5344CB8AC3E}">
        <p14:creationId xmlns:p14="http://schemas.microsoft.com/office/powerpoint/2010/main" val="2080868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Made in 2 Days</a:t>
            </a:r>
            <a:endParaRPr lang="en-IN" dirty="0"/>
          </a:p>
        </p:txBody>
      </p:sp>
      <p:sp>
        <p:nvSpPr>
          <p:cNvPr id="3" name="Content Placeholder 2"/>
          <p:cNvSpPr>
            <a:spLocks noGrp="1"/>
          </p:cNvSpPr>
          <p:nvPr>
            <p:ph idx="1"/>
          </p:nvPr>
        </p:nvSpPr>
        <p:spPr/>
        <p:txBody>
          <a:bodyPr/>
          <a:lstStyle/>
          <a:p>
            <a:r>
              <a:rPr lang="en-US" dirty="0" smtClean="0"/>
              <a:t>Better display at the start of the Project (Bank Management System).</a:t>
            </a:r>
          </a:p>
          <a:p>
            <a:r>
              <a:rPr lang="en-US" dirty="0" smtClean="0"/>
              <a:t>Now, the project asks for even more details of the customer that are important for creating a bank account, resulting in proper transaction.</a:t>
            </a:r>
          </a:p>
          <a:p>
            <a:r>
              <a:rPr lang="en-US" dirty="0" smtClean="0"/>
              <a:t>Complete data of the customer can now be deleted and brought back easily. This was done by enhancing the SQL database even more.</a:t>
            </a:r>
          </a:p>
          <a:p>
            <a:r>
              <a:rPr lang="en-US" dirty="0" smtClean="0"/>
              <a:t>Easier loan management.</a:t>
            </a:r>
          </a:p>
          <a:p>
            <a:r>
              <a:rPr lang="en-US" dirty="0" smtClean="0"/>
              <a:t>Better documentation, so that the user is easily able to understand how the project works.</a:t>
            </a:r>
          </a:p>
          <a:p>
            <a:endParaRPr lang="en-IN" dirty="0"/>
          </a:p>
        </p:txBody>
      </p:sp>
    </p:spTree>
    <p:extLst>
      <p:ext uri="{BB962C8B-B14F-4D97-AF65-F5344CB8AC3E}">
        <p14:creationId xmlns:p14="http://schemas.microsoft.com/office/powerpoint/2010/main" val="272678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9" y="447187"/>
            <a:ext cx="10716253" cy="1068791"/>
          </a:xfrm>
        </p:spPr>
        <p:txBody>
          <a:bodyPr/>
          <a:lstStyle/>
          <a:p>
            <a:r>
              <a:rPr lang="en-US" dirty="0" smtClean="0"/>
              <a:t>Importance of an efficient Banking System</a:t>
            </a:r>
            <a:endParaRPr lang="en-IN" dirty="0"/>
          </a:p>
        </p:txBody>
      </p:sp>
      <p:sp>
        <p:nvSpPr>
          <p:cNvPr id="3" name="Content Placeholder 2"/>
          <p:cNvSpPr>
            <a:spLocks noGrp="1"/>
          </p:cNvSpPr>
          <p:nvPr>
            <p:ph idx="1"/>
          </p:nvPr>
        </p:nvSpPr>
        <p:spPr>
          <a:xfrm>
            <a:off x="818711" y="2222287"/>
            <a:ext cx="10880919" cy="3967498"/>
          </a:xfrm>
        </p:spPr>
        <p:txBody>
          <a:bodyPr>
            <a:normAutofit fontScale="92500" lnSpcReduction="20000"/>
          </a:bodyPr>
          <a:lstStyle/>
          <a:p>
            <a:r>
              <a:rPr lang="en-IN" b="1" dirty="0"/>
              <a:t>Capital Allocation and Economic Growth</a:t>
            </a:r>
            <a:r>
              <a:rPr lang="en-IN" dirty="0"/>
              <a:t>: </a:t>
            </a:r>
            <a:r>
              <a:rPr lang="en-IN" dirty="0" smtClean="0"/>
              <a:t/>
            </a:r>
            <a:br>
              <a:rPr lang="en-IN" dirty="0" smtClean="0"/>
            </a:br>
            <a:r>
              <a:rPr lang="en-IN" dirty="0" smtClean="0"/>
              <a:t>An </a:t>
            </a:r>
            <a:r>
              <a:rPr lang="en-IN" dirty="0"/>
              <a:t>efficient banking system facilitates the allocation of financial resources from savers to borrowers, ensuring that funds are directed towards productive investments. This process fuels economic growth by enabling businesses to expand, innovate, and create job opportunities</a:t>
            </a:r>
            <a:r>
              <a:rPr lang="en-IN" dirty="0" smtClean="0"/>
              <a:t>.</a:t>
            </a:r>
            <a:br>
              <a:rPr lang="en-IN" dirty="0" smtClean="0"/>
            </a:br>
            <a:endParaRPr lang="en-IN" dirty="0"/>
          </a:p>
          <a:p>
            <a:r>
              <a:rPr lang="en-IN" b="1" dirty="0"/>
              <a:t>Financial Stability and Confidence</a:t>
            </a:r>
            <a:r>
              <a:rPr lang="en-IN" dirty="0"/>
              <a:t>: </a:t>
            </a:r>
            <a:r>
              <a:rPr lang="en-IN" dirty="0" smtClean="0"/>
              <a:t/>
            </a:r>
            <a:br>
              <a:rPr lang="en-IN" dirty="0" smtClean="0"/>
            </a:br>
            <a:r>
              <a:rPr lang="en-IN" dirty="0" smtClean="0"/>
              <a:t>A </a:t>
            </a:r>
            <a:r>
              <a:rPr lang="en-IN" dirty="0"/>
              <a:t>well-functioning banking system promotes financial stability by effectively managing risks, preventing bank failures, and minimizing the potential for systemic crises. This stability </a:t>
            </a:r>
            <a:r>
              <a:rPr lang="en-IN" dirty="0" err="1"/>
              <a:t>instills</a:t>
            </a:r>
            <a:r>
              <a:rPr lang="en-IN" dirty="0"/>
              <a:t> confidence in consumers, investors, and businesses, which is essential for sustained economic activity and growth</a:t>
            </a:r>
            <a:r>
              <a:rPr lang="en-IN" dirty="0" smtClean="0"/>
              <a:t>.</a:t>
            </a:r>
            <a:br>
              <a:rPr lang="en-IN" dirty="0" smtClean="0"/>
            </a:br>
            <a:endParaRPr lang="en-IN" dirty="0"/>
          </a:p>
          <a:p>
            <a:r>
              <a:rPr lang="en-IN" b="1" dirty="0"/>
              <a:t>Monetary Policy Implementation</a:t>
            </a:r>
            <a:r>
              <a:rPr lang="en-IN" dirty="0"/>
              <a:t>: </a:t>
            </a:r>
            <a:r>
              <a:rPr lang="en-IN" dirty="0" smtClean="0"/>
              <a:t/>
            </a:r>
            <a:br>
              <a:rPr lang="en-IN" dirty="0" smtClean="0"/>
            </a:br>
            <a:r>
              <a:rPr lang="en-IN" dirty="0" smtClean="0"/>
              <a:t>Central </a:t>
            </a:r>
            <a:r>
              <a:rPr lang="en-IN" dirty="0"/>
              <a:t>banks use the banking system to implement monetary policy, influencing interest rates and money supply. An efficient banking system ensures that these policy decisions are transmitted swiftly and accurately, allowing central banks to manage inflation, control economic cycles, and maintain price stability.</a:t>
            </a:r>
          </a:p>
          <a:p>
            <a:endParaRPr lang="en-IN" dirty="0"/>
          </a:p>
        </p:txBody>
      </p:sp>
    </p:spTree>
    <p:extLst>
      <p:ext uri="{BB962C8B-B14F-4D97-AF65-F5344CB8AC3E}">
        <p14:creationId xmlns:p14="http://schemas.microsoft.com/office/powerpoint/2010/main" val="3321596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193</TotalTime>
  <Words>442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2</vt:lpstr>
      <vt:lpstr>Quotable</vt:lpstr>
      <vt:lpstr>Bank Management System</vt:lpstr>
      <vt:lpstr>Problem Statement</vt:lpstr>
      <vt:lpstr>Summary</vt:lpstr>
      <vt:lpstr>Uniqueness</vt:lpstr>
      <vt:lpstr>Revenue Model &amp; Future Plans</vt:lpstr>
      <vt:lpstr>Tech Stack (Technologies Used)</vt:lpstr>
      <vt:lpstr>Benefits</vt:lpstr>
      <vt:lpstr>Progress Made in 2 Days</vt:lpstr>
      <vt:lpstr>Importance of an efficient Banking System</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Sandeep Kumar</dc:creator>
  <cp:lastModifiedBy>Sandeep Kumar</cp:lastModifiedBy>
  <cp:revision>12</cp:revision>
  <dcterms:created xsi:type="dcterms:W3CDTF">2023-08-27T09:05:54Z</dcterms:created>
  <dcterms:modified xsi:type="dcterms:W3CDTF">2023-08-28T15:28:19Z</dcterms:modified>
</cp:coreProperties>
</file>