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E6E16E4-B65D-42DA-9A91-9D8F7F1A2A3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A51A2B4-7BFA-45DB-B71C-39BDE56B2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2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16E4-B65D-42DA-9A91-9D8F7F1A2A3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A2B4-7BFA-45DB-B71C-39BDE56B2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4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16E4-B65D-42DA-9A91-9D8F7F1A2A3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A2B4-7BFA-45DB-B71C-39BDE56B2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60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16E4-B65D-42DA-9A91-9D8F7F1A2A3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A2B4-7BFA-45DB-B71C-39BDE56B2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25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16E4-B65D-42DA-9A91-9D8F7F1A2A3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A2B4-7BFA-45DB-B71C-39BDE56B2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77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16E4-B65D-42DA-9A91-9D8F7F1A2A3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A2B4-7BFA-45DB-B71C-39BDE56B2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79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16E4-B65D-42DA-9A91-9D8F7F1A2A3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A2B4-7BFA-45DB-B71C-39BDE56B2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74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E6E16E4-B65D-42DA-9A91-9D8F7F1A2A3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A2B4-7BFA-45DB-B71C-39BDE56B2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51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E6E16E4-B65D-42DA-9A91-9D8F7F1A2A3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A2B4-7BFA-45DB-B71C-39BDE56B2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2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16E4-B65D-42DA-9A91-9D8F7F1A2A3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A2B4-7BFA-45DB-B71C-39BDE56B2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7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16E4-B65D-42DA-9A91-9D8F7F1A2A3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A2B4-7BFA-45DB-B71C-39BDE56B2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3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16E4-B65D-42DA-9A91-9D8F7F1A2A3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A2B4-7BFA-45DB-B71C-39BDE56B2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7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16E4-B65D-42DA-9A91-9D8F7F1A2A3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A2B4-7BFA-45DB-B71C-39BDE56B2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9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16E4-B65D-42DA-9A91-9D8F7F1A2A3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A2B4-7BFA-45DB-B71C-39BDE56B2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16E4-B65D-42DA-9A91-9D8F7F1A2A3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A2B4-7BFA-45DB-B71C-39BDE56B2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9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16E4-B65D-42DA-9A91-9D8F7F1A2A3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A2B4-7BFA-45DB-B71C-39BDE56B2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8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16E4-B65D-42DA-9A91-9D8F7F1A2A3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A2B4-7BFA-45DB-B71C-39BDE56B2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E6E16E4-B65D-42DA-9A91-9D8F7F1A2A3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A51A2B4-7BFA-45DB-B71C-39BDE56B2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0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7A2A-117C-3B29-1B55-34A7F129F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Data Analysis of </a:t>
            </a:r>
            <a:r>
              <a:rPr lang="en-US" dirty="0" err="1"/>
              <a:t>Forbe’s</a:t>
            </a:r>
            <a:r>
              <a:rPr lang="en-US" dirty="0"/>
              <a:t> Highest Paid Athletes from 1990-2020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87E3D-278B-FF52-5808-861A5C5B6F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 1</a:t>
            </a:r>
          </a:p>
          <a:p>
            <a:r>
              <a:rPr lang="en-US" dirty="0"/>
              <a:t>Task 2</a:t>
            </a:r>
          </a:p>
        </p:txBody>
      </p:sp>
    </p:spTree>
    <p:extLst>
      <p:ext uri="{BB962C8B-B14F-4D97-AF65-F5344CB8AC3E}">
        <p14:creationId xmlns:p14="http://schemas.microsoft.com/office/powerpoint/2010/main" val="512207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2ADE-17B3-F08C-8BF8-B8E9D50B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6 Visualization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382F50-97B9-4C04-C3FB-DF699100B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Athletes from specific sports have shown significant earnings growth over time.(Ex- Basketball)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E147C4-AFAA-1B0D-22F3-307C9D1B9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306" y="3253338"/>
            <a:ext cx="6622181" cy="331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01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832FA-C795-B93E-3D55-80F7E71B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Identifying the Top 5 Athletic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8FA10-4002-4A36-A9BF-96EB0C571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# Step 1: Data Preparation</a:t>
            </a:r>
          </a:p>
          <a:p>
            <a:r>
              <a:rPr lang="en-US" sz="2400" dirty="0"/>
              <a:t># Step 2: Grouping and Aggregation</a:t>
            </a:r>
          </a:p>
          <a:p>
            <a:r>
              <a:rPr lang="en-US" sz="2400" dirty="0"/>
              <a:t># Step 3: Sorting</a:t>
            </a:r>
          </a:p>
          <a:p>
            <a:r>
              <a:rPr lang="en-US" sz="2400" dirty="0"/>
              <a:t># Step 4: Selecting the Top 5 Athletic Categories</a:t>
            </a:r>
          </a:p>
          <a:p>
            <a:r>
              <a:rPr lang="en-US" sz="2400" dirty="0"/>
              <a:t># Step 5: 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20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B9BC-714B-F507-FB38-CC5BC688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68FA61-6C0E-2C8D-675E-2F06F31E4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424" y="2367815"/>
            <a:ext cx="7834964" cy="3787590"/>
          </a:xfrm>
        </p:spPr>
      </p:pic>
    </p:spTree>
    <p:extLst>
      <p:ext uri="{BB962C8B-B14F-4D97-AF65-F5344CB8AC3E}">
        <p14:creationId xmlns:p14="http://schemas.microsoft.com/office/powerpoint/2010/main" val="2197960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4438-29DA-B8D1-BC26-45EC8F9D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C247B-6631-2A04-D7FA-FF3B3CD3AB12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945945" y="2858703"/>
            <a:ext cx="7731219" cy="433137"/>
          </a:xfrm>
        </p:spPr>
        <p:txBody>
          <a:bodyPr/>
          <a:lstStyle/>
          <a:p>
            <a:r>
              <a:rPr lang="en-US" dirty="0"/>
              <a:t>Tejas Srivastava</a:t>
            </a:r>
          </a:p>
        </p:txBody>
      </p:sp>
    </p:spTree>
    <p:extLst>
      <p:ext uri="{BB962C8B-B14F-4D97-AF65-F5344CB8AC3E}">
        <p14:creationId xmlns:p14="http://schemas.microsoft.com/office/powerpoint/2010/main" val="367182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FB3A-927F-835F-E591-D7F2F2A9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the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89A8B-CBF6-833B-64CB-4B313D45C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 pandas as pd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Pandas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 is an open-source data manipulation and analysis library for Python. It provides easy-to-use data structures and functions for working with structured data, primarily in the form of tables or </a:t>
            </a:r>
            <a:r>
              <a:rPr lang="en-US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Matplotlib: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Matplotlib is a comprehensive library for creating static, animated, and interactive visualizations in Python.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93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56AB4-E6E4-859B-4B50-FC7C7D44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239E2-DE65-BD99-1890-339D10053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Step 1: Data Retrieval</a:t>
            </a:r>
          </a:p>
          <a:p>
            <a:r>
              <a:rPr lang="en-US" dirty="0"/>
              <a:t>data = </a:t>
            </a:r>
            <a:r>
              <a:rPr lang="en-US" dirty="0" err="1"/>
              <a:t>pd.read_csv</a:t>
            </a:r>
            <a:r>
              <a:rPr lang="en-US" dirty="0"/>
              <a:t>("C:\\Users\\Tejas\\Forbes.csv")</a:t>
            </a:r>
          </a:p>
          <a:p>
            <a:r>
              <a:rPr lang="en-US" dirty="0"/>
              <a:t># Step 2: Data Exploration</a:t>
            </a:r>
          </a:p>
          <a:p>
            <a:r>
              <a:rPr lang="en-US" dirty="0"/>
              <a:t>print(data.info())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data.columns</a:t>
            </a:r>
            <a:r>
              <a:rPr lang="en-US" dirty="0"/>
              <a:t>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4467AE-8A87-8B28-92F6-D51A40E39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[{"metadata":{"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trusted":false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},"id":"83097f4f","cell_type":"code","source":"# Step 2: Data Exploration\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(data.info())","execution_count":3,"outputs":[{"name":"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","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output_type":"stream","text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":"\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nRangeIndex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301 entries, 0 to 300\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nData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columns (total 8 columns):\n # Column Non-Null Count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\n--- ------ -------------- ----- \n 0 S.NO 301 non-null int64 \n 1 Name 301 non-null object \n 2 Nationality 301 non-null object \n 3 Current Rank 301 non-null int64 \n 4 Previous Year Rank 277 non-null object \n 5 Sport 301 non-null object \n 6 Year 301 non-null int64 \n 7 earnings ($ million) 301 non-null float64\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ndtypes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float64(1), int64(3), object(4)\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nmemory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usage: 18.9+ KB\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nNone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\n"}]}]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2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8EE4-2AF0-5D59-D163-F387D66B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164C9-F73B-0996-F5D9-2876C9134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=(12, 6))</a:t>
            </a:r>
          </a:p>
          <a:p>
            <a:r>
              <a:rPr lang="en-US" dirty="0" err="1"/>
              <a:t>plt.plot</a:t>
            </a:r>
            <a:r>
              <a:rPr lang="en-US" dirty="0"/>
              <a:t>(data['Year'], data['earnings ($ million)'], marker='o')</a:t>
            </a:r>
          </a:p>
          <a:p>
            <a:r>
              <a:rPr lang="en-US" dirty="0" err="1"/>
              <a:t>plt.title</a:t>
            </a:r>
            <a:r>
              <a:rPr lang="en-US" dirty="0"/>
              <a:t>('Athlete Earnings Over Time')</a:t>
            </a:r>
          </a:p>
          <a:p>
            <a:r>
              <a:rPr lang="en-US" dirty="0" err="1"/>
              <a:t>plt.xlabel</a:t>
            </a:r>
            <a:r>
              <a:rPr lang="en-US" dirty="0"/>
              <a:t>('Year')</a:t>
            </a:r>
          </a:p>
          <a:p>
            <a:r>
              <a:rPr lang="en-US" dirty="0" err="1"/>
              <a:t>plt.ylabel</a:t>
            </a:r>
            <a:r>
              <a:rPr lang="en-US" dirty="0"/>
              <a:t>('Earnings (in million USD)')</a:t>
            </a:r>
          </a:p>
          <a:p>
            <a:r>
              <a:rPr lang="en-US" dirty="0" err="1"/>
              <a:t>plt.grid</a:t>
            </a:r>
            <a:r>
              <a:rPr lang="en-US" dirty="0"/>
              <a:t>(True)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4718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479D-F89B-3304-AACC-D5D62C54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584867-8D14-CD46-C6C7-F3BC2AD3E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695" y="2598821"/>
            <a:ext cx="7815713" cy="3790341"/>
          </a:xfrm>
        </p:spPr>
      </p:pic>
    </p:spTree>
    <p:extLst>
      <p:ext uri="{BB962C8B-B14F-4D97-AF65-F5344CB8AC3E}">
        <p14:creationId xmlns:p14="http://schemas.microsoft.com/office/powerpoint/2010/main" val="199582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58-9E2B-44C6-A614-A436701F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5E385-DE6F-6A6C-F860-513DEE434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average_earnings_per_year</a:t>
            </a:r>
            <a:r>
              <a:rPr lang="en-US" dirty="0"/>
              <a:t> = </a:t>
            </a:r>
            <a:r>
              <a:rPr lang="en-US" dirty="0" err="1"/>
              <a:t>data.groupby</a:t>
            </a:r>
            <a:r>
              <a:rPr lang="en-US" dirty="0"/>
              <a:t>('Year')['earnings ($ million)'].mean()</a:t>
            </a:r>
          </a:p>
          <a:p>
            <a:r>
              <a:rPr lang="en-US" dirty="0"/>
              <a:t>print(</a:t>
            </a:r>
            <a:r>
              <a:rPr lang="en-US" dirty="0" err="1"/>
              <a:t>average_earnings_per_year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4772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6417-7503-5721-AF82-BFDA2155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BF16D-D3DF-BDA3-C6D4-FAA8523B7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1"/>
            <a:ext cx="8825659" cy="3416300"/>
          </a:xfrm>
        </p:spPr>
        <p:txBody>
          <a:bodyPr>
            <a:normAutofit/>
          </a:bodyPr>
          <a:lstStyle/>
          <a:p>
            <a:r>
              <a:rPr lang="en-US" dirty="0"/>
              <a:t>rom </a:t>
            </a:r>
            <a:r>
              <a:rPr lang="en-US" dirty="0" err="1"/>
              <a:t>scipy.stats</a:t>
            </a:r>
            <a:r>
              <a:rPr lang="en-US" dirty="0"/>
              <a:t> import </a:t>
            </a:r>
            <a:r>
              <a:rPr lang="en-US" dirty="0" err="1"/>
              <a:t>ttest_ind</a:t>
            </a:r>
            <a:endParaRPr lang="en-US" dirty="0"/>
          </a:p>
          <a:p>
            <a:r>
              <a:rPr lang="en-US" dirty="0"/>
              <a:t># Hypothesis: Is there a significant difference in earnings between two consecutive years (e.g., 2019 and 2020)?</a:t>
            </a:r>
          </a:p>
          <a:p>
            <a:r>
              <a:rPr lang="en-US" dirty="0"/>
              <a:t>earnings_2019 = data[data['Year'] == 2019]['earnings ($ million)']</a:t>
            </a:r>
          </a:p>
          <a:p>
            <a:r>
              <a:rPr lang="en-US" dirty="0"/>
              <a:t>earnings_2020 = data[data['Year'] == 2020]['earnings ($ million)']</a:t>
            </a:r>
          </a:p>
          <a:p>
            <a:endParaRPr lang="en-US" dirty="0"/>
          </a:p>
          <a:p>
            <a:r>
              <a:rPr lang="en-US" dirty="0" err="1"/>
              <a:t>t_stat</a:t>
            </a:r>
            <a:r>
              <a:rPr lang="en-US" dirty="0"/>
              <a:t>, </a:t>
            </a:r>
            <a:r>
              <a:rPr lang="en-US" dirty="0" err="1"/>
              <a:t>p_value</a:t>
            </a:r>
            <a:r>
              <a:rPr lang="en-US" dirty="0"/>
              <a:t> = </a:t>
            </a:r>
            <a:r>
              <a:rPr lang="en-US" dirty="0" err="1"/>
              <a:t>ttest_ind</a:t>
            </a:r>
            <a:r>
              <a:rPr lang="en-US" dirty="0"/>
              <a:t>(earnings_2019, earnings_2020)</a:t>
            </a:r>
          </a:p>
          <a:p>
            <a:r>
              <a:rPr lang="en-US" dirty="0"/>
              <a:t>print(</a:t>
            </a:r>
            <a:r>
              <a:rPr lang="en-US" dirty="0" err="1"/>
              <a:t>f"T</a:t>
            </a:r>
            <a:r>
              <a:rPr lang="en-US" dirty="0"/>
              <a:t>-statistic: {</a:t>
            </a:r>
            <a:r>
              <a:rPr lang="en-US" dirty="0" err="1"/>
              <a:t>t_stat</a:t>
            </a:r>
            <a:r>
              <a:rPr lang="en-US" dirty="0"/>
              <a:t>}, p-value: {</a:t>
            </a:r>
            <a:r>
              <a:rPr lang="en-US" dirty="0" err="1"/>
              <a:t>p_value</a:t>
            </a:r>
            <a:r>
              <a:rPr lang="en-US" dirty="0"/>
              <a:t>}")</a:t>
            </a:r>
          </a:p>
        </p:txBody>
      </p:sp>
    </p:spTree>
    <p:extLst>
      <p:ext uri="{BB962C8B-B14F-4D97-AF65-F5344CB8AC3E}">
        <p14:creationId xmlns:p14="http://schemas.microsoft.com/office/powerpoint/2010/main" val="354415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4BF6A-050B-D0E9-3F0A-8F1D4B5B58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# Inference 1: The highest-paid athletes are from a diverse range of nationalities.</a:t>
            </a:r>
          </a:p>
          <a:p>
            <a:r>
              <a:rPr lang="en-US" dirty="0"/>
              <a:t># Inference 2: There is a positive correlation between an athlete's current rank and earnings.</a:t>
            </a:r>
          </a:p>
          <a:p>
            <a:r>
              <a:rPr lang="en-US" dirty="0"/>
              <a:t># Inference 3: Certain sports consistently have higher-paid athletes.</a:t>
            </a:r>
          </a:p>
          <a:p>
            <a:r>
              <a:rPr lang="en-US" dirty="0"/>
              <a:t>#Inference 4: Certain correlation between previous year rankings and earnings.</a:t>
            </a:r>
          </a:p>
          <a:p>
            <a:r>
              <a:rPr lang="en-US" dirty="0"/>
              <a:t># Inference 5: Earnings show seasonality or cyclical patterns over the years.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6F3B5-DA5D-0094-8F14-0A268F9F8E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#Inference 6: Athletes from specific sports have shown significant earnings growth over time.</a:t>
            </a:r>
          </a:p>
          <a:p>
            <a:r>
              <a:rPr lang="en-US" dirty="0"/>
              <a:t>#Inference 7: Athletes from certain nationalities dominate high-earning sports.</a:t>
            </a:r>
          </a:p>
          <a:p>
            <a:r>
              <a:rPr lang="en-US" dirty="0"/>
              <a:t>#Inference 8: The sports landscape has evolved, with emerging sports showing increasing athlete earnings.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8FE85D3-2F6C-3B2D-66C7-5B0E601B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Inferences (Findings)</a:t>
            </a:r>
          </a:p>
        </p:txBody>
      </p:sp>
    </p:spTree>
    <p:extLst>
      <p:ext uri="{BB962C8B-B14F-4D97-AF65-F5344CB8AC3E}">
        <p14:creationId xmlns:p14="http://schemas.microsoft.com/office/powerpoint/2010/main" val="314595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E5CF-81CF-E06C-CD91-74C0E1BF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5 Visualization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45FE386-068B-BBD1-CD10-D021762C2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Inference 5: Earnings show seasonality or cyclical patterns over the years.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41F252-4389-7004-7DA5-E403DE6F0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823" y="2993456"/>
            <a:ext cx="5332396" cy="371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3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68</TotalTime>
  <Words>698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</vt:lpstr>
      <vt:lpstr>Arial Unicode MS</vt:lpstr>
      <vt:lpstr>Century Gothic</vt:lpstr>
      <vt:lpstr>Google Sans</vt:lpstr>
      <vt:lpstr>Times New Roman</vt:lpstr>
      <vt:lpstr>Wingdings 3</vt:lpstr>
      <vt:lpstr>Ion Boardroom</vt:lpstr>
      <vt:lpstr>Data Analysis of Forbe’s Highest Paid Athletes from 1990-2020</vt:lpstr>
      <vt:lpstr>Importing the libraries</vt:lpstr>
      <vt:lpstr>Analyzing the Dataset</vt:lpstr>
      <vt:lpstr>Data Visualization</vt:lpstr>
      <vt:lpstr>Visualization Plot</vt:lpstr>
      <vt:lpstr>Statistical Analysis</vt:lpstr>
      <vt:lpstr>Hypothesis Testing</vt:lpstr>
      <vt:lpstr>Inferences (Findings)</vt:lpstr>
      <vt:lpstr>Inference 5 Visualization</vt:lpstr>
      <vt:lpstr>Inference 6 Visualization</vt:lpstr>
      <vt:lpstr>Task 2: Identifying the Top 5 Athletic Categories</vt:lpstr>
      <vt:lpstr>Visualization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Tejas Srivastava</dc:creator>
  <cp:lastModifiedBy>Tejas Srivastava</cp:lastModifiedBy>
  <cp:revision>3</cp:revision>
  <dcterms:created xsi:type="dcterms:W3CDTF">2023-09-12T09:02:08Z</dcterms:created>
  <dcterms:modified xsi:type="dcterms:W3CDTF">2023-09-12T10:10:13Z</dcterms:modified>
</cp:coreProperties>
</file>