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3"/>
  <c:chart>
    <c:title>
      <c:tx>
        <c:rich>
          <a:bodyPr/>
          <a:lstStyle/>
          <a:p>
            <a:pPr>
              <a:defRPr/>
            </a:pPr>
            <a:r>
              <a:rPr lang="en-US" dirty="0" smtClean="0"/>
              <a:t>Customer</a:t>
            </a:r>
            <a:r>
              <a:rPr lang="en-US" baseline="0" dirty="0" smtClean="0"/>
              <a:t> Satisfaction</a:t>
            </a:r>
            <a:endParaRPr lang="en-US" dirty="0"/>
          </a:p>
        </c:rich>
      </c:tx>
      <c:layout/>
    </c:title>
    <c:plotArea>
      <c:layout/>
      <c:pieChart>
        <c:varyColors val="1"/>
        <c:ser>
          <c:idx val="0"/>
          <c:order val="0"/>
          <c:tx>
            <c:strRef>
              <c:f>Sheet1!$B$1</c:f>
              <c:strCache>
                <c:ptCount val="1"/>
                <c:pt idx="0">
                  <c:v>Customer Satisfaction</c:v>
                </c:pt>
              </c:strCache>
            </c:strRef>
          </c:tx>
          <c:dLbls>
            <c:dLbl>
              <c:idx val="2"/>
              <c:layout>
                <c:manualLayout>
                  <c:x val="3.6936435539786226E-2"/>
                  <c:y val="0.10789783297177669"/>
                </c:manualLayout>
              </c:layout>
              <c:showPercent val="1"/>
            </c:dLbl>
            <c:showPercent val="1"/>
            <c:showLeaderLines val="1"/>
          </c:dLbls>
          <c:cat>
            <c:strRef>
              <c:f>Sheet1!$A$2:$A$5</c:f>
              <c:strCache>
                <c:ptCount val="4"/>
                <c:pt idx="0">
                  <c:v>Happy</c:v>
                </c:pt>
                <c:pt idx="1">
                  <c:v>Satisfied</c:v>
                </c:pt>
                <c:pt idx="2">
                  <c:v>neutral</c:v>
                </c:pt>
                <c:pt idx="3">
                  <c:v>not happy</c:v>
                </c:pt>
              </c:strCache>
            </c:strRef>
          </c:cat>
          <c:val>
            <c:numRef>
              <c:f>Sheet1!$B$2:$B$5</c:f>
              <c:numCache>
                <c:formatCode>0%</c:formatCode>
                <c:ptCount val="4"/>
                <c:pt idx="0">
                  <c:v>0.8</c:v>
                </c:pt>
                <c:pt idx="1">
                  <c:v>0.15000000000000002</c:v>
                </c:pt>
                <c:pt idx="2">
                  <c:v>4.0000000000000008E-2</c:v>
                </c:pt>
                <c:pt idx="3">
                  <c:v>1.0000000000000002E-2</c:v>
                </c:pt>
              </c:numCache>
            </c:numRef>
          </c:val>
        </c:ser>
        <c:dLbls>
          <c:showPercent val="1"/>
        </c:dLbls>
        <c:firstSliceAng val="0"/>
      </c:pieChart>
    </c:plotArea>
    <c:legend>
      <c:legendPos val="r"/>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be8aa0f6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be8aa0f6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e8aa0f6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e8aa0f6e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e8aa0f6e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e8aa0f6e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e8aa0f6e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e8aa0f6e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e8aa0f6e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e8aa0f6e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93800" y="184950"/>
              <a:ext cx="8756400" cy="4773600"/>
            </a:xfrm>
            <a:prstGeom prst="rect">
              <a:avLst/>
            </a:prstGeom>
            <a:noFill/>
            <a:ln w="1905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13"/>
          <p:cNvSpPr txBox="1">
            <a:spLocks noGrp="1"/>
          </p:cNvSpPr>
          <p:nvPr>
            <p:ph type="ctrTitle"/>
          </p:nvPr>
        </p:nvSpPr>
        <p:spPr>
          <a:xfrm>
            <a:off x="311700" y="2839025"/>
            <a:ext cx="8520600" cy="144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200" b="1" dirty="0" smtClean="0">
                <a:solidFill>
                  <a:srgbClr val="0C7182"/>
                </a:solidFill>
              </a:rPr>
              <a:t>TEST </a:t>
            </a:r>
            <a:r>
              <a:rPr lang="en-US" sz="4200" b="1" dirty="0" smtClean="0">
                <a:solidFill>
                  <a:srgbClr val="0C7182"/>
                </a:solidFill>
              </a:rPr>
              <a:t>LAUNCH FINDINGS</a:t>
            </a:r>
            <a:endParaRPr sz="4200" b="1" dirty="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a:spLocks noGrp="1"/>
          </p:cNvSpPr>
          <p:nvPr>
            <p:ph type="subTitle" idx="1"/>
          </p:nvPr>
        </p:nvSpPr>
        <p:spPr>
          <a:xfrm>
            <a:off x="311700" y="203250"/>
            <a:ext cx="8520600" cy="162555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i="1" dirty="0" smtClean="0"/>
              <a:t>Summary</a:t>
            </a:r>
            <a:endParaRPr i="1" dirty="0"/>
          </a:p>
        </p:txBody>
      </p:sp>
      <p:sp>
        <p:nvSpPr>
          <p:cNvPr id="4" name="TextBox 3"/>
          <p:cNvSpPr txBox="1"/>
          <p:nvPr/>
        </p:nvSpPr>
        <p:spPr>
          <a:xfrm rot="10800000" flipV="1">
            <a:off x="842756" y="1352805"/>
            <a:ext cx="7378262" cy="3170099"/>
          </a:xfrm>
          <a:prstGeom prst="rect">
            <a:avLst/>
          </a:prstGeom>
          <a:noFill/>
        </p:spPr>
        <p:txBody>
          <a:bodyPr wrap="square" rtlCol="0">
            <a:spAutoFit/>
          </a:bodyPr>
          <a:lstStyle/>
          <a:p>
            <a:r>
              <a:rPr lang="en-US" sz="2000" dirty="0" smtClean="0"/>
              <a:t>The overall Success rate of the test launch of the rollout tablet in the bar areas of north and downtown locations based on the answers of the survey questions asked is 72% where the people answered “Good” forth working of the tablet.</a:t>
            </a:r>
          </a:p>
          <a:p>
            <a:endParaRPr lang="en-US" sz="2000" dirty="0" smtClean="0"/>
          </a:p>
          <a:p>
            <a:r>
              <a:rPr lang="en-US" sz="2000" dirty="0" smtClean="0"/>
              <a:t>The survey was conducted under the circumstances,</a:t>
            </a:r>
          </a:p>
          <a:p>
            <a:endParaRPr lang="en-US" sz="2000" dirty="0" smtClean="0"/>
          </a:p>
          <a:p>
            <a:r>
              <a:rPr lang="en-US" sz="2000" dirty="0" smtClean="0"/>
              <a:t>●Two restaurants (North &amp; Downtown locations) at bar areas.</a:t>
            </a:r>
          </a:p>
          <a:p>
            <a:r>
              <a:rPr lang="en-US" sz="2000" dirty="0" smtClean="0"/>
              <a:t>●Survey conducted with 50 customers at the restaurants.</a:t>
            </a:r>
          </a:p>
          <a:p>
            <a:r>
              <a:rPr lang="en-US" sz="2000" dirty="0" smtClean="0"/>
              <a:t>●A total of 16 Survey questions was asked to the customers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i="1" dirty="0"/>
              <a:t>Overview</a:t>
            </a:r>
            <a:endParaRPr i="1" dirty="0"/>
          </a:p>
        </p:txBody>
      </p:sp>
      <p:sp>
        <p:nvSpPr>
          <p:cNvPr id="4" name="TextBox 3"/>
          <p:cNvSpPr txBox="1"/>
          <p:nvPr/>
        </p:nvSpPr>
        <p:spPr>
          <a:xfrm>
            <a:off x="1082566" y="2081048"/>
            <a:ext cx="7346731" cy="307777"/>
          </a:xfrm>
          <a:prstGeom prst="rect">
            <a:avLst/>
          </a:prstGeom>
          <a:noFill/>
        </p:spPr>
        <p:txBody>
          <a:bodyPr wrap="square" rtlCol="0">
            <a:spAutoFit/>
          </a:bodyPr>
          <a:lstStyle/>
          <a:p>
            <a:endParaRPr lang="en-US" dirty="0"/>
          </a:p>
        </p:txBody>
      </p:sp>
      <p:sp>
        <p:nvSpPr>
          <p:cNvPr id="5" name="TextBox 4"/>
          <p:cNvSpPr txBox="1"/>
          <p:nvPr/>
        </p:nvSpPr>
        <p:spPr>
          <a:xfrm>
            <a:off x="987972" y="1124606"/>
            <a:ext cx="6968359" cy="2308324"/>
          </a:xfrm>
          <a:prstGeom prst="rect">
            <a:avLst/>
          </a:prstGeom>
          <a:noFill/>
        </p:spPr>
        <p:txBody>
          <a:bodyPr wrap="square" rtlCol="0">
            <a:spAutoFit/>
          </a:bodyPr>
          <a:lstStyle/>
          <a:p>
            <a:r>
              <a:rPr lang="en-US" sz="2400" dirty="0" smtClean="0"/>
              <a:t>The sole purpose of this survey is to:</a:t>
            </a:r>
          </a:p>
          <a:p>
            <a:endParaRPr lang="en-US" sz="2400" dirty="0" smtClean="0"/>
          </a:p>
          <a:p>
            <a:r>
              <a:rPr lang="en-US" sz="2400" dirty="0" smtClean="0"/>
              <a:t>●Find bugs or glitches with the POS software.</a:t>
            </a:r>
          </a:p>
          <a:p>
            <a:r>
              <a:rPr lang="en-US" sz="2400" dirty="0" smtClean="0"/>
              <a:t>●Measure User Experience with the test launch.</a:t>
            </a:r>
          </a:p>
          <a:p>
            <a:r>
              <a:rPr lang="en-US" sz="2400" dirty="0" smtClean="0"/>
              <a:t>●Validate that there is reduction in waiting time for the customers.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Findings</a:t>
            </a:r>
            <a:endParaRPr i="1" dirty="0"/>
          </a:p>
        </p:txBody>
      </p:sp>
      <p:graphicFrame>
        <p:nvGraphicFramePr>
          <p:cNvPr id="4" name="Chart 3"/>
          <p:cNvGraphicFramePr/>
          <p:nvPr/>
        </p:nvGraphicFramePr>
        <p:xfrm>
          <a:off x="1891862" y="819806"/>
          <a:ext cx="5728138" cy="41095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Next Steps</a:t>
            </a:r>
            <a:endParaRPr i="1"/>
          </a:p>
        </p:txBody>
      </p:sp>
      <p:sp>
        <p:nvSpPr>
          <p:cNvPr id="4" name="TextBox 3"/>
          <p:cNvSpPr txBox="1"/>
          <p:nvPr/>
        </p:nvSpPr>
        <p:spPr>
          <a:xfrm>
            <a:off x="1429407" y="767254"/>
            <a:ext cx="6758152" cy="4124206"/>
          </a:xfrm>
          <a:prstGeom prst="rect">
            <a:avLst/>
          </a:prstGeom>
          <a:noFill/>
        </p:spPr>
        <p:txBody>
          <a:bodyPr wrap="square" rtlCol="0">
            <a:spAutoFit/>
          </a:bodyPr>
          <a:lstStyle/>
          <a:p>
            <a:pPr marL="342900" indent="-342900"/>
            <a:endParaRPr lang="en-US" dirty="0" smtClean="0"/>
          </a:p>
          <a:p>
            <a:r>
              <a:rPr lang="en-US" sz="1800" dirty="0" smtClean="0"/>
              <a:t>After analyzing the survey reports, we have found certain issues which needs to be fixed or improve. The list include:</a:t>
            </a:r>
          </a:p>
          <a:p>
            <a:endParaRPr lang="en-US" sz="1800" dirty="0" smtClean="0"/>
          </a:p>
          <a:p>
            <a:pPr marL="342900" indent="-342900">
              <a:buFont typeface="Arial" pitchFamily="34" charset="0"/>
              <a:buChar char="•"/>
            </a:pPr>
            <a:r>
              <a:rPr lang="en-US" sz="1800" smtClean="0"/>
              <a:t>Ensures </a:t>
            </a:r>
            <a:r>
              <a:rPr lang="en-US" sz="1800" dirty="0" smtClean="0"/>
              <a:t>the tablet is in full working condition before the guests uses them. This saves a lot of time and customers can use the tablet without any glitches.</a:t>
            </a:r>
          </a:p>
          <a:p>
            <a:pPr marL="342900" indent="-342900"/>
            <a:endParaRPr lang="en-US" sz="1800" dirty="0" smtClean="0"/>
          </a:p>
          <a:p>
            <a:pPr marL="342900" indent="-342900"/>
            <a:endParaRPr lang="en-US" sz="1800" dirty="0" smtClean="0"/>
          </a:p>
          <a:p>
            <a:pPr marL="342900" indent="-342900">
              <a:buFont typeface="Arial" pitchFamily="34" charset="0"/>
              <a:buChar char="•"/>
            </a:pPr>
            <a:r>
              <a:rPr lang="en-US" sz="1800" dirty="0" smtClean="0"/>
              <a:t>Cash payment option can be given to customers who wants it. Some customers may find it easier to pay cash, so we can allow them to pay in a method that they really like. As it offers customer satisfaction and they don’t feel we are forcing them to do something that they don’t like.</a:t>
            </a:r>
          </a:p>
          <a:p>
            <a:pPr marL="342900" indent="-342900">
              <a:buFont typeface="+mj-lt"/>
              <a:buAutoNum type="arabicPeriod"/>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Next Steps</a:t>
            </a:r>
            <a:endParaRPr i="1"/>
          </a:p>
        </p:txBody>
      </p:sp>
      <p:sp>
        <p:nvSpPr>
          <p:cNvPr id="4" name="TextBox 3"/>
          <p:cNvSpPr txBox="1"/>
          <p:nvPr/>
        </p:nvSpPr>
        <p:spPr>
          <a:xfrm>
            <a:off x="630621" y="1650123"/>
            <a:ext cx="7767145" cy="1569660"/>
          </a:xfrm>
          <a:prstGeom prst="rect">
            <a:avLst/>
          </a:prstGeom>
          <a:noFill/>
        </p:spPr>
        <p:txBody>
          <a:bodyPr wrap="square" rtlCol="0">
            <a:spAutoFit/>
          </a:bodyPr>
          <a:lstStyle/>
          <a:p>
            <a:pPr>
              <a:buFont typeface="Arial" pitchFamily="34" charset="0"/>
              <a:buChar char="•"/>
            </a:pPr>
            <a:r>
              <a:rPr lang="en-US" sz="2400" dirty="0" smtClean="0"/>
              <a:t> Orders should be carefully monitored and delivered to the right customers. Few guests reported wrong orders delivered to them. Waitlist staff should be careful to deliver the right orders.</a:t>
            </a:r>
            <a:endParaRPr lang="en-US" sz="24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288</Words>
  <Application>Microsoft Office PowerPoint</Application>
  <PresentationFormat>On-screen Show (16:9)</PresentationFormat>
  <Paragraphs>28</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Simple Light</vt:lpstr>
      <vt:lpstr>TEST LAUNCH FINDINGS</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LAUNCH</dc:title>
  <cp:lastModifiedBy>Windows User</cp:lastModifiedBy>
  <cp:revision>5</cp:revision>
  <dcterms:modified xsi:type="dcterms:W3CDTF">2022-05-26T10:58:59Z</dcterms:modified>
</cp:coreProperties>
</file>