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7" r:id="rId9"/>
    <p:sldId id="262" r:id="rId10"/>
    <p:sldId id="263" r:id="rId11"/>
    <p:sldId id="264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008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06T17:35:35.629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514600" y="2782067"/>
            <a:ext cx="118110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b="1" spc="15" dirty="0"/>
              <a:t>Student</a:t>
            </a:r>
            <a:r>
              <a:rPr b="1" spc="-220" dirty="0"/>
              <a:t> </a:t>
            </a:r>
            <a:r>
              <a:rPr b="1" spc="15" dirty="0"/>
              <a:t>Name</a:t>
            </a:r>
            <a:r>
              <a:rPr lang="en-US" b="1" spc="15" dirty="0"/>
              <a:t>:-</a:t>
            </a:r>
            <a:r>
              <a:rPr lang="en-US" b="1" spc="15" dirty="0">
                <a:solidFill>
                  <a:schemeClr val="accent5">
                    <a:lumMod val="75000"/>
                  </a:schemeClr>
                </a:solidFill>
              </a:rPr>
              <a:t>Toram Sai Ramanjaneya Teja</a:t>
            </a:r>
            <a:r>
              <a:rPr lang="en-US" b="1" spc="15" dirty="0"/>
              <a:t>   </a:t>
            </a:r>
            <a:endParaRPr b="1" spc="15" dirty="0"/>
          </a:p>
        </p:txBody>
      </p:sp>
      <p:sp>
        <p:nvSpPr>
          <p:cNvPr id="8" name="object 8"/>
          <p:cNvSpPr txBox="1"/>
          <p:nvPr/>
        </p:nvSpPr>
        <p:spPr>
          <a:xfrm>
            <a:off x="762000" y="3413841"/>
            <a:ext cx="5257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10" dirty="0">
                <a:latin typeface="Trebuchet MS"/>
                <a:cs typeface="Trebuchet MS"/>
              </a:rPr>
              <a:t>Final project</a:t>
            </a:r>
            <a:r>
              <a:rPr lang="en-US" sz="3200" b="1" spc="-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lang="en-US" sz="3200" b="1" spc="-5" dirty="0">
                <a:latin typeface="Trebuchet MS"/>
                <a:cs typeface="Trebuchet MS"/>
              </a:rPr>
              <a:t>:- </a:t>
            </a:r>
            <a:r>
              <a:rPr lang="en-US" sz="3200" b="1" spc="-5" dirty="0">
                <a:solidFill>
                  <a:schemeClr val="accent6">
                    <a:lumMod val="75000"/>
                  </a:schemeClr>
                </a:solidFill>
                <a:latin typeface="Trebuchet MS"/>
                <a:cs typeface="Trebuchet MS"/>
              </a:rPr>
              <a:t>keylogger</a:t>
            </a:r>
            <a:endParaRPr sz="3200" b="1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BBF7BF-2C6E-8421-14A9-3057E99D9880}"/>
              </a:ext>
            </a:extLst>
          </p:cNvPr>
          <p:cNvSpPr txBox="1"/>
          <p:nvPr/>
        </p:nvSpPr>
        <p:spPr>
          <a:xfrm>
            <a:off x="5791200" y="5732252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21221A04H2</a:t>
            </a:r>
          </a:p>
          <a:p>
            <a:r>
              <a:rPr lang="en-US" dirty="0"/>
              <a:t>BONAM VENKATA CHALAMAYYA ENGINEERING COLLEGE ,ODALAREVU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D2B3B-A68E-A8EF-0CE2-C479CFC455D1}"/>
              </a:ext>
            </a:extLst>
          </p:cNvPr>
          <p:cNvSpPr txBox="1"/>
          <p:nvPr/>
        </p:nvSpPr>
        <p:spPr>
          <a:xfrm>
            <a:off x="2705100" y="2077437"/>
            <a:ext cx="64389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project's standout feature is its dual approach:</a:t>
            </a:r>
          </a:p>
          <a:p>
            <a:r>
              <a:rPr lang="en-US" sz="2400" dirty="0"/>
              <a:t> not only does it create a keylogger for educational purposes, but it also develops robust detection and prevention tools.</a:t>
            </a:r>
          </a:p>
          <a:p>
            <a:r>
              <a:rPr lang="en-US" sz="2400" dirty="0"/>
              <a:t> This comprehensive approach ensures a deeper understanding of keyloggers and enhances cybersecurity defenses.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221106-E74E-221F-07B0-93E543CA3D1A}"/>
              </a:ext>
            </a:extLst>
          </p:cNvPr>
          <p:cNvSpPr txBox="1"/>
          <p:nvPr/>
        </p:nvSpPr>
        <p:spPr>
          <a:xfrm>
            <a:off x="1066800" y="1695450"/>
            <a:ext cx="7772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project will model: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The behavior of a keylogger through its development and testing.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Detection algorithms and tools that can identify keylogger activity.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Preventive measures and strategies to safeguard against keyloggers.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BAB994-9E5D-738A-4FF2-594D16444512}"/>
              </a:ext>
            </a:extLst>
          </p:cNvPr>
          <p:cNvSpPr txBox="1"/>
          <p:nvPr/>
        </p:nvSpPr>
        <p:spPr>
          <a:xfrm>
            <a:off x="914400" y="2214562"/>
            <a:ext cx="7315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expected outcomes of this project include:</a:t>
            </a:r>
          </a:p>
          <a:p>
            <a:pPr algn="just">
              <a:buFont typeface="+mj-lt"/>
              <a:buAutoNum type="arabicPeriod"/>
            </a:pPr>
            <a:r>
              <a:rPr lang="en-US" sz="2400" dirty="0"/>
              <a:t>A functioning keylogger prototype for educational use.</a:t>
            </a:r>
          </a:p>
          <a:p>
            <a:pPr algn="just">
              <a:buFont typeface="+mj-lt"/>
              <a:buAutoNum type="arabicPeriod"/>
            </a:pPr>
            <a:r>
              <a:rPr lang="en-US" sz="2400" dirty="0"/>
              <a:t>Effective detection software capable of identifying keyloggers.</a:t>
            </a:r>
          </a:p>
          <a:p>
            <a:pPr algn="just">
              <a:buFont typeface="+mj-lt"/>
              <a:buAutoNum type="arabicPeriod"/>
            </a:pPr>
            <a:r>
              <a:rPr lang="en-US" sz="2400" dirty="0"/>
              <a:t>A set of preventive guidelines and tools to protect against keyloggers.</a:t>
            </a:r>
          </a:p>
          <a:p>
            <a:pPr algn="just">
              <a:buFont typeface="+mj-lt"/>
              <a:buAutoNum type="arabicPeriod"/>
            </a:pPr>
            <a:r>
              <a:rPr lang="en-US" sz="2400" dirty="0"/>
              <a:t>A detailed report on the project's findings, ethical considerations, and best practices for cybersecurity.</a:t>
            </a:r>
          </a:p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6FB922-DCFF-93F8-CD09-12BBDA12CC7C}"/>
              </a:ext>
            </a:extLst>
          </p:cNvPr>
          <p:cNvSpPr txBox="1"/>
          <p:nvPr/>
        </p:nvSpPr>
        <p:spPr>
          <a:xfrm>
            <a:off x="6696075" y="5895975"/>
            <a:ext cx="45811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Toram Sai Ramanjaneya Teja</a:t>
            </a:r>
          </a:p>
          <a:p>
            <a:r>
              <a:rPr lang="en-US" sz="1600" b="1" dirty="0"/>
              <a:t>21221A04H2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837" y="1524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E15A9D-B8BF-ECCB-A6D7-BF8B658F5350}"/>
              </a:ext>
            </a:extLst>
          </p:cNvPr>
          <p:cNvSpPr txBox="1"/>
          <p:nvPr/>
        </p:nvSpPr>
        <p:spPr>
          <a:xfrm>
            <a:off x="2225093" y="2168604"/>
            <a:ext cx="72801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accent5">
                    <a:lumMod val="75000"/>
                  </a:schemeClr>
                </a:solidFill>
              </a:rPr>
              <a:t>KEY LOGGER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04F1B2-D49A-1154-2FE8-8A6C1B70461A}"/>
              </a:ext>
            </a:extLst>
          </p:cNvPr>
          <p:cNvSpPr txBox="1"/>
          <p:nvPr/>
        </p:nvSpPr>
        <p:spPr>
          <a:xfrm>
            <a:off x="3172728" y="3350243"/>
            <a:ext cx="370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 SILENT KEY OBSERVER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2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22BC5E-EE91-E41D-FC8E-7C5B5AF6C00C}"/>
              </a:ext>
            </a:extLst>
          </p:cNvPr>
          <p:cNvSpPr txBox="1"/>
          <p:nvPr/>
        </p:nvSpPr>
        <p:spPr>
          <a:xfrm>
            <a:off x="2081784" y="1600200"/>
            <a:ext cx="7430035" cy="409342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&gt; INTRODUCTION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&gt; PROJECT STATEMENT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&gt; PROJECT OVERVIEW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&gt; WHO ARE THE END USERS?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&gt; YOUR SOLUTION AND ITS VALUE  PROPOSITION</a:t>
            </a:r>
          </a:p>
          <a:p>
            <a:r>
              <a:rPr lang="en-US" sz="2800" b="1" spc="15" dirty="0">
                <a:solidFill>
                  <a:schemeClr val="accent4">
                    <a:lumMod val="75000"/>
                  </a:schemeClr>
                </a:solidFill>
              </a:rPr>
              <a:t>&gt; THE</a:t>
            </a:r>
            <a:r>
              <a:rPr lang="en-US" sz="2800" b="1" spc="2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b="1" spc="10" dirty="0">
                <a:solidFill>
                  <a:schemeClr val="accent4">
                    <a:lumMod val="75000"/>
                  </a:schemeClr>
                </a:solidFill>
              </a:rPr>
              <a:t>WOW</a:t>
            </a:r>
            <a:r>
              <a:rPr lang="en-US" sz="2800" b="1" spc="85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b="1" spc="10" dirty="0">
                <a:solidFill>
                  <a:schemeClr val="accent4">
                    <a:lumMod val="75000"/>
                  </a:schemeClr>
                </a:solidFill>
              </a:rPr>
              <a:t>IN</a:t>
            </a:r>
            <a:r>
              <a:rPr lang="en-US" sz="2800" b="1" spc="-5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b="1" spc="15" dirty="0">
                <a:solidFill>
                  <a:schemeClr val="accent4">
                    <a:lumMod val="75000"/>
                  </a:schemeClr>
                </a:solidFill>
              </a:rPr>
              <a:t>YOUR</a:t>
            </a:r>
            <a:r>
              <a:rPr lang="en-US" sz="2800" b="1" spc="-1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800" b="1" spc="20" dirty="0">
                <a:solidFill>
                  <a:schemeClr val="accent4">
                    <a:lumMod val="75000"/>
                  </a:schemeClr>
                </a:solidFill>
              </a:rPr>
              <a:t>SOLUTION</a:t>
            </a:r>
          </a:p>
          <a:p>
            <a:r>
              <a:rPr lang="en-US" sz="2800" b="1" spc="20" dirty="0">
                <a:solidFill>
                  <a:schemeClr val="accent4">
                    <a:lumMod val="75000"/>
                  </a:schemeClr>
                </a:solidFill>
              </a:rPr>
              <a:t>&gt; MODELLING</a:t>
            </a:r>
          </a:p>
          <a:p>
            <a:r>
              <a:rPr lang="en-US" sz="2800" b="1" spc="20" dirty="0">
                <a:solidFill>
                  <a:schemeClr val="accent4">
                    <a:lumMod val="75000"/>
                  </a:schemeClr>
                </a:solidFill>
              </a:rPr>
              <a:t>&gt; RESULT</a:t>
            </a:r>
            <a:endParaRPr lang="en-US" sz="2800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FFE626-4268-A5C3-014C-71026014BDC3}"/>
              </a:ext>
            </a:extLst>
          </p:cNvPr>
          <p:cNvSpPr txBox="1"/>
          <p:nvPr/>
        </p:nvSpPr>
        <p:spPr>
          <a:xfrm>
            <a:off x="663950" y="2019300"/>
            <a:ext cx="73039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Keyloggers pose a significant threat to cybersecurity by capturing sensitive information such as passwords, credit card numbers, and personal messages.</a:t>
            </a:r>
          </a:p>
          <a:p>
            <a:pPr algn="just"/>
            <a:r>
              <a:rPr lang="en-US" sz="2400" dirty="0"/>
              <a:t> The objective of this project is to design, implement, and analyze a software-based keylogger for educational purposes, providing a comprehensive understanding of its operation and impact. </a:t>
            </a:r>
          </a:p>
          <a:p>
            <a:pPr algn="just"/>
            <a:r>
              <a:rPr lang="en-US" sz="2400" dirty="0"/>
              <a:t>The project will involve developing a keylogger that accurately records keystrokes and saves them for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3F9EB4-646C-9005-BD95-0B88A216B9C0}"/>
              </a:ext>
            </a:extLst>
          </p:cNvPr>
          <p:cNvSpPr txBox="1"/>
          <p:nvPr/>
        </p:nvSpPr>
        <p:spPr>
          <a:xfrm>
            <a:off x="685800" y="1600200"/>
            <a:ext cx="845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To address the threat posed by keyloggers, the project will also explore and develop various detection techniques, including behavioral analysis, signature-based detection, and heuristic methods. </a:t>
            </a:r>
          </a:p>
          <a:p>
            <a:pPr algn="just"/>
            <a:r>
              <a:rPr lang="en-US" sz="2400" dirty="0"/>
              <a:t>Additionally, preventive measures such as using virtual keyboards, implementing two-factor authentication, and employing anti-malware tools will be investigated and recommended.</a:t>
            </a:r>
          </a:p>
          <a:p>
            <a:pPr algn="just"/>
            <a:r>
              <a:rPr lang="en-US" sz="2400" dirty="0"/>
              <a:t> The project aims to equip cybersecurity professionals, educators, and students with the knowledge and tools to detect and prevent keylogger threats effectively.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4BC71869-B258-F1FD-83E0-3A89A897D47D}"/>
              </a:ext>
            </a:extLst>
          </p:cNvPr>
          <p:cNvSpPr/>
          <p:nvPr/>
        </p:nvSpPr>
        <p:spPr>
          <a:xfrm>
            <a:off x="8991600" y="3962400"/>
            <a:ext cx="1219200" cy="1057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3116CCE7-6428-CEBF-6B6B-1953080EC726}"/>
              </a:ext>
            </a:extLst>
          </p:cNvPr>
          <p:cNvGrpSpPr/>
          <p:nvPr/>
        </p:nvGrpSpPr>
        <p:grpSpPr>
          <a:xfrm>
            <a:off x="715652" y="381000"/>
            <a:ext cx="933450" cy="838200"/>
            <a:chOff x="742950" y="1104900"/>
            <a:chExt cx="1743075" cy="1333500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346C6567-76A6-4A13-1185-997A0060CA72}"/>
                </a:ext>
              </a:extLst>
            </p:cNvPr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FA04290A-385D-6576-B8D4-5338DD3ABE8F}"/>
                </a:ext>
              </a:extLst>
            </p:cNvPr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4824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526D7B-8D16-5CBF-FCD1-D5098E7AC1BB}"/>
              </a:ext>
            </a:extLst>
          </p:cNvPr>
          <p:cNvSpPr txBox="1"/>
          <p:nvPr/>
        </p:nvSpPr>
        <p:spPr>
          <a:xfrm>
            <a:off x="990599" y="2255996"/>
            <a:ext cx="76676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This project involves:</a:t>
            </a:r>
          </a:p>
          <a:p>
            <a:pPr algn="just">
              <a:buFont typeface="+mj-lt"/>
              <a:buAutoNum type="arabicPeriod"/>
            </a:pPr>
            <a:r>
              <a:rPr lang="en-US" sz="2800" dirty="0"/>
              <a:t>Developing a basic software-based keylogger to capture keystrokes.</a:t>
            </a:r>
          </a:p>
          <a:p>
            <a:pPr algn="just">
              <a:buFont typeface="+mj-lt"/>
              <a:buAutoNum type="arabicPeriod"/>
            </a:pPr>
            <a:r>
              <a:rPr lang="en-US" sz="2800" dirty="0"/>
              <a:t>Exploring and implementing detection techniques to identify keyloggers.</a:t>
            </a:r>
          </a:p>
          <a:p>
            <a:pPr algn="just">
              <a:buFont typeface="+mj-lt"/>
              <a:buAutoNum type="arabicPeriod"/>
            </a:pPr>
            <a:r>
              <a:rPr lang="en-US" sz="2800" dirty="0"/>
              <a:t>Investigating and applying preventive measures to protect against keyloggers.</a:t>
            </a:r>
          </a:p>
          <a:p>
            <a:pPr algn="just">
              <a:buFont typeface="+mj-lt"/>
              <a:buAutoNum type="arabicPeriod"/>
            </a:pPr>
            <a:r>
              <a:rPr lang="en-US" sz="2800" dirty="0"/>
              <a:t>Researching ethical and legal considerations regarding the use and development of keyloggers.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0F066AAC-21B6-B021-5B27-C39A31105DB2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264816" y="184666"/>
            <a:ext cx="116184" cy="120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4E24521D-A61F-014A-E3DA-34A61A6EDC8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39775" y="2072417"/>
            <a:ext cx="108486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B97B352C-7F1F-4A87-030E-684E241BE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909" y="2049372"/>
            <a:ext cx="9211616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Professionals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Individuals responsible for protecting systems and networks from cyber threats.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Teachers and professors who can use the project for instructional purposes in cybersecurity courses.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Learners studying computer science or cybersecurity who need practical knowledge of keylogger mechanisms.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025DF056-D198-7663-1C0B-9BA7FBC33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44540"/>
            <a:ext cx="95250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Administrators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Professionals managing the security of organizational IT infrastructure, seeking to enhance their defense strategies.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Researchers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Experts investigating new methods of detecting and preventing cyber threats, including keyloggers.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Ethical Hackers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Individuals testing systems for vulnerabilities to improve security measures and protect against malicious attacks. </a:t>
            </a:r>
          </a:p>
        </p:txBody>
      </p:sp>
    </p:spTree>
    <p:extLst>
      <p:ext uri="{BB962C8B-B14F-4D97-AF65-F5344CB8AC3E}">
        <p14:creationId xmlns:p14="http://schemas.microsoft.com/office/powerpoint/2010/main" val="264273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FA0EDD-5E10-87EF-0EA6-182D86B425D4}"/>
              </a:ext>
            </a:extLst>
          </p:cNvPr>
          <p:cNvSpPr txBox="1"/>
          <p:nvPr/>
        </p:nvSpPr>
        <p:spPr>
          <a:xfrm>
            <a:off x="2971800" y="2562750"/>
            <a:ext cx="67151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solution provides a comprehensive understanding of keyloggers, from their development to their detection and prevention.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By educating users about the mechanisms and risks of keyloggers, the project equips them with the tools and knowledge to safeguard their systems effectively.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606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Office Theme</vt:lpstr>
      <vt:lpstr>Student Name:-Toram Sai Ramanjaneya Teja 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PowerPoint Presentation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asus</dc:creator>
  <cp:lastModifiedBy>Sai Ramanjaneya Teja Toram</cp:lastModifiedBy>
  <cp:revision>4</cp:revision>
  <dcterms:created xsi:type="dcterms:W3CDTF">2024-06-03T05:48:59Z</dcterms:created>
  <dcterms:modified xsi:type="dcterms:W3CDTF">2024-06-10T07:39:57Z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