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68" r:id="rId9"/>
    <p:sldId id="265" r:id="rId10"/>
    <p:sldId id="2146847057" r:id="rId11"/>
    <p:sldId id="2146847060" r:id="rId12"/>
    <p:sldId id="2146847064" r:id="rId13"/>
    <p:sldId id="2146847067" r:id="rId14"/>
    <p:sldId id="2146847066" r:id="rId15"/>
    <p:sldId id="2146847062"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eja-Nalukurthi/Edunet-Final-Project.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52666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Teja Nalukurthi</a:t>
            </a:r>
          </a:p>
          <a:p>
            <a:r>
              <a:rPr lang="en-US" sz="2000" b="1" dirty="0">
                <a:solidFill>
                  <a:schemeClr val="accent1">
                    <a:lumMod val="75000"/>
                  </a:schemeClr>
                </a:solidFill>
                <a:latin typeface="Arial"/>
                <a:cs typeface="Arial"/>
              </a:rPr>
              <a:t>College Name &amp; Department : MCA, Pondicherry University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0B7A8-E215-C68A-C460-AD1602502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2C6FCF-C3C7-B7FB-C92A-6F2FADAACA23}"/>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AD888D8-92AF-7ADF-C449-FE1025DA8C5D}"/>
              </a:ext>
            </a:extLst>
          </p:cNvPr>
          <p:cNvPicPr>
            <a:picLocks noGrp="1" noChangeAspect="1"/>
          </p:cNvPicPr>
          <p:nvPr>
            <p:ph idx="1"/>
          </p:nvPr>
        </p:nvPicPr>
        <p:blipFill>
          <a:blip r:embed="rId2"/>
          <a:srcRect/>
          <a:stretch/>
        </p:blipFill>
        <p:spPr>
          <a:xfrm>
            <a:off x="1614857" y="1645879"/>
            <a:ext cx="8715389" cy="4902406"/>
          </a:xfrm>
        </p:spPr>
      </p:pic>
      <p:sp>
        <p:nvSpPr>
          <p:cNvPr id="6" name="Rectangle 5">
            <a:extLst>
              <a:ext uri="{FF2B5EF4-FFF2-40B4-BE49-F238E27FC236}">
                <a16:creationId xmlns:a16="http://schemas.microsoft.com/office/drawing/2014/main" id="{7FE0F679-32CD-C7BA-C72A-9A85F734CE77}"/>
              </a:ext>
            </a:extLst>
          </p:cNvPr>
          <p:cNvSpPr/>
          <p:nvPr/>
        </p:nvSpPr>
        <p:spPr>
          <a:xfrm>
            <a:off x="2297289" y="967304"/>
            <a:ext cx="735053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Encrypted file create while </a:t>
            </a:r>
            <a:r>
              <a:rPr lang="en-US" sz="2800" b="0" cap="none" spc="0" dirty="0">
                <a:ln w="0"/>
                <a:solidFill>
                  <a:schemeClr val="tx1"/>
                </a:solidFill>
                <a:effectLst>
                  <a:outerShdw blurRad="38100" dist="19050" dir="2700000" algn="tl" rotWithShape="0">
                    <a:schemeClr val="dk1">
                      <a:alpha val="40000"/>
                    </a:schemeClr>
                  </a:outerShdw>
                </a:effectLst>
              </a:rPr>
              <a:t>running the program</a:t>
            </a:r>
          </a:p>
        </p:txBody>
      </p:sp>
    </p:spTree>
    <p:extLst>
      <p:ext uri="{BB962C8B-B14F-4D97-AF65-F5344CB8AC3E}">
        <p14:creationId xmlns:p14="http://schemas.microsoft.com/office/powerpoint/2010/main" val="251170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EB78C-43AB-3E90-DE34-A39580B95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9A6E2D-1AE0-8CE1-A67C-0A213A82627F}"/>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5DBFFC2-A2E5-2CFF-8A85-9F2CD6D69762}"/>
              </a:ext>
            </a:extLst>
          </p:cNvPr>
          <p:cNvPicPr>
            <a:picLocks noGrp="1" noChangeAspect="1"/>
          </p:cNvPicPr>
          <p:nvPr>
            <p:ph idx="1"/>
          </p:nvPr>
        </p:nvPicPr>
        <p:blipFill>
          <a:blip r:embed="rId2"/>
          <a:srcRect/>
          <a:stretch/>
        </p:blipFill>
        <p:spPr>
          <a:xfrm>
            <a:off x="1614857" y="1645879"/>
            <a:ext cx="8715389" cy="4902406"/>
          </a:xfrm>
        </p:spPr>
      </p:pic>
      <p:sp>
        <p:nvSpPr>
          <p:cNvPr id="6" name="Rectangle 5">
            <a:extLst>
              <a:ext uri="{FF2B5EF4-FFF2-40B4-BE49-F238E27FC236}">
                <a16:creationId xmlns:a16="http://schemas.microsoft.com/office/drawing/2014/main" id="{47A26340-08F5-FF54-339F-9DEA7CFE615E}"/>
              </a:ext>
            </a:extLst>
          </p:cNvPr>
          <p:cNvSpPr/>
          <p:nvPr/>
        </p:nvSpPr>
        <p:spPr>
          <a:xfrm>
            <a:off x="3650348" y="967304"/>
            <a:ext cx="4644413"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After running the program</a:t>
            </a:r>
          </a:p>
        </p:txBody>
      </p:sp>
    </p:spTree>
    <p:extLst>
      <p:ext uri="{BB962C8B-B14F-4D97-AF65-F5344CB8AC3E}">
        <p14:creationId xmlns:p14="http://schemas.microsoft.com/office/powerpoint/2010/main" val="296378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961F48BB-FBEF-80F0-9AB0-D8CFFF94ABF4}"/>
              </a:ext>
            </a:extLst>
          </p:cNvPr>
          <p:cNvSpPr>
            <a:spLocks noGrp="1" noChangeArrowheads="1"/>
          </p:cNvSpPr>
          <p:nvPr>
            <p:ph idx="1"/>
          </p:nvPr>
        </p:nvSpPr>
        <p:spPr bwMode="auto">
          <a:xfrm>
            <a:off x="860323" y="1797814"/>
            <a:ext cx="10471354"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In conclusion, this project successfully addresses the problem of securely transmitting confidential information over potentially insecure channels. By utilizing image-based steganography, the application allows users to hide messages within image files in a way that is imperceptible to the human eye, ensuring that sensitive data remains protected.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use of a passcode for encryption and decryption adds an additional layer of security, ensuring that only authorized individuals can access the hidden information. This solution offers a flexible, secure, and covert method of communication, making it suitable for individuals, organizations, and sectors that require privacy and data protection.</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dirty="0">
                <a:hlinkClick r:id="rId2"/>
              </a:rPr>
              <a:t>https://github.com/Teja-Nalukurthi/Edunet-Final-Project.git</a:t>
            </a:r>
            <a:endParaRPr lang="en-IN" sz="2400"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56852"/>
            <a:ext cx="10900826" cy="455410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How can we securely transmit confidential information over potentially insecure channels without revealing the presence of the message, while ensuring that only authorized individuals can access and decrypt the hidden data?</a:t>
            </a:r>
          </a:p>
          <a:p>
            <a:pPr marL="0" indent="0">
              <a:buNone/>
            </a:pPr>
            <a:r>
              <a:rPr lang="en-US" sz="2000" dirty="0">
                <a:latin typeface="Times New Roman" panose="02020603050405020304" pitchFamily="18" charset="0"/>
                <a:cs typeface="Times New Roman" panose="02020603050405020304" pitchFamily="18" charset="0"/>
              </a:rPr>
              <a:t>	This application implements image-based steganography, allowing users to hide a secret message inside an image file. The user can choose to either encrypt or decrypt the message by embedding it into the image’s pixel values and using a passcode for security. The encrypted image appears unchanged visually, preserving its quality. Only those with the correct passcode can extract the hidden message. This tool supports common image formats like JPG and PNG, ensuring secure communication through hidden messages in digital media.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lumMod val="60000"/>
                    <a:lumOff val="40000"/>
                  </a:schemeClr>
                </a:solidFill>
              </a:rPr>
              <a:t>System Requirements:</a:t>
            </a:r>
            <a:endParaRPr lang="en-US" sz="4400" dirty="0">
              <a:solidFill>
                <a:schemeClr val="accent1">
                  <a:lumMod val="60000"/>
                  <a:lumOff val="40000"/>
                </a:schemeClr>
              </a:solidFill>
            </a:endParaRPr>
          </a:p>
        </p:txBody>
      </p:sp>
      <p:sp>
        <p:nvSpPr>
          <p:cNvPr id="3" name="TextBox 2">
            <a:extLst>
              <a:ext uri="{FF2B5EF4-FFF2-40B4-BE49-F238E27FC236}">
                <a16:creationId xmlns:a16="http://schemas.microsoft.com/office/drawing/2014/main" id="{8C23F234-DC91-A5F8-500C-C2BC14E70780}"/>
              </a:ext>
            </a:extLst>
          </p:cNvPr>
          <p:cNvSpPr txBox="1"/>
          <p:nvPr/>
        </p:nvSpPr>
        <p:spPr>
          <a:xfrm>
            <a:off x="658761" y="2214344"/>
            <a:ext cx="11029616" cy="2862322"/>
          </a:xfrm>
          <a:prstGeom prst="rect">
            <a:avLst/>
          </a:prstGeom>
          <a:noFill/>
        </p:spPr>
        <p:txBody>
          <a:bodyPr wrap="square" rtlCol="0">
            <a:spAutoFit/>
          </a:bodyPr>
          <a:lstStyle/>
          <a:p>
            <a:r>
              <a:rPr lang="en-US" dirty="0"/>
              <a:t>Operating </a:t>
            </a:r>
            <a:r>
              <a:rPr lang="en-US" dirty="0" err="1"/>
              <a:t>System:Windows</a:t>
            </a:r>
            <a:r>
              <a:rPr lang="en-US" dirty="0"/>
              <a:t>, macOS, or Linux (since Python is cross-platform).</a:t>
            </a:r>
          </a:p>
          <a:p>
            <a:endParaRPr lang="en-US" dirty="0"/>
          </a:p>
          <a:p>
            <a:r>
              <a:rPr lang="en-US" dirty="0"/>
              <a:t>OpenCV requires additional system setup, but it works well on most platforms.</a:t>
            </a:r>
          </a:p>
          <a:p>
            <a:r>
              <a:rPr lang="en-US" dirty="0"/>
              <a:t>Python </a:t>
            </a:r>
            <a:r>
              <a:rPr lang="en-US" dirty="0" err="1"/>
              <a:t>Version:Python</a:t>
            </a:r>
            <a:r>
              <a:rPr lang="en-US" dirty="0"/>
              <a:t> 3.x (since OpenCV and modern libraries require Python 3.x).</a:t>
            </a:r>
          </a:p>
          <a:p>
            <a:endParaRPr lang="en-US" dirty="0"/>
          </a:p>
          <a:p>
            <a:r>
              <a:rPr lang="en-US" dirty="0"/>
              <a:t>Required </a:t>
            </a:r>
            <a:r>
              <a:rPr lang="en-US" dirty="0" err="1"/>
              <a:t>Libraries:OpenCV</a:t>
            </a:r>
            <a:r>
              <a:rPr lang="en-US" dirty="0"/>
              <a:t>: You can install it via pip install </a:t>
            </a:r>
            <a:r>
              <a:rPr lang="en-US" dirty="0" err="1"/>
              <a:t>opencv</a:t>
            </a:r>
            <a:r>
              <a:rPr lang="en-US" dirty="0"/>
              <a:t>-python or pip install </a:t>
            </a:r>
            <a:r>
              <a:rPr lang="en-US" dirty="0" err="1"/>
              <a:t>opencv</a:t>
            </a:r>
            <a:r>
              <a:rPr lang="en-US" dirty="0"/>
              <a:t>-python-headless </a:t>
            </a:r>
          </a:p>
          <a:p>
            <a:endParaRPr lang="en-US" dirty="0"/>
          </a:p>
          <a:p>
            <a:r>
              <a:rPr lang="en-US" dirty="0"/>
              <a:t>Processor: A modern CPU (Intel Core i3 or higher, or equivalent).</a:t>
            </a:r>
          </a:p>
          <a:p>
            <a:r>
              <a:rPr lang="en-US" dirty="0"/>
              <a:t>RAM: At least 2GB of RAM (4GB or more recommended for large images).</a:t>
            </a:r>
          </a:p>
          <a:p>
            <a:r>
              <a:rPr lang="en-US" dirty="0"/>
              <a:t>Storage: Adequate free disk space (for storing images, which might be large depending on the resolution).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F13E6-4EEB-8988-ADDD-9B1BDFB0895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5891460-2608-4550-47EC-AE6DCC0D85C1}"/>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996F2CBD-93C5-1BA7-7F48-EC5B5F08E7DD}"/>
              </a:ext>
            </a:extLst>
          </p:cNvPr>
          <p:cNvSpPr>
            <a:spLocks noGrp="1" noChangeArrowheads="1"/>
          </p:cNvSpPr>
          <p:nvPr>
            <p:ph idx="1"/>
          </p:nvPr>
        </p:nvSpPr>
        <p:spPr bwMode="auto">
          <a:xfrm>
            <a:off x="441325" y="1434890"/>
            <a:ext cx="11416377" cy="48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Image Processing</a:t>
            </a:r>
            <a:r>
              <a:rPr kumimoji="0" lang="en-US" altLang="en-US" sz="2000" b="0" i="0" u="none" strike="noStrike" cap="none" normalizeH="0" baseline="0" dirty="0">
                <a:ln>
                  <a:noFill/>
                </a:ln>
                <a:solidFill>
                  <a:schemeClr val="tx1"/>
                </a:solidFill>
                <a:effectLst/>
                <a:latin typeface="Arial" panose="020B0604020202020204" pitchFamily="34" charset="0"/>
              </a:rPr>
              <a:t>: Manipulating pixel values to embed and extract messages.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Steganography</a:t>
            </a:r>
            <a:r>
              <a:rPr kumimoji="0" lang="en-US" altLang="en-US" sz="2000" b="0" i="0" u="none" strike="noStrike" cap="none" normalizeH="0" baseline="0" dirty="0">
                <a:ln>
                  <a:noFill/>
                </a:ln>
                <a:solidFill>
                  <a:schemeClr val="tx1"/>
                </a:solidFill>
                <a:effectLst/>
                <a:latin typeface="Arial" panose="020B0604020202020204" pitchFamily="34" charset="0"/>
              </a:rPr>
              <a:t>: Concealing messages within images without altering their visual appearance.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Cryptography</a:t>
            </a:r>
            <a:r>
              <a:rPr kumimoji="0" lang="en-US" altLang="en-US" sz="2000" b="0" i="0" u="none" strike="noStrike" cap="none" normalizeH="0" baseline="0" dirty="0">
                <a:ln>
                  <a:noFill/>
                </a:ln>
                <a:solidFill>
                  <a:schemeClr val="tx1"/>
                </a:solidFill>
                <a:effectLst/>
                <a:latin typeface="Arial" panose="020B0604020202020204" pitchFamily="34" charset="0"/>
              </a:rPr>
              <a:t>: Using a passcode for securing encryption and decryption.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Python 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The language used to develop the application.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OpenCV (cv2)</a:t>
            </a:r>
            <a:r>
              <a:rPr kumimoji="0" lang="en-US" altLang="en-US" sz="2000" b="0" i="0" u="none" strike="noStrike" cap="none" normalizeH="0" baseline="0" dirty="0">
                <a:ln>
                  <a:noFill/>
                </a:ln>
                <a:solidFill>
                  <a:schemeClr val="tx1"/>
                </a:solidFill>
                <a:effectLst/>
                <a:latin typeface="Arial" panose="020B0604020202020204" pitchFamily="34" charset="0"/>
              </a:rPr>
              <a:t>: Library for reading, processing, and writing image files.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Command-line Interaction</a:t>
            </a:r>
            <a:r>
              <a:rPr kumimoji="0" lang="en-US" altLang="en-US" sz="2000" b="0" i="0" u="none" strike="noStrike" cap="none" normalizeH="0" baseline="0" dirty="0">
                <a:ln>
                  <a:noFill/>
                </a:ln>
                <a:solidFill>
                  <a:schemeClr val="tx1"/>
                </a:solidFill>
                <a:effectLst/>
                <a:latin typeface="Arial" panose="020B0604020202020204" pitchFamily="34" charset="0"/>
              </a:rPr>
              <a:t>: User interaction through input and output prompts.</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12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EC69AC83-A9DD-3B70-0DA7-DC77C3663B34}"/>
              </a:ext>
            </a:extLst>
          </p:cNvPr>
          <p:cNvSpPr>
            <a:spLocks noGrp="1" noChangeArrowheads="1"/>
          </p:cNvSpPr>
          <p:nvPr>
            <p:ph idx="1"/>
          </p:nvPr>
        </p:nvSpPr>
        <p:spPr bwMode="auto">
          <a:xfrm>
            <a:off x="581191" y="1950254"/>
            <a:ext cx="10627582" cy="340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200000"/>
              </a:lnSpc>
              <a:spcBef>
                <a:spcPct val="0"/>
              </a:spcBef>
              <a:spcAft>
                <a:spcPct val="0"/>
              </a:spcAft>
              <a:buClrTx/>
              <a:buSzTx/>
            </a:pPr>
            <a:r>
              <a:rPr kumimoji="0" lang="en-US" altLang="en-US" sz="2800" i="0" u="none" strike="noStrike" cap="none" normalizeH="0" baseline="0" dirty="0">
                <a:ln>
                  <a:noFill/>
                </a:ln>
                <a:solidFill>
                  <a:schemeClr val="tx1"/>
                </a:solidFill>
                <a:effectLst/>
                <a:latin typeface="Arial" panose="020B0604020202020204" pitchFamily="34" charset="0"/>
              </a:rPr>
              <a:t>Security,</a:t>
            </a:r>
            <a:r>
              <a:rPr kumimoji="0" lang="en-US" altLang="en-US" sz="2800" b="1" i="0" u="none" strike="noStrike" cap="none" normalizeH="0" baseline="0" dirty="0">
                <a:ln>
                  <a:noFill/>
                </a:ln>
                <a:solidFill>
                  <a:schemeClr val="tx1"/>
                </a:solidFill>
                <a:effectLst/>
                <a:latin typeface="Arial" panose="020B0604020202020204" pitchFamily="34" charset="0"/>
              </a:rPr>
              <a:t> </a:t>
            </a:r>
            <a:r>
              <a:rPr kumimoji="0" lang="en-US" altLang="en-US" sz="2800" i="0" u="none" strike="noStrike" cap="none" normalizeH="0" baseline="0" dirty="0">
                <a:ln>
                  <a:noFill/>
                </a:ln>
                <a:solidFill>
                  <a:schemeClr val="tx1"/>
                </a:solidFill>
                <a:effectLst/>
                <a:latin typeface="Arial" panose="020B0604020202020204" pitchFamily="34" charset="0"/>
              </a:rPr>
              <a:t>adds</a:t>
            </a:r>
            <a:r>
              <a:rPr kumimoji="0" lang="en-US" altLang="en-US" sz="2800" b="0" i="0" u="none" strike="noStrike" cap="none" normalizeH="0" baseline="0" dirty="0">
                <a:ln>
                  <a:noFill/>
                </a:ln>
                <a:solidFill>
                  <a:schemeClr val="tx1"/>
                </a:solidFill>
                <a:effectLst/>
                <a:latin typeface="Arial" panose="020B0604020202020204" pitchFamily="34" charset="0"/>
              </a:rPr>
              <a:t> an extra layer of protection by requiring a passcode for encryption and decryption.</a:t>
            </a:r>
          </a:p>
          <a:p>
            <a:pPr defTabSz="914400" eaLnBrk="0" fontAlgn="base" hangingPunct="0">
              <a:lnSpc>
                <a:spcPct val="2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The image remains unchanged, making the hidden message undetectable to the human eye. </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D90F6A32-25F2-26B7-C6BE-1F19F31BF1B4}"/>
              </a:ext>
            </a:extLst>
          </p:cNvPr>
          <p:cNvSpPr>
            <a:spLocks noGrp="1" noChangeArrowheads="1"/>
          </p:cNvSpPr>
          <p:nvPr>
            <p:ph idx="1"/>
          </p:nvPr>
        </p:nvSpPr>
        <p:spPr bwMode="auto">
          <a:xfrm>
            <a:off x="581192" y="865493"/>
            <a:ext cx="7010252" cy="55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Individuals Seeking Privacy</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Security Enthusiasts</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Business Professionals</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Researchers and Students in cryptography and data security</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Whistleblowers and Activists</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Developers and Technologists</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Agencies</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Military Organizations</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D3E8D97-7DDC-2A79-1CEC-7E13C69A122A}"/>
              </a:ext>
            </a:extLst>
          </p:cNvPr>
          <p:cNvPicPr>
            <a:picLocks noGrp="1" noChangeAspect="1"/>
          </p:cNvPicPr>
          <p:nvPr>
            <p:ph idx="1"/>
          </p:nvPr>
        </p:nvPicPr>
        <p:blipFill>
          <a:blip r:embed="rId2"/>
          <a:stretch>
            <a:fillRect/>
          </a:stretch>
        </p:blipFill>
        <p:spPr>
          <a:xfrm>
            <a:off x="1941689" y="1734370"/>
            <a:ext cx="8308622" cy="4673600"/>
          </a:xfrm>
        </p:spPr>
      </p:pic>
      <p:sp>
        <p:nvSpPr>
          <p:cNvPr id="6" name="Rectangle 5">
            <a:extLst>
              <a:ext uri="{FF2B5EF4-FFF2-40B4-BE49-F238E27FC236}">
                <a16:creationId xmlns:a16="http://schemas.microsoft.com/office/drawing/2014/main" id="{E5C164E7-01F6-92B7-8A5F-E5435E40AB39}"/>
              </a:ext>
            </a:extLst>
          </p:cNvPr>
          <p:cNvSpPr/>
          <p:nvPr/>
        </p:nvSpPr>
        <p:spPr>
          <a:xfrm>
            <a:off x="5183378" y="1086343"/>
            <a:ext cx="1825243"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Test Image</a:t>
            </a:r>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04C8A-FED1-FDB3-0021-D1398BA4C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F0917-BC37-97FC-2D25-9692620DFF1D}"/>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B70DB02-8B86-4148-A024-9D178FBF2EA4}"/>
              </a:ext>
            </a:extLst>
          </p:cNvPr>
          <p:cNvPicPr>
            <a:picLocks noGrp="1" noChangeAspect="1"/>
          </p:cNvPicPr>
          <p:nvPr>
            <p:ph idx="1"/>
          </p:nvPr>
        </p:nvPicPr>
        <p:blipFill>
          <a:blip r:embed="rId2"/>
          <a:srcRect/>
          <a:stretch/>
        </p:blipFill>
        <p:spPr>
          <a:xfrm>
            <a:off x="1614857" y="1645879"/>
            <a:ext cx="8715389" cy="4902406"/>
          </a:xfrm>
        </p:spPr>
      </p:pic>
      <p:sp>
        <p:nvSpPr>
          <p:cNvPr id="6" name="Rectangle 5">
            <a:extLst>
              <a:ext uri="{FF2B5EF4-FFF2-40B4-BE49-F238E27FC236}">
                <a16:creationId xmlns:a16="http://schemas.microsoft.com/office/drawing/2014/main" id="{7D214666-5CA9-7B7D-24F1-D416F0B96100}"/>
              </a:ext>
            </a:extLst>
          </p:cNvPr>
          <p:cNvSpPr/>
          <p:nvPr/>
        </p:nvSpPr>
        <p:spPr>
          <a:xfrm>
            <a:off x="1951068" y="967304"/>
            <a:ext cx="804297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Code and test image before Running program</a:t>
            </a:r>
          </a:p>
        </p:txBody>
      </p:sp>
    </p:spTree>
    <p:extLst>
      <p:ext uri="{BB962C8B-B14F-4D97-AF65-F5344CB8AC3E}">
        <p14:creationId xmlns:p14="http://schemas.microsoft.com/office/powerpoint/2010/main" val="33736087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138</TotalTime>
  <Words>567</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System Requirements:</vt:lpstr>
      <vt:lpstr>Technology  used</vt:lpstr>
      <vt:lpstr>Wow factors</vt:lpstr>
      <vt:lpstr>End users</vt:lpstr>
      <vt:lpstr>Results</vt:lpstr>
      <vt:lpstr>Results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Teja Nalukurthi</cp:lastModifiedBy>
  <cp:revision>30</cp:revision>
  <dcterms:created xsi:type="dcterms:W3CDTF">2021-05-26T16:50:10Z</dcterms:created>
  <dcterms:modified xsi:type="dcterms:W3CDTF">2025-02-26T10:58:03Z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