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Default Extension="xlsm" ContentType="application/vnd.ms-excel.sheet.macroEnabled.12"/>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64" r:id="rId3"/>
    <p:sldId id="266" r:id="rId4"/>
    <p:sldId id="258" r:id="rId5"/>
    <p:sldId id="268" r:id="rId6"/>
    <p:sldId id="269" r:id="rId7"/>
    <p:sldId id="274" r:id="rId8"/>
    <p:sldId id="277" r:id="rId9"/>
    <p:sldId id="278" r:id="rId10"/>
    <p:sldId id="289" r:id="rId11"/>
    <p:sldId id="290" r:id="rId12"/>
    <p:sldId id="291" r:id="rId13"/>
    <p:sldId id="292" r:id="rId14"/>
    <p:sldId id="293" r:id="rId15"/>
    <p:sldId id="294" r:id="rId16"/>
    <p:sldId id="271" r:id="rId17"/>
    <p:sldId id="276" r:id="rId18"/>
    <p:sldId id="281" r:id="rId19"/>
    <p:sldId id="288" r:id="rId20"/>
    <p:sldId id="275" r:id="rId21"/>
    <p:sldId id="279"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A4C6"/>
    <a:srgbClr val="00A0CC"/>
    <a:srgbClr val="00789A"/>
    <a:srgbClr val="0058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636" autoAdjust="0"/>
    <p:restoredTop sz="94660"/>
  </p:normalViewPr>
  <p:slideViewPr>
    <p:cSldViewPr snapToGrid="0">
      <p:cViewPr varScale="1">
        <p:scale>
          <a:sx n="70" d="100"/>
          <a:sy n="70" d="100"/>
        </p:scale>
        <p:origin x="-566"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solidFill>
                  <a:srgbClr val="00A4C6"/>
                </a:solidFill>
              </a:rPr>
              <a:t>Attrition</a:t>
            </a:r>
          </a:p>
        </c:rich>
      </c:tx>
      <c:layout/>
    </c:title>
    <c:plotArea>
      <c:layout/>
      <c:pieChart>
        <c:varyColors val="1"/>
        <c:ser>
          <c:idx val="0"/>
          <c:order val="0"/>
          <c:tx>
            <c:strRef>
              <c:f>Sheet1!$B$1</c:f>
              <c:strCache>
                <c:ptCount val="1"/>
                <c:pt idx="0">
                  <c:v>Attrition</c:v>
                </c:pt>
              </c:strCache>
            </c:strRef>
          </c:tx>
          <c:dLbls>
            <c:showPercent val="1"/>
          </c:dLbls>
          <c:cat>
            <c:strRef>
              <c:f>Sheet1!$A$2:$A$3</c:f>
              <c:strCache>
                <c:ptCount val="2"/>
                <c:pt idx="0">
                  <c:v>Yes</c:v>
                </c:pt>
                <c:pt idx="1">
                  <c:v>No</c:v>
                </c:pt>
              </c:strCache>
            </c:strRef>
          </c:cat>
          <c:val>
            <c:numRef>
              <c:f>Sheet1!$B$2:$B$3</c:f>
              <c:numCache>
                <c:formatCode>General</c:formatCode>
                <c:ptCount val="2"/>
                <c:pt idx="0">
                  <c:v>237</c:v>
                </c:pt>
                <c:pt idx="1">
                  <c:v>1233</c:v>
                </c:pt>
              </c:numCache>
            </c:numRef>
          </c:val>
        </c:ser>
        <c:dLbls>
          <c:showPercent val="1"/>
        </c:dLbls>
        <c:firstSliceAng val="0"/>
      </c:pieChart>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solidFill>
                  <a:srgbClr val="00A4C6"/>
                </a:solidFill>
              </a:rPr>
              <a:t>Important Features</a:t>
            </a:r>
          </a:p>
        </c:rich>
      </c:tx>
      <c:layout/>
    </c:title>
    <c:plotArea>
      <c:layout/>
      <c:pieChart>
        <c:varyColors val="1"/>
        <c:ser>
          <c:idx val="0"/>
          <c:order val="0"/>
          <c:tx>
            <c:strRef>
              <c:f>Sheet1!$B$1</c:f>
              <c:strCache>
                <c:ptCount val="1"/>
                <c:pt idx="0">
                  <c:v>Important Features</c:v>
                </c:pt>
              </c:strCache>
            </c:strRef>
          </c:tx>
          <c:dLbls>
            <c:showPercent val="1"/>
          </c:dLbls>
          <c:cat>
            <c:strRef>
              <c:f>Sheet1!$A$2:$A$7</c:f>
              <c:strCache>
                <c:ptCount val="6"/>
                <c:pt idx="0">
                  <c:v>Stock Option Level</c:v>
                </c:pt>
                <c:pt idx="1">
                  <c:v>Job Level</c:v>
                </c:pt>
                <c:pt idx="2">
                  <c:v>Monthly Income</c:v>
                </c:pt>
                <c:pt idx="3">
                  <c:v>Age</c:v>
                </c:pt>
                <c:pt idx="4">
                  <c:v>Years with Current Manager</c:v>
                </c:pt>
                <c:pt idx="5">
                  <c:v>Others</c:v>
                </c:pt>
              </c:strCache>
            </c:strRef>
          </c:cat>
          <c:val>
            <c:numRef>
              <c:f>Sheet1!$B$2:$B$7</c:f>
              <c:numCache>
                <c:formatCode>General</c:formatCode>
                <c:ptCount val="6"/>
                <c:pt idx="0">
                  <c:v>7.8879000000000005E-2</c:v>
                </c:pt>
                <c:pt idx="1">
                  <c:v>5.789900000000002E-2</c:v>
                </c:pt>
                <c:pt idx="2">
                  <c:v>5.1737000000000019E-2</c:v>
                </c:pt>
                <c:pt idx="3">
                  <c:v>4.9214000000000015E-2</c:v>
                </c:pt>
                <c:pt idx="4">
                  <c:v>4.7394000000000019E-2</c:v>
                </c:pt>
                <c:pt idx="5">
                  <c:v>0.71487699999999998</c:v>
                </c:pt>
              </c:numCache>
            </c:numRef>
          </c:val>
        </c:ser>
        <c:dLbls>
          <c:showPercent val="1"/>
        </c:dLbls>
        <c:firstSliceAng val="0"/>
      </c:pieChart>
    </c:plotArea>
    <c:legend>
      <c:legendPos val="r"/>
      <c:layout>
        <c:manualLayout>
          <c:xMode val="edge"/>
          <c:yMode val="edge"/>
          <c:x val="0.67586509088348634"/>
          <c:y val="0.12548944069995269"/>
          <c:w val="0.31821274316436726"/>
          <c:h val="0.87385959309330985"/>
        </c:manualLayout>
      </c:layout>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02AE815-7003-4B3B-98AC-35B2133C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7517CA52-A412-42D1-8DDA-32D03BAC5A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pPr/>
              <a:t>26-10-2021</a:t>
            </a:fld>
            <a:endParaRPr lang="en-IN"/>
          </a:p>
        </p:txBody>
      </p:sp>
      <p:sp>
        <p:nvSpPr>
          <p:cNvPr id="4" name="Footer Placeholder 3">
            <a:extLst>
              <a:ext uri="{FF2B5EF4-FFF2-40B4-BE49-F238E27FC236}">
                <a16:creationId xmlns="" xmlns:a16="http://schemas.microsoft.com/office/drawing/2014/main" id="{E081BE10-D32E-4AFD-8F31-0698B3A59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810A8C90-6762-4113-A21A-E7CF00CD2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pPr/>
              <a:t>‹#›</a:t>
            </a:fld>
            <a:endParaRPr lang="en-IN"/>
          </a:p>
        </p:txBody>
      </p:sp>
    </p:spTree>
    <p:extLst>
      <p:ext uri="{BB962C8B-B14F-4D97-AF65-F5344CB8AC3E}">
        <p14:creationId xmlns="" xmlns:p14="http://schemas.microsoft.com/office/powerpoint/2010/main" val="332421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0219EE-A683-47BC-8235-C74AEFBC19EF}" type="datetimeFigureOut">
              <a:rPr lang="en-US" smtClean="0"/>
              <a:pPr/>
              <a:t>10/26/2021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C6DA6-17CF-41A0-A452-5D8E192FCD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Attrition By Income_P7F5</a:t>
            </a:r>
          </a:p>
        </p:txBody>
      </p:sp>
      <p:sp>
        <p:nvSpPr>
          <p:cNvPr id="4" name="Slide Number Placeholder 3"/>
          <p:cNvSpPr>
            <a:spLocks noGrp="1"/>
          </p:cNvSpPr>
          <p:nvPr>
            <p:ph type="sldNum" sz="quarter" idx="5"/>
          </p:nvPr>
        </p:nvSpPr>
        <p:spPr/>
        <p:txBody>
          <a:bodyPr/>
          <a:lstStyle/>
          <a:p>
            <a:fld id="{7F62F219-2093-479B-9B3A-CE80A52611F0}" type="slidenum">
              <a:rPr lang="en-IN" smtClean="0"/>
              <a:pPr/>
              <a:t>12</a:t>
            </a:fld>
            <a:endParaRPr lang="en-IN"/>
          </a:p>
        </p:txBody>
      </p:sp>
    </p:spTree>
    <p:extLst>
      <p:ext uri="{BB962C8B-B14F-4D97-AF65-F5344CB8AC3E}">
        <p14:creationId xmlns="" xmlns:p14="http://schemas.microsoft.com/office/powerpoint/2010/main" val="35820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Attrition By Age_P8F6</a:t>
            </a:r>
          </a:p>
        </p:txBody>
      </p:sp>
      <p:sp>
        <p:nvSpPr>
          <p:cNvPr id="4" name="Slide Number Placeholder 3"/>
          <p:cNvSpPr>
            <a:spLocks noGrp="1"/>
          </p:cNvSpPr>
          <p:nvPr>
            <p:ph type="sldNum" sz="quarter" idx="5"/>
          </p:nvPr>
        </p:nvSpPr>
        <p:spPr/>
        <p:txBody>
          <a:bodyPr/>
          <a:lstStyle/>
          <a:p>
            <a:fld id="{7F62F219-2093-479B-9B3A-CE80A52611F0}" type="slidenum">
              <a:rPr lang="en-IN" smtClean="0"/>
              <a:pPr/>
              <a:t>13</a:t>
            </a:fld>
            <a:endParaRPr lang="en-IN"/>
          </a:p>
        </p:txBody>
      </p:sp>
    </p:spTree>
    <p:extLst>
      <p:ext uri="{BB962C8B-B14F-4D97-AF65-F5344CB8AC3E}">
        <p14:creationId xmlns="" xmlns:p14="http://schemas.microsoft.com/office/powerpoint/2010/main" val="3148709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By Working Years_P10F8</a:t>
            </a:r>
            <a:endParaRPr lang="en-IN" dirty="0"/>
          </a:p>
        </p:txBody>
      </p:sp>
      <p:sp>
        <p:nvSpPr>
          <p:cNvPr id="4" name="Slide Number Placeholder 3"/>
          <p:cNvSpPr>
            <a:spLocks noGrp="1"/>
          </p:cNvSpPr>
          <p:nvPr>
            <p:ph type="sldNum" sz="quarter" idx="5"/>
          </p:nvPr>
        </p:nvSpPr>
        <p:spPr/>
        <p:txBody>
          <a:bodyPr/>
          <a:lstStyle/>
          <a:p>
            <a:fld id="{7F62F219-2093-479B-9B3A-CE80A52611F0}" type="slidenum">
              <a:rPr lang="en-IN" smtClean="0"/>
              <a:pPr/>
              <a:t>14</a:t>
            </a:fld>
            <a:endParaRPr lang="en-IN"/>
          </a:p>
        </p:txBody>
      </p:sp>
    </p:spTree>
    <p:extLst>
      <p:ext uri="{BB962C8B-B14F-4D97-AF65-F5344CB8AC3E}">
        <p14:creationId xmlns="" xmlns:p14="http://schemas.microsoft.com/office/powerpoint/2010/main" val="311768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Attrition by Job Involvment_P11F10D &amp; Attrition by Department_P12F11</a:t>
            </a:r>
            <a:endParaRPr lang="en-IN" dirty="0"/>
          </a:p>
        </p:txBody>
      </p:sp>
      <p:sp>
        <p:nvSpPr>
          <p:cNvPr id="4" name="Slide Number Placeholder 3"/>
          <p:cNvSpPr>
            <a:spLocks noGrp="1"/>
          </p:cNvSpPr>
          <p:nvPr>
            <p:ph type="sldNum" sz="quarter" idx="5"/>
          </p:nvPr>
        </p:nvSpPr>
        <p:spPr/>
        <p:txBody>
          <a:bodyPr/>
          <a:lstStyle/>
          <a:p>
            <a:fld id="{7F62F219-2093-479B-9B3A-CE80A52611F0}" type="slidenum">
              <a:rPr lang="en-IN" smtClean="0"/>
              <a:pPr/>
              <a:t>15</a:t>
            </a:fld>
            <a:endParaRPr lang="en-IN"/>
          </a:p>
        </p:txBody>
      </p:sp>
    </p:spTree>
    <p:extLst>
      <p:ext uri="{BB962C8B-B14F-4D97-AF65-F5344CB8AC3E}">
        <p14:creationId xmlns="" xmlns:p14="http://schemas.microsoft.com/office/powerpoint/2010/main" val="403324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3.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51B38EA-93F4-4AE2-A67B-F3B4600DBC36}"/>
              </a:ext>
            </a:extLst>
          </p:cNvPr>
          <p:cNvSpPr>
            <a:spLocks noGrp="1"/>
          </p:cNvSpPr>
          <p:nvPr>
            <p:ph type="dt" sz="half" idx="10"/>
          </p:nvPr>
        </p:nvSpPr>
        <p:spPr/>
        <p:txBody>
          <a:bodyPr/>
          <a:lstStyle/>
          <a:p>
            <a:fld id="{516E5C65-A6A4-4D7E-A8A9-35240D7FED8F}" type="datetimeFigureOut">
              <a:rPr lang="en-US" smtClean="0"/>
              <a:pPr/>
              <a:t>10/26/2021</a:t>
            </a:fld>
            <a:endParaRPr lang="en-US"/>
          </a:p>
        </p:txBody>
      </p:sp>
      <p:sp>
        <p:nvSpPr>
          <p:cNvPr id="5" name="Footer Placeholder 4">
            <a:extLst>
              <a:ext uri="{FF2B5EF4-FFF2-40B4-BE49-F238E27FC236}">
                <a16:creationId xmlns="" xmlns:a16="http://schemas.microsoft.com/office/drawing/2014/main" id="{217A9FC3-E0C2-4949-9D7A-193075E73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D943AB-A2BA-4E7E-9171-5D2878D62998}"/>
              </a:ext>
            </a:extLst>
          </p:cNvPr>
          <p:cNvSpPr>
            <a:spLocks noGrp="1"/>
          </p:cNvSpPr>
          <p:nvPr>
            <p:ph type="sldNum" sz="quarter" idx="12"/>
          </p:nvPr>
        </p:nvSpPr>
        <p:spPr/>
        <p:txBody>
          <a:bodyPr/>
          <a:lstStyle/>
          <a:p>
            <a:fld id="{7F7FEF7F-D85A-4201-B820-A0FEA3130C3A}" type="slidenum">
              <a:rPr lang="en-US" smtClean="0"/>
              <a:pPr/>
              <a:t>‹#›</a:t>
            </a:fld>
            <a:endParaRPr lang="en-US"/>
          </a:p>
        </p:txBody>
      </p:sp>
    </p:spTree>
    <p:extLst>
      <p:ext uri="{BB962C8B-B14F-4D97-AF65-F5344CB8AC3E}">
        <p14:creationId xmlns="" xmlns:p14="http://schemas.microsoft.com/office/powerpoint/2010/main" val="5252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 xmlns:a16="http://schemas.microsoft.com/office/drawing/2014/main" id="{171E9132-3A86-4DCE-BD93-7897A21CA06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pPr/>
              <a:t>10/26/2021</a:t>
            </a:fld>
            <a:endParaRPr lang="en-US"/>
          </a:p>
        </p:txBody>
      </p:sp>
      <p:sp>
        <p:nvSpPr>
          <p:cNvPr id="4" name="Footer Placeholder 3">
            <a:extLst>
              <a:ext uri="{FF2B5EF4-FFF2-40B4-BE49-F238E27FC236}">
                <a16:creationId xmlns=""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pPr/>
              <a:t>‹#›</a:t>
            </a:fld>
            <a:endParaRPr lang="en-US"/>
          </a:p>
        </p:txBody>
      </p:sp>
      <p:grpSp>
        <p:nvGrpSpPr>
          <p:cNvPr id="19" name="Group 18">
            <a:extLst>
              <a:ext uri="{FF2B5EF4-FFF2-40B4-BE49-F238E27FC236}">
                <a16:creationId xmlns=""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 xmlns:a16="http://schemas.microsoft.com/office/drawing/2014/main" id="{04964CAE-6E73-4396-8F41-AC04B1828D6A}"/>
                </a:ext>
              </a:extLst>
            </p:cNvPr>
            <p:cNvCxnSpPr>
              <a:cxnSpLocks/>
            </p:cNvCxnSpPr>
            <p:nvPr/>
          </p:nvCxnSpPr>
          <p:spPr>
            <a:xfrm>
              <a:off x="3161712" y="6544331"/>
              <a:ext cx="58685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34" name="Graphic 33">
            <a:extLst>
              <a:ext uri="{FF2B5EF4-FFF2-40B4-BE49-F238E27FC236}">
                <a16:creationId xmlns="" xmlns:a16="http://schemas.microsoft.com/office/drawing/2014/main" id="{EE8EE754-DCD7-4F89-B393-872A27AE39BB}"/>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9090076" y="6317805"/>
            <a:ext cx="2725194" cy="406818"/>
          </a:xfrm>
          <a:prstGeom prst="rect">
            <a:avLst/>
          </a:prstGeom>
        </p:spPr>
      </p:pic>
      <p:pic>
        <p:nvPicPr>
          <p:cNvPr id="2050" name="Picture 2" descr="Indian Institute of Management Indore - Wikipedia">
            <a:extLst>
              <a:ext uri="{FF2B5EF4-FFF2-40B4-BE49-F238E27FC236}">
                <a16:creationId xmlns="" xmlns:a16="http://schemas.microsoft.com/office/drawing/2014/main" id="{32E45ADA-F678-479B-AE5B-55AE81AF7892}"/>
              </a:ext>
            </a:extLst>
          </p:cNvPr>
          <p:cNvPicPr>
            <a:picLocks noChangeAspect="1" noChangeArrowheads="1"/>
          </p:cNvPicPr>
          <p:nvPr userDrawn="1"/>
        </p:nvPicPr>
        <p:blipFill>
          <a:blip r:embed="rId5" cstate="print">
            <a:extLst>
              <a:ext uri="{28A0092B-C50C-407E-A947-70E740481C1C}">
                <a14:useLocalDpi xmlns=""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86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pPr/>
              <a:t>10/26/2021</a:t>
            </a:fld>
            <a:endParaRPr lang="en-US"/>
          </a:p>
        </p:txBody>
      </p:sp>
      <p:sp>
        <p:nvSpPr>
          <p:cNvPr id="4" name="Footer Placeholder 3">
            <a:extLst>
              <a:ext uri="{FF2B5EF4-FFF2-40B4-BE49-F238E27FC236}">
                <a16:creationId xmlns=""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pPr/>
              <a:t>‹#›</a:t>
            </a:fld>
            <a:endParaRPr lang="en-US"/>
          </a:p>
        </p:txBody>
      </p:sp>
      <p:sp>
        <p:nvSpPr>
          <p:cNvPr id="18" name="Text Placeholder 14">
            <a:extLst>
              <a:ext uri="{FF2B5EF4-FFF2-40B4-BE49-F238E27FC236}">
                <a16:creationId xmlns=""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 xmlns:a16="http://schemas.microsoft.com/office/drawing/2014/main" id="{77F16A00-8564-4829-8BF4-CC08FE4C6AD7}"/>
              </a:ext>
            </a:extLst>
          </p:cNvPr>
          <p:cNvGrpSpPr/>
          <p:nvPr userDrawn="1"/>
        </p:nvGrpSpPr>
        <p:grpSpPr>
          <a:xfrm>
            <a:off x="376730" y="6317805"/>
            <a:ext cx="11438540" cy="406818"/>
            <a:chOff x="376730" y="6317805"/>
            <a:chExt cx="11438540" cy="406818"/>
          </a:xfrm>
        </p:grpSpPr>
        <p:cxnSp>
          <p:nvCxnSpPr>
            <p:cNvPr id="20" name="Straight Connector 19">
              <a:extLst>
                <a:ext uri="{FF2B5EF4-FFF2-40B4-BE49-F238E27FC236}">
                  <a16:creationId xmlns="" xmlns:a16="http://schemas.microsoft.com/office/drawing/2014/main" id="{0C836338-7547-4FF7-93AD-CC57B7CDDCFD}"/>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 xmlns:a16="http://schemas.microsoft.com/office/drawing/2014/main" id="{23A42C0D-378F-47DA-800F-AB975CB63428}"/>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9090076" y="6317805"/>
              <a:ext cx="2725194" cy="406818"/>
            </a:xfrm>
            <a:prstGeom prst="rect">
              <a:avLst/>
            </a:prstGeom>
          </p:spPr>
        </p:pic>
        <p:sp>
          <p:nvSpPr>
            <p:cNvPr id="22" name="TextBox 21">
              <a:extLst>
                <a:ext uri="{FF2B5EF4-FFF2-40B4-BE49-F238E27FC236}">
                  <a16:creationId xmlns=""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 xmlns:a16="http://schemas.microsoft.com/office/drawing/2014/main" id="{FABB3963-8978-400C-ABB8-A623893CDB75}"/>
              </a:ext>
            </a:extLst>
          </p:cNvPr>
          <p:cNvPicPr>
            <a:picLocks noChangeAspect="1" noChangeArrowheads="1"/>
          </p:cNvPicPr>
          <p:nvPr userDrawn="1"/>
        </p:nvPicPr>
        <p:blipFill>
          <a:blip r:embed="rId6" cstate="print">
            <a:extLst>
              <a:ext uri="{28A0092B-C50C-407E-A947-70E740481C1C}">
                <a14:useLocalDpi xmlns=""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5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pPr/>
              <a:t>10/26/2021</a:t>
            </a:fld>
            <a:endParaRPr lang="en-US"/>
          </a:p>
        </p:txBody>
      </p:sp>
      <p:sp>
        <p:nvSpPr>
          <p:cNvPr id="22" name="Footer Placeholder 3">
            <a:extLst>
              <a:ext uri="{FF2B5EF4-FFF2-40B4-BE49-F238E27FC236}">
                <a16:creationId xmlns=""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endParaRPr lang="en-US"/>
          </a:p>
        </p:txBody>
      </p:sp>
      <p:sp>
        <p:nvSpPr>
          <p:cNvPr id="23" name="Slide Number Placeholder 4">
            <a:extLst>
              <a:ext uri="{FF2B5EF4-FFF2-40B4-BE49-F238E27FC236}">
                <a16:creationId xmlns=""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pPr/>
              <a:t>‹#›</a:t>
            </a:fld>
            <a:endParaRPr lang="en-US"/>
          </a:p>
        </p:txBody>
      </p:sp>
      <p:grpSp>
        <p:nvGrpSpPr>
          <p:cNvPr id="24" name="Group 23">
            <a:extLst>
              <a:ext uri="{FF2B5EF4-FFF2-40B4-BE49-F238E27FC236}">
                <a16:creationId xmlns="" xmlns:a16="http://schemas.microsoft.com/office/drawing/2014/main" id="{B62FD245-AD65-4F22-85F5-16A418CE56BF}"/>
              </a:ext>
            </a:extLst>
          </p:cNvPr>
          <p:cNvGrpSpPr/>
          <p:nvPr userDrawn="1"/>
        </p:nvGrpSpPr>
        <p:grpSpPr>
          <a:xfrm>
            <a:off x="376730" y="6317805"/>
            <a:ext cx="11438540" cy="406818"/>
            <a:chOff x="376730" y="6317805"/>
            <a:chExt cx="11438540" cy="406818"/>
          </a:xfrm>
        </p:grpSpPr>
        <p:cxnSp>
          <p:nvCxnSpPr>
            <p:cNvPr id="25" name="Straight Connector 24">
              <a:extLst>
                <a:ext uri="{FF2B5EF4-FFF2-40B4-BE49-F238E27FC236}">
                  <a16:creationId xmlns="" xmlns:a16="http://schemas.microsoft.com/office/drawing/2014/main" id="{80722BE1-F99B-4778-B9F9-E3530ED01D8A}"/>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 xmlns:a16="http://schemas.microsoft.com/office/drawing/2014/main" id="{67F385FE-7432-4F24-BE01-0984E823B434}"/>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9090076" y="6317805"/>
              <a:ext cx="2725194" cy="406818"/>
            </a:xfrm>
            <a:prstGeom prst="rect">
              <a:avLst/>
            </a:prstGeom>
          </p:spPr>
        </p:pic>
        <p:sp>
          <p:nvSpPr>
            <p:cNvPr id="27" name="TextBox 26">
              <a:extLst>
                <a:ext uri="{FF2B5EF4-FFF2-40B4-BE49-F238E27FC236}">
                  <a16:creationId xmlns="" xmlns:a16="http://schemas.microsoft.com/office/drawing/2014/main" id="{2EBF87F6-3F51-4E08-9E06-4092A4F63748}"/>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30" name="Text Placeholder 14">
            <a:extLst>
              <a:ext uri="{FF2B5EF4-FFF2-40B4-BE49-F238E27FC236}">
                <a16:creationId xmlns=""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 xmlns:p14="http://schemas.microsoft.com/office/powerpoint/2010/main" val="40393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D606844F-DE7D-4697-BBE4-20A2B8421929}"/>
              </a:ext>
            </a:extLst>
          </p:cNvPr>
          <p:cNvGrpSpPr/>
          <p:nvPr userDrawn="1"/>
        </p:nvGrpSpPr>
        <p:grpSpPr>
          <a:xfrm>
            <a:off x="376730" y="6317805"/>
            <a:ext cx="11438540" cy="406818"/>
            <a:chOff x="376730" y="6317805"/>
            <a:chExt cx="11438540" cy="406818"/>
          </a:xfrm>
        </p:grpSpPr>
        <p:cxnSp>
          <p:nvCxnSpPr>
            <p:cNvPr id="22" name="Straight Connector 21">
              <a:extLst>
                <a:ext uri="{FF2B5EF4-FFF2-40B4-BE49-F238E27FC236}">
                  <a16:creationId xmlns="" xmlns:a16="http://schemas.microsoft.com/office/drawing/2014/main" id="{00DBDFDC-4255-48D9-A41E-A9A2057031E7}"/>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 xmlns:a16="http://schemas.microsoft.com/office/drawing/2014/main" id="{9AF63F45-F9DE-45A0-8CEC-6C63E8EE0681}"/>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9090076" y="6317805"/>
              <a:ext cx="2725194" cy="406818"/>
            </a:xfrm>
            <a:prstGeom prst="rect">
              <a:avLst/>
            </a:prstGeom>
          </p:spPr>
        </p:pic>
        <p:sp>
          <p:nvSpPr>
            <p:cNvPr id="27" name="TextBox 26">
              <a:extLst>
                <a:ext uri="{FF2B5EF4-FFF2-40B4-BE49-F238E27FC236}">
                  <a16:creationId xmlns="" xmlns:a16="http://schemas.microsoft.com/office/drawing/2014/main" id="{F759A41A-CAE2-4B88-AFB7-9DA32B9BB4AD}"/>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4" name="Picture Placeholder 16">
            <a:extLst>
              <a:ext uri="{FF2B5EF4-FFF2-40B4-BE49-F238E27FC236}">
                <a16:creationId xmlns=""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4"/>
              </a:buBlip>
              <a:defRPr sz="1600">
                <a:solidFill>
                  <a:schemeClr val="tx1">
                    <a:lumMod val="85000"/>
                    <a:lumOff val="15000"/>
                  </a:schemeClr>
                </a:solidFill>
              </a:defRPr>
            </a:lvl1pPr>
            <a:lvl2pPr marL="685800" indent="-228600">
              <a:buFontTx/>
              <a:buBlip>
                <a:blip r:embed="rId4"/>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4"/>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pPr/>
              <a:t>10/26/2021</a:t>
            </a:fld>
            <a:endParaRPr lang="en-US"/>
          </a:p>
        </p:txBody>
      </p:sp>
      <p:sp>
        <p:nvSpPr>
          <p:cNvPr id="29" name="Footer Placeholder 3">
            <a:extLst>
              <a:ext uri="{FF2B5EF4-FFF2-40B4-BE49-F238E27FC236}">
                <a16:creationId xmlns=""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endParaRPr lang="en-US"/>
          </a:p>
        </p:txBody>
      </p:sp>
      <p:sp>
        <p:nvSpPr>
          <p:cNvPr id="30" name="Slide Number Placeholder 4">
            <a:extLst>
              <a:ext uri="{FF2B5EF4-FFF2-40B4-BE49-F238E27FC236}">
                <a16:creationId xmlns=""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pPr/>
              <a:t>‹#›</a:t>
            </a:fld>
            <a:endParaRPr lang="en-US"/>
          </a:p>
        </p:txBody>
      </p:sp>
      <p:sp>
        <p:nvSpPr>
          <p:cNvPr id="33" name="Title 1">
            <a:extLst>
              <a:ext uri="{FF2B5EF4-FFF2-40B4-BE49-F238E27FC236}">
                <a16:creationId xmlns=""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 xmlns:p14="http://schemas.microsoft.com/office/powerpoint/2010/main" val="27622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pPr/>
              <a:t>10/26/2021</a:t>
            </a:fld>
            <a:endParaRPr lang="en-US"/>
          </a:p>
        </p:txBody>
      </p:sp>
      <p:sp>
        <p:nvSpPr>
          <p:cNvPr id="35" name="Footer Placeholder 3">
            <a:extLst>
              <a:ext uri="{FF2B5EF4-FFF2-40B4-BE49-F238E27FC236}">
                <a16:creationId xmlns=""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endParaRPr lang="en-US"/>
          </a:p>
        </p:txBody>
      </p:sp>
      <p:sp>
        <p:nvSpPr>
          <p:cNvPr id="38" name="Slide Number Placeholder 4">
            <a:extLst>
              <a:ext uri="{FF2B5EF4-FFF2-40B4-BE49-F238E27FC236}">
                <a16:creationId xmlns=""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pPr/>
              <a:t>‹#›</a:t>
            </a:fld>
            <a:endParaRPr lang="en-US"/>
          </a:p>
        </p:txBody>
      </p:sp>
      <p:sp>
        <p:nvSpPr>
          <p:cNvPr id="40" name="Text Placeholder 14">
            <a:extLst>
              <a:ext uri="{FF2B5EF4-FFF2-40B4-BE49-F238E27FC236}">
                <a16:creationId xmlns=""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41" name="Group 40">
            <a:extLst>
              <a:ext uri="{FF2B5EF4-FFF2-40B4-BE49-F238E27FC236}">
                <a16:creationId xmlns="" xmlns:a16="http://schemas.microsoft.com/office/drawing/2014/main" id="{DA611E39-41B2-4EF2-9BAF-C73DC20234CB}"/>
              </a:ext>
            </a:extLst>
          </p:cNvPr>
          <p:cNvGrpSpPr/>
          <p:nvPr userDrawn="1"/>
        </p:nvGrpSpPr>
        <p:grpSpPr>
          <a:xfrm>
            <a:off x="376730" y="6317805"/>
            <a:ext cx="11438540" cy="406818"/>
            <a:chOff x="376730" y="6317805"/>
            <a:chExt cx="11438540" cy="406818"/>
          </a:xfrm>
        </p:grpSpPr>
        <p:cxnSp>
          <p:nvCxnSpPr>
            <p:cNvPr id="42" name="Straight Connector 41">
              <a:extLst>
                <a:ext uri="{FF2B5EF4-FFF2-40B4-BE49-F238E27FC236}">
                  <a16:creationId xmlns="" xmlns:a16="http://schemas.microsoft.com/office/drawing/2014/main" id="{8E3DFA14-2B1F-48A0-AD82-DC356A57A45B}"/>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 xmlns:a16="http://schemas.microsoft.com/office/drawing/2014/main" id="{2A421E37-0D9F-4188-AB0F-264FA714033F}"/>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9090076" y="6317805"/>
              <a:ext cx="2725194" cy="406818"/>
            </a:xfrm>
            <a:prstGeom prst="rect">
              <a:avLst/>
            </a:prstGeom>
          </p:spPr>
        </p:pic>
        <p:sp>
          <p:nvSpPr>
            <p:cNvPr id="44" name="TextBox 43">
              <a:extLst>
                <a:ext uri="{FF2B5EF4-FFF2-40B4-BE49-F238E27FC236}">
                  <a16:creationId xmlns="" xmlns:a16="http://schemas.microsoft.com/office/drawing/2014/main" id="{60F3EE48-3B8D-461A-9EB4-81FBC81FF245}"/>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45" name="Title 1">
            <a:extLst>
              <a:ext uri="{FF2B5EF4-FFF2-40B4-BE49-F238E27FC236}">
                <a16:creationId xmlns=""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 xmlns:p14="http://schemas.microsoft.com/office/powerpoint/2010/main" val="386962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pPr/>
              <a:t>10/26/2021</a:t>
            </a:fld>
            <a:endParaRPr lang="en-US"/>
          </a:p>
        </p:txBody>
      </p:sp>
      <p:sp>
        <p:nvSpPr>
          <p:cNvPr id="21" name="Footer Placeholder 3">
            <a:extLst>
              <a:ext uri="{FF2B5EF4-FFF2-40B4-BE49-F238E27FC236}">
                <a16:creationId xmlns=""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endParaRPr lang="en-US"/>
          </a:p>
        </p:txBody>
      </p:sp>
      <p:sp>
        <p:nvSpPr>
          <p:cNvPr id="24" name="Slide Number Placeholder 4">
            <a:extLst>
              <a:ext uri="{FF2B5EF4-FFF2-40B4-BE49-F238E27FC236}">
                <a16:creationId xmlns=""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pPr/>
              <a:t>‹#›</a:t>
            </a:fld>
            <a:endParaRPr lang="en-US"/>
          </a:p>
        </p:txBody>
      </p:sp>
      <p:sp>
        <p:nvSpPr>
          <p:cNvPr id="26" name="Text Placeholder 14">
            <a:extLst>
              <a:ext uri="{FF2B5EF4-FFF2-40B4-BE49-F238E27FC236}">
                <a16:creationId xmlns=""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27" name="Group 26">
            <a:extLst>
              <a:ext uri="{FF2B5EF4-FFF2-40B4-BE49-F238E27FC236}">
                <a16:creationId xmlns="" xmlns:a16="http://schemas.microsoft.com/office/drawing/2014/main" id="{B517101E-DB6E-4CEE-99DA-970776E508B3}"/>
              </a:ext>
            </a:extLst>
          </p:cNvPr>
          <p:cNvGrpSpPr/>
          <p:nvPr userDrawn="1"/>
        </p:nvGrpSpPr>
        <p:grpSpPr>
          <a:xfrm>
            <a:off x="376730" y="6317805"/>
            <a:ext cx="11438540" cy="406818"/>
            <a:chOff x="376730" y="6317805"/>
            <a:chExt cx="11438540" cy="406818"/>
          </a:xfrm>
        </p:grpSpPr>
        <p:cxnSp>
          <p:nvCxnSpPr>
            <p:cNvPr id="28" name="Straight Connector 27">
              <a:extLst>
                <a:ext uri="{FF2B5EF4-FFF2-40B4-BE49-F238E27FC236}">
                  <a16:creationId xmlns="" xmlns:a16="http://schemas.microsoft.com/office/drawing/2014/main" id="{20D6EF34-D09E-41B5-BF5C-13D15F309706}"/>
                </a:ext>
              </a:extLst>
            </p:cNvPr>
            <p:cNvCxnSpPr>
              <a:cxnSpLocks/>
            </p:cNvCxnSpPr>
            <p:nvPr/>
          </p:nvCxnSpPr>
          <p:spPr>
            <a:xfrm>
              <a:off x="3161712" y="6544331"/>
              <a:ext cx="5868577"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 xmlns:a16="http://schemas.microsoft.com/office/drawing/2014/main" id="{D7F26555-7DB3-4550-8272-C5D0BEBF8BA5}"/>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9090076" y="6317805"/>
              <a:ext cx="2725194" cy="406818"/>
            </a:xfrm>
            <a:prstGeom prst="rect">
              <a:avLst/>
            </a:prstGeom>
          </p:spPr>
        </p:pic>
        <p:sp>
          <p:nvSpPr>
            <p:cNvPr id="30" name="TextBox 29">
              <a:extLst>
                <a:ext uri="{FF2B5EF4-FFF2-40B4-BE49-F238E27FC236}">
                  <a16:creationId xmlns="" xmlns:a16="http://schemas.microsoft.com/office/drawing/2014/main" id="{42FB474D-3F20-4873-83F5-35A97235EA20}"/>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31" name="Title 1">
            <a:extLst>
              <a:ext uri="{FF2B5EF4-FFF2-40B4-BE49-F238E27FC236}">
                <a16:creationId xmlns=""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spTree>
    <p:extLst>
      <p:ext uri="{BB962C8B-B14F-4D97-AF65-F5344CB8AC3E}">
        <p14:creationId xmlns=""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pPr/>
              <a:t>10/26/2021</a:t>
            </a:fld>
            <a:endParaRPr lang="en-US"/>
          </a:p>
        </p:txBody>
      </p:sp>
      <p:sp>
        <p:nvSpPr>
          <p:cNvPr id="5" name="Footer Placeholder 4">
            <a:extLst>
              <a:ext uri="{FF2B5EF4-FFF2-40B4-BE49-F238E27FC236}">
                <a16:creationId xmlns=""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pPr/>
              <a:t>‹#›</a:t>
            </a:fld>
            <a:endParaRPr lang="en-US"/>
          </a:p>
        </p:txBody>
      </p:sp>
    </p:spTree>
    <p:extLst>
      <p:ext uri="{BB962C8B-B14F-4D97-AF65-F5344CB8AC3E}">
        <p14:creationId xmlns=""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0" r:id="rId4"/>
    <p:sldLayoutId id="2147483651"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8.png"/><Relationship Id="rId4" Type="http://schemas.openxmlformats.org/officeDocument/2006/relationships/image" Target="../media/image27.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pavansubhasht/ibm-hr-analytics-attrition-dataset"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package" Target="../embeddings/Microsoft_Office_Excel_Macro-Enabled_Worksheet3.xlsm"/></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 xmlns:a16="http://schemas.microsoft.com/office/drawing/2014/main" id="{D2A62DE0-6FFB-41DC-9E37-2A5CE867358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6871"/>
            <a:ext cx="12201142" cy="6876896"/>
          </a:xfrm>
          <a:prstGeom prst="rect">
            <a:avLst/>
          </a:prstGeom>
        </p:spPr>
      </p:pic>
      <p:sp>
        <p:nvSpPr>
          <p:cNvPr id="14" name="Rectangle 13">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 Placeholder 4">
            <a:extLst>
              <a:ext uri="{FF2B5EF4-FFF2-40B4-BE49-F238E27FC236}">
                <a16:creationId xmlns="" xmlns:a16="http://schemas.microsoft.com/office/drawing/2014/main" id="{52A1DF0E-35EC-457B-BF14-F960C4621AB4}"/>
              </a:ext>
            </a:extLst>
          </p:cNvPr>
          <p:cNvSpPr txBox="1">
            <a:spLocks/>
          </p:cNvSpPr>
          <p:nvPr/>
        </p:nvSpPr>
        <p:spPr>
          <a:xfrm>
            <a:off x="518494" y="2633254"/>
            <a:ext cx="10892188"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smtClean="0">
                <a:solidFill>
                  <a:schemeClr val="bg1"/>
                </a:solidFill>
                <a:latin typeface="Arial Black" pitchFamily="34" charset="0"/>
                <a:cs typeface="Arial" panose="020B0604020202020204" pitchFamily="34" charset="0"/>
              </a:rPr>
              <a:t>Predicting employee attrition in organization</a:t>
            </a:r>
            <a:endParaRPr lang="en-US" sz="5000" dirty="0">
              <a:solidFill>
                <a:schemeClr val="bg1"/>
              </a:solidFill>
              <a:latin typeface="Arial Black" pitchFamily="34" charset="0"/>
              <a:cs typeface="Arial" panose="020B0604020202020204" pitchFamily="34" charset="0"/>
            </a:endParaRPr>
          </a:p>
        </p:txBody>
      </p:sp>
      <p:sp>
        <p:nvSpPr>
          <p:cNvPr id="16" name="Text Placeholder 4">
            <a:extLst>
              <a:ext uri="{FF2B5EF4-FFF2-40B4-BE49-F238E27FC236}">
                <a16:creationId xmlns="" xmlns:a16="http://schemas.microsoft.com/office/drawing/2014/main" id="{E39410E1-F7AA-4843-B17F-7B86893FAFB6}"/>
              </a:ext>
            </a:extLst>
          </p:cNvPr>
          <p:cNvSpPr txBox="1">
            <a:spLocks/>
          </p:cNvSpPr>
          <p:nvPr/>
        </p:nvSpPr>
        <p:spPr>
          <a:xfrm>
            <a:off x="518494" y="4151022"/>
            <a:ext cx="5044106"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smtClean="0">
                <a:solidFill>
                  <a:schemeClr val="bg1"/>
                </a:solidFill>
                <a:latin typeface="Arial Black" pitchFamily="34" charset="0"/>
              </a:rPr>
              <a:t>IPBA-7B-Group E</a:t>
            </a:r>
            <a:endParaRPr lang="en-IN" sz="4000" dirty="0">
              <a:solidFill>
                <a:schemeClr val="bg1"/>
              </a:solidFill>
              <a:latin typeface="Arial Black" pitchFamily="34" charset="0"/>
            </a:endParaRPr>
          </a:p>
        </p:txBody>
      </p:sp>
      <p:grpSp>
        <p:nvGrpSpPr>
          <p:cNvPr id="2" name="Group 1">
            <a:extLst>
              <a:ext uri="{FF2B5EF4-FFF2-40B4-BE49-F238E27FC236}">
                <a16:creationId xmlns="" xmlns:a16="http://schemas.microsoft.com/office/drawing/2014/main" id="{5A00DD67-7F28-4D28-BE38-496D2586E3EE}"/>
              </a:ext>
            </a:extLst>
          </p:cNvPr>
          <p:cNvGrpSpPr/>
          <p:nvPr/>
        </p:nvGrpSpPr>
        <p:grpSpPr>
          <a:xfrm>
            <a:off x="10804325" y="667353"/>
            <a:ext cx="1085406" cy="556386"/>
            <a:chOff x="10147990" y="571288"/>
            <a:chExt cx="1269488" cy="627852"/>
          </a:xfrm>
        </p:grpSpPr>
        <p:pic>
          <p:nvPicPr>
            <p:cNvPr id="18" name="Graphic 17">
              <a:extLst>
                <a:ext uri="{FF2B5EF4-FFF2-40B4-BE49-F238E27FC236}">
                  <a16:creationId xmlns="" xmlns:a16="http://schemas.microsoft.com/office/drawing/2014/main" id="{CD53DAD5-062D-47BD-972D-629715CD057E}"/>
                </a:ext>
              </a:extLst>
            </p:cNvPr>
            <p:cNvPicPr>
              <a:picLocks noChangeAspect="1"/>
            </p:cNvPicPr>
            <p:nvPr/>
          </p:nvPicPr>
          <p:blipFill>
            <a:blip r:embed="rId3" cstate="print">
              <a:extLst>
                <a:ext uri="{96DAC541-7B7A-43D3-8B79-37D633B846F1}">
                  <asvg:svgBlip xmlns="" xmlns:asvg="http://schemas.microsoft.com/office/drawing/2016/SVG/main" r:embed="rId4"/>
                </a:ext>
              </a:extLst>
            </a:blip>
            <a:stretch>
              <a:fillRect/>
            </a:stretch>
          </p:blipFill>
          <p:spPr>
            <a:xfrm>
              <a:off x="10242466" y="832220"/>
              <a:ext cx="1175012" cy="366920"/>
            </a:xfrm>
            <a:prstGeom prst="rect">
              <a:avLst/>
            </a:prstGeom>
          </p:spPr>
        </p:pic>
        <p:sp>
          <p:nvSpPr>
            <p:cNvPr id="22" name="TextBox 21">
              <a:extLst>
                <a:ext uri="{FF2B5EF4-FFF2-40B4-BE49-F238E27FC236}">
                  <a16:creationId xmlns="" xmlns:a16="http://schemas.microsoft.com/office/drawing/2014/main" id="{0E8D4CF3-3508-46A8-A06F-886D02695C65}"/>
                </a:ext>
              </a:extLst>
            </p:cNvPr>
            <p:cNvSpPr txBox="1"/>
            <p:nvPr/>
          </p:nvSpPr>
          <p:spPr>
            <a:xfrm>
              <a:off x="10147990" y="571288"/>
              <a:ext cx="1192804" cy="276999"/>
            </a:xfrm>
            <a:prstGeom prst="rect">
              <a:avLst/>
            </a:prstGeom>
            <a:noFill/>
          </p:spPr>
          <p:txBody>
            <a:bodyPr wrap="square" rtlCol="0">
              <a:spAutoFit/>
            </a:bodyPr>
            <a:lstStyle/>
            <a:p>
              <a:r>
                <a:rPr lang="en-US" sz="1200" dirty="0">
                  <a:solidFill>
                    <a:schemeClr val="bg1"/>
                  </a:solidFill>
                </a:rPr>
                <a:t>Part of</a:t>
              </a:r>
            </a:p>
          </p:txBody>
        </p:sp>
      </p:grpSp>
      <p:pic>
        <p:nvPicPr>
          <p:cNvPr id="28" name="Graphic 27">
            <a:extLst>
              <a:ext uri="{FF2B5EF4-FFF2-40B4-BE49-F238E27FC236}">
                <a16:creationId xmlns="" xmlns:a16="http://schemas.microsoft.com/office/drawing/2014/main" id="{C0B554E1-52DD-41C3-8103-8CDB8E2450E7}"/>
              </a:ext>
            </a:extLst>
          </p:cNvPr>
          <p:cNvPicPr>
            <a:picLocks noChangeAspect="1"/>
          </p:cNvPicPr>
          <p:nvPr/>
        </p:nvPicPr>
        <p:blipFill>
          <a:blip r:embed="rId5" cstate="print">
            <a:extLst>
              <a:ext uri="{96DAC541-7B7A-43D3-8B79-37D633B846F1}">
                <asvg:svgBlip xmlns="" xmlns:asvg="http://schemas.microsoft.com/office/drawing/2016/SVG/main" r:embed="rId6"/>
              </a:ext>
            </a:extLst>
          </a:blip>
          <a:stretch>
            <a:fillRect/>
          </a:stretch>
        </p:blipFill>
        <p:spPr>
          <a:xfrm>
            <a:off x="9178135" y="89070"/>
            <a:ext cx="2781936" cy="556386"/>
          </a:xfrm>
          <a:prstGeom prst="rect">
            <a:avLst/>
          </a:prstGeom>
        </p:spPr>
      </p:pic>
      <p:pic>
        <p:nvPicPr>
          <p:cNvPr id="20" name="Picture 2" descr="Indian Institute of Management Indore - Wikipedia">
            <a:extLst>
              <a:ext uri="{FF2B5EF4-FFF2-40B4-BE49-F238E27FC236}">
                <a16:creationId xmlns="" xmlns:a16="http://schemas.microsoft.com/office/drawing/2014/main" id="{F33144D2-2922-4F38-9F93-4C4F5301601B}"/>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 xmlns:a14="http://schemas.microsoft.com/office/drawing/2010/main">
                <a:solidFill>
                  <a:srgbClr val="FFFFFF"/>
                </a:solidFill>
              </a14:hiddenFill>
            </a:ext>
          </a:extLst>
        </p:spPr>
      </p:pic>
      <p:sp>
        <p:nvSpPr>
          <p:cNvPr id="23" name="Text Placeholder 5">
            <a:extLst>
              <a:ext uri="{FF2B5EF4-FFF2-40B4-BE49-F238E27FC236}">
                <a16:creationId xmlns="" xmlns:a16="http://schemas.microsoft.com/office/drawing/2014/main" id="{E2EBF116-2934-4E58-9118-E3AED44F609C}"/>
              </a:ext>
            </a:extLst>
          </p:cNvPr>
          <p:cNvSpPr txBox="1">
            <a:spLocks/>
          </p:cNvSpPr>
          <p:nvPr/>
        </p:nvSpPr>
        <p:spPr>
          <a:xfrm>
            <a:off x="696191" y="157715"/>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chemeClr val="bg1"/>
                </a:solidFill>
              </a:rPr>
              <a:t>Integrated Program in Business Analytics</a:t>
            </a:r>
          </a:p>
        </p:txBody>
      </p:sp>
      <p:sp>
        <p:nvSpPr>
          <p:cNvPr id="12" name="TextBox 11"/>
          <p:cNvSpPr txBox="1"/>
          <p:nvPr/>
        </p:nvSpPr>
        <p:spPr>
          <a:xfrm>
            <a:off x="9144000" y="4826675"/>
            <a:ext cx="3048000" cy="2031325"/>
          </a:xfrm>
          <a:prstGeom prst="rect">
            <a:avLst/>
          </a:prstGeom>
          <a:noFill/>
        </p:spPr>
        <p:txBody>
          <a:bodyPr wrap="square" rtlCol="0">
            <a:spAutoFit/>
          </a:bodyPr>
          <a:lstStyle/>
          <a:p>
            <a:r>
              <a:rPr lang="en-IN" dirty="0" err="1" smtClean="0">
                <a:solidFill>
                  <a:schemeClr val="bg1"/>
                </a:solidFill>
                <a:latin typeface="Arial Black" pitchFamily="34" charset="0"/>
              </a:rPr>
              <a:t>Ponnam</a:t>
            </a:r>
            <a:r>
              <a:rPr lang="en-IN" dirty="0" smtClean="0">
                <a:solidFill>
                  <a:schemeClr val="bg1"/>
                </a:solidFill>
                <a:latin typeface="Arial Black" pitchFamily="34" charset="0"/>
              </a:rPr>
              <a:t> </a:t>
            </a:r>
            <a:r>
              <a:rPr lang="en-IN" dirty="0" err="1" smtClean="0">
                <a:solidFill>
                  <a:schemeClr val="bg1"/>
                </a:solidFill>
                <a:latin typeface="Arial Black" pitchFamily="34" charset="0"/>
              </a:rPr>
              <a:t>Rohini</a:t>
            </a:r>
            <a:endParaRPr lang="en-IN" dirty="0" smtClean="0">
              <a:solidFill>
                <a:schemeClr val="bg1"/>
              </a:solidFill>
              <a:latin typeface="Arial Black" pitchFamily="34" charset="0"/>
            </a:endParaRPr>
          </a:p>
          <a:p>
            <a:r>
              <a:rPr lang="en-IN" dirty="0" err="1" smtClean="0">
                <a:solidFill>
                  <a:schemeClr val="bg1"/>
                </a:solidFill>
                <a:latin typeface="Arial Black" pitchFamily="34" charset="0"/>
              </a:rPr>
              <a:t>Mintu</a:t>
            </a:r>
            <a:r>
              <a:rPr lang="en-IN" dirty="0" smtClean="0">
                <a:solidFill>
                  <a:schemeClr val="bg1"/>
                </a:solidFill>
                <a:latin typeface="Arial Black" pitchFamily="34" charset="0"/>
              </a:rPr>
              <a:t> </a:t>
            </a:r>
            <a:r>
              <a:rPr lang="en-IN" dirty="0" err="1" smtClean="0">
                <a:solidFill>
                  <a:schemeClr val="bg1"/>
                </a:solidFill>
                <a:latin typeface="Arial Black" pitchFamily="34" charset="0"/>
              </a:rPr>
              <a:t>Jakhar</a:t>
            </a:r>
            <a:endParaRPr lang="en-IN" dirty="0" smtClean="0">
              <a:solidFill>
                <a:schemeClr val="bg1"/>
              </a:solidFill>
              <a:latin typeface="Arial Black" pitchFamily="34" charset="0"/>
            </a:endParaRPr>
          </a:p>
          <a:p>
            <a:r>
              <a:rPr lang="en-IN" dirty="0" err="1" smtClean="0">
                <a:solidFill>
                  <a:schemeClr val="bg1"/>
                </a:solidFill>
                <a:latin typeface="Arial Black" pitchFamily="34" charset="0"/>
              </a:rPr>
              <a:t>Ankita</a:t>
            </a:r>
            <a:r>
              <a:rPr lang="en-IN" dirty="0" smtClean="0">
                <a:solidFill>
                  <a:schemeClr val="bg1"/>
                </a:solidFill>
                <a:latin typeface="Arial Black" pitchFamily="34" charset="0"/>
              </a:rPr>
              <a:t> </a:t>
            </a:r>
            <a:r>
              <a:rPr lang="en-IN" dirty="0" err="1" smtClean="0">
                <a:solidFill>
                  <a:schemeClr val="bg1"/>
                </a:solidFill>
                <a:latin typeface="Arial Black" pitchFamily="34" charset="0"/>
              </a:rPr>
              <a:t>Deverakonda</a:t>
            </a:r>
            <a:endParaRPr lang="en-IN" dirty="0" smtClean="0">
              <a:solidFill>
                <a:schemeClr val="bg1"/>
              </a:solidFill>
              <a:latin typeface="Arial Black" pitchFamily="34" charset="0"/>
            </a:endParaRPr>
          </a:p>
          <a:p>
            <a:r>
              <a:rPr lang="en-IN" dirty="0" err="1" smtClean="0">
                <a:solidFill>
                  <a:schemeClr val="bg1"/>
                </a:solidFill>
                <a:latin typeface="Arial Black" pitchFamily="34" charset="0"/>
              </a:rPr>
              <a:t>Maitri</a:t>
            </a:r>
            <a:r>
              <a:rPr lang="en-IN" dirty="0" smtClean="0">
                <a:solidFill>
                  <a:schemeClr val="bg1"/>
                </a:solidFill>
                <a:latin typeface="Arial Black" pitchFamily="34" charset="0"/>
              </a:rPr>
              <a:t> G</a:t>
            </a:r>
          </a:p>
          <a:p>
            <a:r>
              <a:rPr lang="en-IN" dirty="0" err="1" smtClean="0">
                <a:solidFill>
                  <a:schemeClr val="bg1"/>
                </a:solidFill>
                <a:latin typeface="Arial Black" pitchFamily="34" charset="0"/>
              </a:rPr>
              <a:t>Ruturaj</a:t>
            </a:r>
            <a:r>
              <a:rPr lang="en-IN" dirty="0" smtClean="0">
                <a:solidFill>
                  <a:schemeClr val="bg1"/>
                </a:solidFill>
                <a:latin typeface="Arial Black" pitchFamily="34" charset="0"/>
              </a:rPr>
              <a:t> </a:t>
            </a:r>
            <a:r>
              <a:rPr lang="en-IN" dirty="0" err="1" smtClean="0">
                <a:solidFill>
                  <a:schemeClr val="bg1"/>
                </a:solidFill>
                <a:latin typeface="Arial Black" pitchFamily="34" charset="0"/>
              </a:rPr>
              <a:t>Kadam</a:t>
            </a:r>
            <a:endParaRPr lang="en-IN" dirty="0" smtClean="0">
              <a:solidFill>
                <a:schemeClr val="bg1"/>
              </a:solidFill>
              <a:latin typeface="Arial Black" pitchFamily="34" charset="0"/>
            </a:endParaRPr>
          </a:p>
          <a:p>
            <a:r>
              <a:rPr lang="en-IN" dirty="0" err="1" smtClean="0">
                <a:solidFill>
                  <a:schemeClr val="bg1"/>
                </a:solidFill>
                <a:latin typeface="Arial Black" pitchFamily="34" charset="0"/>
              </a:rPr>
              <a:t>Sumit</a:t>
            </a:r>
            <a:r>
              <a:rPr lang="en-IN" dirty="0" smtClean="0">
                <a:solidFill>
                  <a:schemeClr val="bg1"/>
                </a:solidFill>
                <a:latin typeface="Arial Black" pitchFamily="34" charset="0"/>
              </a:rPr>
              <a:t> </a:t>
            </a:r>
            <a:r>
              <a:rPr lang="en-IN" dirty="0" err="1" smtClean="0">
                <a:solidFill>
                  <a:schemeClr val="bg1"/>
                </a:solidFill>
                <a:latin typeface="Arial Black" pitchFamily="34" charset="0"/>
              </a:rPr>
              <a:t>Shekhar</a:t>
            </a:r>
            <a:endParaRPr lang="en-IN" dirty="0" smtClean="0">
              <a:solidFill>
                <a:schemeClr val="bg1"/>
              </a:solidFill>
              <a:latin typeface="Arial Black" pitchFamily="34" charset="0"/>
            </a:endParaRPr>
          </a:p>
          <a:p>
            <a:r>
              <a:rPr lang="en-IN" dirty="0" smtClean="0">
                <a:solidFill>
                  <a:schemeClr val="bg1"/>
                </a:solidFill>
                <a:latin typeface="Arial Black" pitchFamily="34" charset="0"/>
              </a:rPr>
              <a:t>Teja Padarthi</a:t>
            </a:r>
          </a:p>
        </p:txBody>
      </p:sp>
    </p:spTree>
    <p:extLst>
      <p:ext uri="{BB962C8B-B14F-4D97-AF65-F5344CB8AC3E}">
        <p14:creationId xmlns="" xmlns:p14="http://schemas.microsoft.com/office/powerpoint/2010/main" val="4030831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ge-Income.png"/>
          <p:cNvPicPr>
            <a:picLocks noChangeAspect="1"/>
          </p:cNvPicPr>
          <p:nvPr/>
        </p:nvPicPr>
        <p:blipFill>
          <a:blip r:embed="rId2"/>
          <a:stretch>
            <a:fillRect/>
          </a:stretch>
        </p:blipFill>
        <p:spPr>
          <a:xfrm>
            <a:off x="92527" y="743887"/>
            <a:ext cx="6134101" cy="5663454"/>
          </a:xfrm>
          <a:prstGeom prst="rect">
            <a:avLst/>
          </a:prstGeom>
        </p:spPr>
      </p:pic>
      <p:sp>
        <p:nvSpPr>
          <p:cNvPr id="8" name="Rectangle 7"/>
          <p:cNvSpPr/>
          <p:nvPr/>
        </p:nvSpPr>
        <p:spPr>
          <a:xfrm>
            <a:off x="6433458" y="2770421"/>
            <a:ext cx="5508171" cy="1034129"/>
          </a:xfrm>
          <a:prstGeom prst="rect">
            <a:avLst/>
          </a:prstGeom>
        </p:spPr>
        <p:txBody>
          <a:bodyPr wrap="square">
            <a:spAutoFit/>
          </a:bodyPr>
          <a:lstStyle/>
          <a:p>
            <a:pPr marL="342900" indent="-342900" algn="just">
              <a:lnSpc>
                <a:spcPct val="170000"/>
              </a:lnSpc>
            </a:pPr>
            <a:r>
              <a:rPr lang="en-IN" dirty="0" smtClean="0">
                <a:latin typeface="Arial" pitchFamily="34" charset="0"/>
                <a:cs typeface="Arial" pitchFamily="34" charset="0"/>
              </a:rPr>
              <a:t>Job Level is highly correlated with Monthly Income. </a:t>
            </a:r>
          </a:p>
          <a:p>
            <a:pPr marL="342900" indent="-342900" algn="just">
              <a:lnSpc>
                <a:spcPct val="170000"/>
              </a:lnSpc>
            </a:pPr>
            <a:r>
              <a:rPr lang="en-IN" dirty="0" smtClean="0">
                <a:latin typeface="Arial" pitchFamily="34" charset="0"/>
                <a:cs typeface="Arial" pitchFamily="34" charset="0"/>
              </a:rPr>
              <a:t>Age is not considered for Monthly Income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317500" y="812195"/>
          <a:ext cx="4270829" cy="211606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Age-TWY.jpg"/>
          <p:cNvPicPr>
            <a:picLocks noChangeAspect="1"/>
          </p:cNvPicPr>
          <p:nvPr/>
        </p:nvPicPr>
        <p:blipFill>
          <a:blip r:embed="rId3"/>
          <a:stretch>
            <a:fillRect/>
          </a:stretch>
        </p:blipFill>
        <p:spPr>
          <a:xfrm>
            <a:off x="5235211" y="108854"/>
            <a:ext cx="6553637" cy="3630387"/>
          </a:xfrm>
          <a:prstGeom prst="rect">
            <a:avLst/>
          </a:prstGeom>
        </p:spPr>
      </p:pic>
      <p:sp>
        <p:nvSpPr>
          <p:cNvPr id="9" name="Rectangle 8"/>
          <p:cNvSpPr/>
          <p:nvPr/>
        </p:nvSpPr>
        <p:spPr>
          <a:xfrm>
            <a:off x="5426529" y="4152907"/>
            <a:ext cx="6096000" cy="1034129"/>
          </a:xfrm>
          <a:prstGeom prst="rect">
            <a:avLst/>
          </a:prstGeom>
        </p:spPr>
        <p:txBody>
          <a:bodyPr>
            <a:spAutoFit/>
          </a:bodyPr>
          <a:lstStyle/>
          <a:p>
            <a:pPr marL="342900" indent="-342900" algn="just">
              <a:lnSpc>
                <a:spcPct val="170000"/>
              </a:lnSpc>
            </a:pPr>
            <a:r>
              <a:rPr lang="en-IN" dirty="0" smtClean="0">
                <a:latin typeface="Arial" pitchFamily="34" charset="0"/>
                <a:cs typeface="Arial" pitchFamily="34" charset="0"/>
              </a:rPr>
              <a:t>People with 30 – 40 years of Age are more in the company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 xmlns:a16="http://schemas.microsoft.com/office/drawing/2014/main" id="{650C6309-293B-4080-A227-71A6FF634423}"/>
              </a:ext>
            </a:extLst>
          </p:cNvPr>
          <p:cNvGrpSpPr/>
          <p:nvPr/>
        </p:nvGrpSpPr>
        <p:grpSpPr>
          <a:xfrm>
            <a:off x="216263" y="257812"/>
            <a:ext cx="8214723" cy="5321118"/>
            <a:chOff x="934720" y="497297"/>
            <a:chExt cx="8661564" cy="5972329"/>
          </a:xfrm>
        </p:grpSpPr>
        <p:grpSp>
          <p:nvGrpSpPr>
            <p:cNvPr id="3" name="Group 6">
              <a:extLst>
                <a:ext uri="{FF2B5EF4-FFF2-40B4-BE49-F238E27FC236}">
                  <a16:creationId xmlns="" xmlns:a16="http://schemas.microsoft.com/office/drawing/2014/main" id="{0BAC76E0-6C29-4DFC-9ED7-D79389395C2F}"/>
                </a:ext>
              </a:extLst>
            </p:cNvPr>
            <p:cNvGrpSpPr/>
            <p:nvPr/>
          </p:nvGrpSpPr>
          <p:grpSpPr>
            <a:xfrm>
              <a:off x="1607431" y="997975"/>
              <a:ext cx="7988853" cy="5471651"/>
              <a:chOff x="1607431" y="997975"/>
              <a:chExt cx="7988853" cy="5471651"/>
            </a:xfrm>
          </p:grpSpPr>
          <p:pic>
            <p:nvPicPr>
              <p:cNvPr id="4" name="Picture 3">
                <a:extLst>
                  <a:ext uri="{FF2B5EF4-FFF2-40B4-BE49-F238E27FC236}">
                    <a16:creationId xmlns="" xmlns:a16="http://schemas.microsoft.com/office/drawing/2014/main" id="{BD527686-5C36-42A0-B040-E4D9827CE0B0}"/>
                  </a:ext>
                </a:extLst>
              </p:cNvPr>
              <p:cNvPicPr>
                <a:picLocks noChangeAspect="1"/>
              </p:cNvPicPr>
              <p:nvPr/>
            </p:nvPicPr>
            <p:blipFill rotWithShape="1">
              <a:blip r:embed="rId3"/>
              <a:srcRect t="11554" r="11995" b="3101"/>
              <a:stretch/>
            </p:blipFill>
            <p:spPr>
              <a:xfrm>
                <a:off x="1607431" y="1170039"/>
                <a:ext cx="7900363" cy="5014452"/>
              </a:xfrm>
              <a:prstGeom prst="rect">
                <a:avLst/>
              </a:prstGeom>
            </p:spPr>
          </p:pic>
          <p:pic>
            <p:nvPicPr>
              <p:cNvPr id="5" name="Picture 4">
                <a:extLst>
                  <a:ext uri="{FF2B5EF4-FFF2-40B4-BE49-F238E27FC236}">
                    <a16:creationId xmlns="" xmlns:a16="http://schemas.microsoft.com/office/drawing/2014/main" id="{7E4D7101-85D4-4D3E-A1FF-C76227D8A94A}"/>
                  </a:ext>
                </a:extLst>
              </p:cNvPr>
              <p:cNvPicPr>
                <a:picLocks noChangeAspect="1"/>
              </p:cNvPicPr>
              <p:nvPr/>
            </p:nvPicPr>
            <p:blipFill rotWithShape="1">
              <a:blip r:embed="rId3"/>
              <a:srcRect l="86308" t="6198" r="3726" b="82339"/>
              <a:stretch/>
            </p:blipFill>
            <p:spPr>
              <a:xfrm>
                <a:off x="8701548" y="997975"/>
                <a:ext cx="894736" cy="673510"/>
              </a:xfrm>
              <a:prstGeom prst="rect">
                <a:avLst/>
              </a:prstGeom>
            </p:spPr>
          </p:pic>
          <p:pic>
            <p:nvPicPr>
              <p:cNvPr id="6" name="Picture 5">
                <a:extLst>
                  <a:ext uri="{FF2B5EF4-FFF2-40B4-BE49-F238E27FC236}">
                    <a16:creationId xmlns="" xmlns:a16="http://schemas.microsoft.com/office/drawing/2014/main" id="{BD1B67A4-519A-406B-9F7C-24BBE7D82EB6}"/>
                  </a:ext>
                </a:extLst>
              </p:cNvPr>
              <p:cNvPicPr>
                <a:picLocks noChangeAspect="1"/>
              </p:cNvPicPr>
              <p:nvPr/>
            </p:nvPicPr>
            <p:blipFill rotWithShape="1">
              <a:blip r:embed="rId3"/>
              <a:srcRect l="38061" t="6243" r="50657" b="89908"/>
              <a:stretch/>
            </p:blipFill>
            <p:spPr>
              <a:xfrm>
                <a:off x="5270090" y="6243483"/>
                <a:ext cx="1012722" cy="226143"/>
              </a:xfrm>
              <a:prstGeom prst="rect">
                <a:avLst/>
              </a:prstGeom>
            </p:spPr>
          </p:pic>
        </p:grpSp>
        <p:pic>
          <p:nvPicPr>
            <p:cNvPr id="9" name="Picture 8">
              <a:extLst>
                <a:ext uri="{FF2B5EF4-FFF2-40B4-BE49-F238E27FC236}">
                  <a16:creationId xmlns="" xmlns:a16="http://schemas.microsoft.com/office/drawing/2014/main" id="{9D91E218-9549-4439-A8C6-9705F75B4117}"/>
                </a:ext>
              </a:extLst>
            </p:cNvPr>
            <p:cNvPicPr>
              <a:picLocks noChangeAspect="1"/>
            </p:cNvPicPr>
            <p:nvPr/>
          </p:nvPicPr>
          <p:blipFill rotWithShape="1">
            <a:blip r:embed="rId4"/>
            <a:srcRect l="3492" t="1" r="2082" b="7593"/>
            <a:stretch/>
          </p:blipFill>
          <p:spPr>
            <a:xfrm>
              <a:off x="934720" y="497297"/>
              <a:ext cx="2194560" cy="325663"/>
            </a:xfrm>
            <a:prstGeom prst="rect">
              <a:avLst/>
            </a:prstGeom>
          </p:spPr>
        </p:pic>
      </p:grpSp>
      <p:sp>
        <p:nvSpPr>
          <p:cNvPr id="8" name="Rectangle 7"/>
          <p:cNvSpPr/>
          <p:nvPr/>
        </p:nvSpPr>
        <p:spPr>
          <a:xfrm>
            <a:off x="1817916" y="5578936"/>
            <a:ext cx="6096000" cy="967701"/>
          </a:xfrm>
          <a:prstGeom prst="rect">
            <a:avLst/>
          </a:prstGeom>
        </p:spPr>
        <p:txBody>
          <a:bodyPr>
            <a:spAutoFit/>
          </a:bodyPr>
          <a:lstStyle/>
          <a:p>
            <a:pPr marL="342900" indent="-342900" algn="just">
              <a:lnSpc>
                <a:spcPct val="170000"/>
              </a:lnSpc>
            </a:pPr>
            <a:r>
              <a:rPr lang="en-IN" dirty="0" smtClean="0">
                <a:latin typeface="Arial" pitchFamily="34" charset="0"/>
                <a:cs typeface="Arial" pitchFamily="34" charset="0"/>
              </a:rPr>
              <a:t>Employees with less Monthly Income tend to leave the Company more when compared to others</a:t>
            </a:r>
          </a:p>
        </p:txBody>
      </p:sp>
    </p:spTree>
    <p:extLst>
      <p:ext uri="{BB962C8B-B14F-4D97-AF65-F5344CB8AC3E}">
        <p14:creationId xmlns="" xmlns:p14="http://schemas.microsoft.com/office/powerpoint/2010/main" val="341944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 xmlns:a16="http://schemas.microsoft.com/office/drawing/2014/main" id="{502CE4AA-7A87-464F-89B1-80CF000A0818}"/>
              </a:ext>
            </a:extLst>
          </p:cNvPr>
          <p:cNvGrpSpPr/>
          <p:nvPr/>
        </p:nvGrpSpPr>
        <p:grpSpPr>
          <a:xfrm>
            <a:off x="293804" y="424493"/>
            <a:ext cx="6503271" cy="5872018"/>
            <a:chOff x="2345761" y="282978"/>
            <a:chExt cx="6503271" cy="5872018"/>
          </a:xfrm>
        </p:grpSpPr>
        <p:pic>
          <p:nvPicPr>
            <p:cNvPr id="4" name="Picture 3">
              <a:extLst>
                <a:ext uri="{FF2B5EF4-FFF2-40B4-BE49-F238E27FC236}">
                  <a16:creationId xmlns="" xmlns:a16="http://schemas.microsoft.com/office/drawing/2014/main" id="{FFCA14AC-4F50-4D55-A442-1E5081351C1C}"/>
                </a:ext>
              </a:extLst>
            </p:cNvPr>
            <p:cNvPicPr>
              <a:picLocks noChangeAspect="1"/>
            </p:cNvPicPr>
            <p:nvPr/>
          </p:nvPicPr>
          <p:blipFill rotWithShape="1">
            <a:blip r:embed="rId3"/>
            <a:srcRect t="3787"/>
            <a:stretch/>
          </p:blipFill>
          <p:spPr>
            <a:xfrm>
              <a:off x="2763265" y="703004"/>
              <a:ext cx="5883150" cy="5132441"/>
            </a:xfrm>
            <a:prstGeom prst="rect">
              <a:avLst/>
            </a:prstGeom>
          </p:spPr>
        </p:pic>
        <p:grpSp>
          <p:nvGrpSpPr>
            <p:cNvPr id="3" name="Group 13">
              <a:extLst>
                <a:ext uri="{FF2B5EF4-FFF2-40B4-BE49-F238E27FC236}">
                  <a16:creationId xmlns="" xmlns:a16="http://schemas.microsoft.com/office/drawing/2014/main" id="{C878093F-8A09-4D30-B663-97952DDE5CFD}"/>
                </a:ext>
              </a:extLst>
            </p:cNvPr>
            <p:cNvGrpSpPr/>
            <p:nvPr/>
          </p:nvGrpSpPr>
          <p:grpSpPr>
            <a:xfrm>
              <a:off x="2345761" y="282978"/>
              <a:ext cx="6503271" cy="5872018"/>
              <a:chOff x="2345761" y="282978"/>
              <a:chExt cx="6503271" cy="5872018"/>
            </a:xfrm>
          </p:grpSpPr>
          <p:pic>
            <p:nvPicPr>
              <p:cNvPr id="8" name="Picture 7">
                <a:extLst>
                  <a:ext uri="{FF2B5EF4-FFF2-40B4-BE49-F238E27FC236}">
                    <a16:creationId xmlns="" xmlns:a16="http://schemas.microsoft.com/office/drawing/2014/main" id="{C22BA6F1-99C6-4AC1-98E9-13AE8CD4E6A5}"/>
                  </a:ext>
                </a:extLst>
              </p:cNvPr>
              <p:cNvPicPr>
                <a:picLocks noChangeAspect="1"/>
              </p:cNvPicPr>
              <p:nvPr/>
            </p:nvPicPr>
            <p:blipFill rotWithShape="1">
              <a:blip r:embed="rId4"/>
              <a:srcRect l="86308" t="6198" r="3726" b="82339"/>
              <a:stretch/>
            </p:blipFill>
            <p:spPr>
              <a:xfrm>
                <a:off x="7954296" y="1022555"/>
                <a:ext cx="894736" cy="673510"/>
              </a:xfrm>
              <a:prstGeom prst="rect">
                <a:avLst/>
              </a:prstGeom>
            </p:spPr>
          </p:pic>
          <p:pic>
            <p:nvPicPr>
              <p:cNvPr id="11" name="Picture 10">
                <a:extLst>
                  <a:ext uri="{FF2B5EF4-FFF2-40B4-BE49-F238E27FC236}">
                    <a16:creationId xmlns="" xmlns:a16="http://schemas.microsoft.com/office/drawing/2014/main" id="{2C0F48E7-4B52-4E1B-BF06-0E610C53F20C}"/>
                  </a:ext>
                </a:extLst>
              </p:cNvPr>
              <p:cNvPicPr>
                <a:picLocks noChangeAspect="1"/>
              </p:cNvPicPr>
              <p:nvPr/>
            </p:nvPicPr>
            <p:blipFill rotWithShape="1">
              <a:blip r:embed="rId5"/>
              <a:srcRect t="1" r="10336" b="12201"/>
              <a:stretch/>
            </p:blipFill>
            <p:spPr>
              <a:xfrm>
                <a:off x="5534030" y="5904111"/>
                <a:ext cx="341619" cy="250885"/>
              </a:xfrm>
              <a:prstGeom prst="rect">
                <a:avLst/>
              </a:prstGeom>
            </p:spPr>
          </p:pic>
          <p:pic>
            <p:nvPicPr>
              <p:cNvPr id="13" name="Picture 12">
                <a:extLst>
                  <a:ext uri="{FF2B5EF4-FFF2-40B4-BE49-F238E27FC236}">
                    <a16:creationId xmlns="" xmlns:a16="http://schemas.microsoft.com/office/drawing/2014/main" id="{2883771E-EC6E-415C-BE53-8DF2C979E626}"/>
                  </a:ext>
                </a:extLst>
              </p:cNvPr>
              <p:cNvPicPr>
                <a:picLocks noChangeAspect="1"/>
              </p:cNvPicPr>
              <p:nvPr/>
            </p:nvPicPr>
            <p:blipFill>
              <a:blip r:embed="rId6"/>
              <a:stretch>
                <a:fillRect/>
              </a:stretch>
            </p:blipFill>
            <p:spPr>
              <a:xfrm>
                <a:off x="2345761" y="282978"/>
                <a:ext cx="1876425" cy="390525"/>
              </a:xfrm>
              <a:prstGeom prst="rect">
                <a:avLst/>
              </a:prstGeom>
            </p:spPr>
          </p:pic>
        </p:grpSp>
      </p:grpSp>
      <p:sp>
        <p:nvSpPr>
          <p:cNvPr id="9" name="Rectangle 8"/>
          <p:cNvSpPr/>
          <p:nvPr/>
        </p:nvSpPr>
        <p:spPr>
          <a:xfrm>
            <a:off x="6721931" y="3575965"/>
            <a:ext cx="5377540" cy="968983"/>
          </a:xfrm>
          <a:prstGeom prst="rect">
            <a:avLst/>
          </a:prstGeom>
        </p:spPr>
        <p:txBody>
          <a:bodyPr wrap="square">
            <a:spAutoFit/>
          </a:bodyPr>
          <a:lstStyle/>
          <a:p>
            <a:pPr marL="342900" indent="-342900" algn="just">
              <a:lnSpc>
                <a:spcPct val="170000"/>
              </a:lnSpc>
            </a:pPr>
            <a:r>
              <a:rPr lang="en-IN" dirty="0" smtClean="0">
                <a:latin typeface="Arial" pitchFamily="34" charset="0"/>
                <a:cs typeface="Arial" pitchFamily="34" charset="0"/>
              </a:rPr>
              <a:t>Employees with Age between 24 - 38 tend to leave the Company more when compared to others</a:t>
            </a:r>
          </a:p>
        </p:txBody>
      </p:sp>
    </p:spTree>
    <p:extLst>
      <p:ext uri="{BB962C8B-B14F-4D97-AF65-F5344CB8AC3E}">
        <p14:creationId xmlns="" xmlns:p14="http://schemas.microsoft.com/office/powerpoint/2010/main" val="31339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 xmlns:a16="http://schemas.microsoft.com/office/drawing/2014/main" id="{DABFF1E1-69E4-4B42-A687-88D74FABF309}"/>
              </a:ext>
            </a:extLst>
          </p:cNvPr>
          <p:cNvGrpSpPr/>
          <p:nvPr/>
        </p:nvGrpSpPr>
        <p:grpSpPr>
          <a:xfrm>
            <a:off x="192672" y="284303"/>
            <a:ext cx="7862757" cy="5060584"/>
            <a:chOff x="851258" y="327845"/>
            <a:chExt cx="9298933" cy="6178971"/>
          </a:xfrm>
        </p:grpSpPr>
        <p:pic>
          <p:nvPicPr>
            <p:cNvPr id="6" name="Picture 5">
              <a:extLst>
                <a:ext uri="{FF2B5EF4-FFF2-40B4-BE49-F238E27FC236}">
                  <a16:creationId xmlns="" xmlns:a16="http://schemas.microsoft.com/office/drawing/2014/main" id="{5B6D7E23-7C13-4F29-AE43-0288FF5D9146}"/>
                </a:ext>
              </a:extLst>
            </p:cNvPr>
            <p:cNvPicPr>
              <a:picLocks noChangeAspect="1"/>
            </p:cNvPicPr>
            <p:nvPr/>
          </p:nvPicPr>
          <p:blipFill rotWithShape="1">
            <a:blip r:embed="rId3"/>
            <a:srcRect t="3621"/>
            <a:stretch/>
          </p:blipFill>
          <p:spPr>
            <a:xfrm>
              <a:off x="2041808" y="983226"/>
              <a:ext cx="8108383" cy="5082522"/>
            </a:xfrm>
            <a:prstGeom prst="rect">
              <a:avLst/>
            </a:prstGeom>
          </p:spPr>
        </p:pic>
        <p:pic>
          <p:nvPicPr>
            <p:cNvPr id="10" name="Picture 9">
              <a:extLst>
                <a:ext uri="{FF2B5EF4-FFF2-40B4-BE49-F238E27FC236}">
                  <a16:creationId xmlns="" xmlns:a16="http://schemas.microsoft.com/office/drawing/2014/main" id="{7CA56967-D6C6-4DB2-89F3-3A6C07913A3E}"/>
                </a:ext>
              </a:extLst>
            </p:cNvPr>
            <p:cNvPicPr>
              <a:picLocks noChangeAspect="1"/>
            </p:cNvPicPr>
            <p:nvPr/>
          </p:nvPicPr>
          <p:blipFill rotWithShape="1">
            <a:blip r:embed="rId4"/>
            <a:srcRect l="86308" t="6198" r="3726" b="82339"/>
            <a:stretch/>
          </p:blipFill>
          <p:spPr>
            <a:xfrm>
              <a:off x="9255455" y="1071717"/>
              <a:ext cx="894736" cy="673510"/>
            </a:xfrm>
            <a:prstGeom prst="rect">
              <a:avLst/>
            </a:prstGeom>
          </p:spPr>
        </p:pic>
        <p:pic>
          <p:nvPicPr>
            <p:cNvPr id="9" name="Picture 8">
              <a:extLst>
                <a:ext uri="{FF2B5EF4-FFF2-40B4-BE49-F238E27FC236}">
                  <a16:creationId xmlns="" xmlns:a16="http://schemas.microsoft.com/office/drawing/2014/main" id="{C4E258C6-EB75-4F61-9B9E-14FF988F6F91}"/>
                </a:ext>
              </a:extLst>
            </p:cNvPr>
            <p:cNvPicPr>
              <a:picLocks noChangeAspect="1"/>
            </p:cNvPicPr>
            <p:nvPr/>
          </p:nvPicPr>
          <p:blipFill>
            <a:blip r:embed="rId5"/>
            <a:stretch>
              <a:fillRect/>
            </a:stretch>
          </p:blipFill>
          <p:spPr>
            <a:xfrm>
              <a:off x="851258" y="327845"/>
              <a:ext cx="3095625" cy="361950"/>
            </a:xfrm>
            <a:prstGeom prst="rect">
              <a:avLst/>
            </a:prstGeom>
          </p:spPr>
        </p:pic>
        <p:pic>
          <p:nvPicPr>
            <p:cNvPr id="14" name="Picture 13">
              <a:extLst>
                <a:ext uri="{FF2B5EF4-FFF2-40B4-BE49-F238E27FC236}">
                  <a16:creationId xmlns="" xmlns:a16="http://schemas.microsoft.com/office/drawing/2014/main" id="{310C75AB-9F1D-42D0-80C4-7661E9C9B612}"/>
                </a:ext>
              </a:extLst>
            </p:cNvPr>
            <p:cNvPicPr>
              <a:picLocks noChangeAspect="1"/>
            </p:cNvPicPr>
            <p:nvPr/>
          </p:nvPicPr>
          <p:blipFill>
            <a:blip r:embed="rId6"/>
            <a:stretch>
              <a:fillRect/>
            </a:stretch>
          </p:blipFill>
          <p:spPr>
            <a:xfrm>
              <a:off x="5293442" y="6211541"/>
              <a:ext cx="1447800" cy="295275"/>
            </a:xfrm>
            <a:prstGeom prst="rect">
              <a:avLst/>
            </a:prstGeom>
          </p:spPr>
        </p:pic>
      </p:grpSp>
      <p:sp>
        <p:nvSpPr>
          <p:cNvPr id="8" name="Rectangle 7"/>
          <p:cNvSpPr/>
          <p:nvPr/>
        </p:nvSpPr>
        <p:spPr>
          <a:xfrm>
            <a:off x="429987" y="5290465"/>
            <a:ext cx="6096000" cy="1439881"/>
          </a:xfrm>
          <a:prstGeom prst="rect">
            <a:avLst/>
          </a:prstGeom>
        </p:spPr>
        <p:txBody>
          <a:bodyPr>
            <a:spAutoFit/>
          </a:bodyPr>
          <a:lstStyle/>
          <a:p>
            <a:pPr marL="342900" indent="-342900" algn="just">
              <a:lnSpc>
                <a:spcPct val="170000"/>
              </a:lnSpc>
            </a:pPr>
            <a:r>
              <a:rPr lang="en-IN" dirty="0" smtClean="0">
                <a:latin typeface="Arial" pitchFamily="34" charset="0"/>
                <a:cs typeface="Arial" pitchFamily="34" charset="0"/>
              </a:rPr>
              <a:t>Employees with less Overall Working years usually shift between companies for growth Opportunities which the above graph is validating</a:t>
            </a:r>
          </a:p>
        </p:txBody>
      </p:sp>
    </p:spTree>
    <p:extLst>
      <p:ext uri="{BB962C8B-B14F-4D97-AF65-F5344CB8AC3E}">
        <p14:creationId xmlns="" xmlns:p14="http://schemas.microsoft.com/office/powerpoint/2010/main" val="186542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a:extLst>
              <a:ext uri="{FF2B5EF4-FFF2-40B4-BE49-F238E27FC236}">
                <a16:creationId xmlns="" xmlns:a16="http://schemas.microsoft.com/office/drawing/2014/main" id="{0DA45E42-9D1B-4590-AF48-99651F613C98}"/>
              </a:ext>
            </a:extLst>
          </p:cNvPr>
          <p:cNvGrpSpPr/>
          <p:nvPr/>
        </p:nvGrpSpPr>
        <p:grpSpPr>
          <a:xfrm>
            <a:off x="272076" y="397638"/>
            <a:ext cx="5111086" cy="4898780"/>
            <a:chOff x="272076" y="876609"/>
            <a:chExt cx="5111086" cy="4898780"/>
          </a:xfrm>
        </p:grpSpPr>
        <p:pic>
          <p:nvPicPr>
            <p:cNvPr id="3" name="Picture 2">
              <a:extLst>
                <a:ext uri="{FF2B5EF4-FFF2-40B4-BE49-F238E27FC236}">
                  <a16:creationId xmlns="" xmlns:a16="http://schemas.microsoft.com/office/drawing/2014/main" id="{FB360411-8E18-48F5-9DCE-85B49F6139A5}"/>
                </a:ext>
              </a:extLst>
            </p:cNvPr>
            <p:cNvPicPr>
              <a:picLocks noChangeAspect="1"/>
            </p:cNvPicPr>
            <p:nvPr/>
          </p:nvPicPr>
          <p:blipFill rotWithShape="1">
            <a:blip r:embed="rId3"/>
            <a:srcRect t="3767"/>
            <a:stretch/>
          </p:blipFill>
          <p:spPr>
            <a:xfrm>
              <a:off x="590843" y="1632155"/>
              <a:ext cx="4580017" cy="3740113"/>
            </a:xfrm>
            <a:prstGeom prst="rect">
              <a:avLst/>
            </a:prstGeom>
          </p:spPr>
        </p:pic>
        <p:pic>
          <p:nvPicPr>
            <p:cNvPr id="5" name="Picture 4">
              <a:extLst>
                <a:ext uri="{FF2B5EF4-FFF2-40B4-BE49-F238E27FC236}">
                  <a16:creationId xmlns="" xmlns:a16="http://schemas.microsoft.com/office/drawing/2014/main" id="{401FC743-BE44-44C1-BB47-DF98112B9C5A}"/>
                </a:ext>
              </a:extLst>
            </p:cNvPr>
            <p:cNvPicPr>
              <a:picLocks noChangeAspect="1"/>
            </p:cNvPicPr>
            <p:nvPr/>
          </p:nvPicPr>
          <p:blipFill>
            <a:blip r:embed="rId4"/>
            <a:stretch>
              <a:fillRect/>
            </a:stretch>
          </p:blipFill>
          <p:spPr>
            <a:xfrm>
              <a:off x="272076" y="876609"/>
              <a:ext cx="3152775" cy="352425"/>
            </a:xfrm>
            <a:prstGeom prst="rect">
              <a:avLst/>
            </a:prstGeom>
          </p:spPr>
        </p:pic>
        <p:pic>
          <p:nvPicPr>
            <p:cNvPr id="11" name="Picture 10">
              <a:extLst>
                <a:ext uri="{FF2B5EF4-FFF2-40B4-BE49-F238E27FC236}">
                  <a16:creationId xmlns="" xmlns:a16="http://schemas.microsoft.com/office/drawing/2014/main" id="{83785D8D-2F17-473C-A96F-4F6F5082A606}"/>
                </a:ext>
              </a:extLst>
            </p:cNvPr>
            <p:cNvPicPr>
              <a:picLocks noChangeAspect="1"/>
            </p:cNvPicPr>
            <p:nvPr/>
          </p:nvPicPr>
          <p:blipFill rotWithShape="1">
            <a:blip r:embed="rId5"/>
            <a:srcRect l="86308" t="6198" r="3726" b="82339"/>
            <a:stretch/>
          </p:blipFill>
          <p:spPr>
            <a:xfrm>
              <a:off x="4488426" y="1632155"/>
              <a:ext cx="894736" cy="673510"/>
            </a:xfrm>
            <a:prstGeom prst="rect">
              <a:avLst/>
            </a:prstGeom>
          </p:spPr>
        </p:pic>
        <p:pic>
          <p:nvPicPr>
            <p:cNvPr id="8" name="Picture 7">
              <a:extLst>
                <a:ext uri="{FF2B5EF4-FFF2-40B4-BE49-F238E27FC236}">
                  <a16:creationId xmlns="" xmlns:a16="http://schemas.microsoft.com/office/drawing/2014/main" id="{B8E2D52F-1E64-4021-A908-AAF3959C5CCC}"/>
                </a:ext>
              </a:extLst>
            </p:cNvPr>
            <p:cNvPicPr>
              <a:picLocks noChangeAspect="1"/>
            </p:cNvPicPr>
            <p:nvPr/>
          </p:nvPicPr>
          <p:blipFill>
            <a:blip r:embed="rId6"/>
            <a:stretch>
              <a:fillRect/>
            </a:stretch>
          </p:blipFill>
          <p:spPr>
            <a:xfrm>
              <a:off x="2546247" y="5527739"/>
              <a:ext cx="1200150" cy="247650"/>
            </a:xfrm>
            <a:prstGeom prst="rect">
              <a:avLst/>
            </a:prstGeom>
          </p:spPr>
        </p:pic>
      </p:grpSp>
      <p:grpSp>
        <p:nvGrpSpPr>
          <p:cNvPr id="4" name="Group 22">
            <a:extLst>
              <a:ext uri="{FF2B5EF4-FFF2-40B4-BE49-F238E27FC236}">
                <a16:creationId xmlns="" xmlns:a16="http://schemas.microsoft.com/office/drawing/2014/main" id="{B950D27A-2100-4E88-85D7-5FE4E5D60E5A}"/>
              </a:ext>
            </a:extLst>
          </p:cNvPr>
          <p:cNvGrpSpPr/>
          <p:nvPr/>
        </p:nvGrpSpPr>
        <p:grpSpPr>
          <a:xfrm>
            <a:off x="7119113" y="310552"/>
            <a:ext cx="4698908" cy="4898780"/>
            <a:chOff x="7021142" y="876609"/>
            <a:chExt cx="4698908" cy="4898780"/>
          </a:xfrm>
        </p:grpSpPr>
        <p:pic>
          <p:nvPicPr>
            <p:cNvPr id="13" name="Picture 12">
              <a:extLst>
                <a:ext uri="{FF2B5EF4-FFF2-40B4-BE49-F238E27FC236}">
                  <a16:creationId xmlns="" xmlns:a16="http://schemas.microsoft.com/office/drawing/2014/main" id="{EFE4ADBA-B61F-47BC-AC5B-E14D1FB6D4CE}"/>
                </a:ext>
              </a:extLst>
            </p:cNvPr>
            <p:cNvPicPr>
              <a:picLocks noChangeAspect="1"/>
            </p:cNvPicPr>
            <p:nvPr/>
          </p:nvPicPr>
          <p:blipFill rotWithShape="1">
            <a:blip r:embed="rId7"/>
            <a:srcRect t="3678"/>
            <a:stretch/>
          </p:blipFill>
          <p:spPr>
            <a:xfrm>
              <a:off x="7021142" y="1494503"/>
              <a:ext cx="4580016" cy="4022558"/>
            </a:xfrm>
            <a:prstGeom prst="rect">
              <a:avLst/>
            </a:prstGeom>
          </p:spPr>
        </p:pic>
        <p:pic>
          <p:nvPicPr>
            <p:cNvPr id="18" name="Picture 17">
              <a:extLst>
                <a:ext uri="{FF2B5EF4-FFF2-40B4-BE49-F238E27FC236}">
                  <a16:creationId xmlns="" xmlns:a16="http://schemas.microsoft.com/office/drawing/2014/main" id="{3DF61418-F233-4D1F-9650-698DD27345CD}"/>
                </a:ext>
              </a:extLst>
            </p:cNvPr>
            <p:cNvPicPr>
              <a:picLocks noChangeAspect="1"/>
            </p:cNvPicPr>
            <p:nvPr/>
          </p:nvPicPr>
          <p:blipFill>
            <a:blip r:embed="rId8"/>
            <a:stretch>
              <a:fillRect/>
            </a:stretch>
          </p:blipFill>
          <p:spPr>
            <a:xfrm>
              <a:off x="9088540" y="5537264"/>
              <a:ext cx="1114425" cy="238125"/>
            </a:xfrm>
            <a:prstGeom prst="rect">
              <a:avLst/>
            </a:prstGeom>
          </p:spPr>
        </p:pic>
        <p:pic>
          <p:nvPicPr>
            <p:cNvPr id="19" name="Picture 18">
              <a:extLst>
                <a:ext uri="{FF2B5EF4-FFF2-40B4-BE49-F238E27FC236}">
                  <a16:creationId xmlns="" xmlns:a16="http://schemas.microsoft.com/office/drawing/2014/main" id="{ADB76FDD-8669-4F2B-8852-819165DD5D8A}"/>
                </a:ext>
              </a:extLst>
            </p:cNvPr>
            <p:cNvPicPr>
              <a:picLocks noChangeAspect="1"/>
            </p:cNvPicPr>
            <p:nvPr/>
          </p:nvPicPr>
          <p:blipFill rotWithShape="1">
            <a:blip r:embed="rId5"/>
            <a:srcRect l="86308" t="6198" r="3726" b="82339"/>
            <a:stretch/>
          </p:blipFill>
          <p:spPr>
            <a:xfrm>
              <a:off x="10825314" y="1632155"/>
              <a:ext cx="894736" cy="673510"/>
            </a:xfrm>
            <a:prstGeom prst="rect">
              <a:avLst/>
            </a:prstGeom>
          </p:spPr>
        </p:pic>
        <p:pic>
          <p:nvPicPr>
            <p:cNvPr id="21" name="Picture 20">
              <a:extLst>
                <a:ext uri="{FF2B5EF4-FFF2-40B4-BE49-F238E27FC236}">
                  <a16:creationId xmlns="" xmlns:a16="http://schemas.microsoft.com/office/drawing/2014/main" id="{5A4B7802-1BF1-4156-B43D-DB8CF28C6F9F}"/>
                </a:ext>
              </a:extLst>
            </p:cNvPr>
            <p:cNvPicPr>
              <a:picLocks noChangeAspect="1"/>
            </p:cNvPicPr>
            <p:nvPr/>
          </p:nvPicPr>
          <p:blipFill>
            <a:blip r:embed="rId9"/>
            <a:stretch>
              <a:fillRect/>
            </a:stretch>
          </p:blipFill>
          <p:spPr>
            <a:xfrm>
              <a:off x="7374040" y="876609"/>
              <a:ext cx="2828925" cy="361950"/>
            </a:xfrm>
            <a:prstGeom prst="rect">
              <a:avLst/>
            </a:prstGeom>
          </p:spPr>
        </p:pic>
      </p:grpSp>
      <p:sp>
        <p:nvSpPr>
          <p:cNvPr id="14" name="Rectangle 13"/>
          <p:cNvSpPr/>
          <p:nvPr/>
        </p:nvSpPr>
        <p:spPr>
          <a:xfrm>
            <a:off x="6961417" y="5584379"/>
            <a:ext cx="5045527" cy="1034129"/>
          </a:xfrm>
          <a:prstGeom prst="rect">
            <a:avLst/>
          </a:prstGeom>
        </p:spPr>
        <p:txBody>
          <a:bodyPr wrap="square">
            <a:spAutoFit/>
          </a:bodyPr>
          <a:lstStyle/>
          <a:p>
            <a:pPr marL="342900" indent="-342900" algn="just">
              <a:lnSpc>
                <a:spcPct val="170000"/>
              </a:lnSpc>
            </a:pPr>
            <a:r>
              <a:rPr lang="en-IN" dirty="0" smtClean="0">
                <a:latin typeface="Arial" pitchFamily="34" charset="0"/>
                <a:cs typeface="Arial" pitchFamily="34" charset="0"/>
              </a:rPr>
              <a:t>More Attritions are from employees working in R&amp;D Department</a:t>
            </a:r>
          </a:p>
        </p:txBody>
      </p:sp>
      <p:sp>
        <p:nvSpPr>
          <p:cNvPr id="15" name="Rectangle 14"/>
          <p:cNvSpPr/>
          <p:nvPr/>
        </p:nvSpPr>
        <p:spPr>
          <a:xfrm>
            <a:off x="288473" y="5529951"/>
            <a:ext cx="6096000" cy="1034129"/>
          </a:xfrm>
          <a:prstGeom prst="rect">
            <a:avLst/>
          </a:prstGeom>
        </p:spPr>
        <p:txBody>
          <a:bodyPr>
            <a:spAutoFit/>
          </a:bodyPr>
          <a:lstStyle/>
          <a:p>
            <a:pPr marL="342900" indent="-342900" algn="just">
              <a:lnSpc>
                <a:spcPct val="170000"/>
              </a:lnSpc>
            </a:pPr>
            <a:r>
              <a:rPr lang="en-IN" dirty="0" smtClean="0">
                <a:latin typeface="Arial" pitchFamily="34" charset="0"/>
                <a:cs typeface="Arial" pitchFamily="34" charset="0"/>
              </a:rPr>
              <a:t>Employees with Medium – High Job Involvement have left the Organisation more when compared to others</a:t>
            </a:r>
          </a:p>
        </p:txBody>
      </p:sp>
    </p:spTree>
    <p:extLst>
      <p:ext uri="{BB962C8B-B14F-4D97-AF65-F5344CB8AC3E}">
        <p14:creationId xmlns="" xmlns:p14="http://schemas.microsoft.com/office/powerpoint/2010/main" val="247888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20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P spid="15"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2"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Model development – Logistic Regression</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673793" cy="4897566"/>
          </a:xfrm>
        </p:spPr>
        <p:txBody>
          <a:bodyPr>
            <a:normAutofit fontScale="70000" lnSpcReduction="20000"/>
          </a:bodyPr>
          <a:lstStyle/>
          <a:p>
            <a:pPr marL="342900" indent="-342900" algn="just">
              <a:lnSpc>
                <a:spcPct val="170000"/>
              </a:lnSpc>
              <a:buClr>
                <a:srgbClr val="00A4C6"/>
              </a:buClr>
              <a:buFont typeface="Arial" panose="020B0604020202020204" pitchFamily="34" charset="0"/>
              <a:buChar char="•"/>
            </a:pPr>
            <a:r>
              <a:rPr lang="en-US" dirty="0" smtClean="0">
                <a:latin typeface="Arial" pitchFamily="34" charset="0"/>
                <a:cs typeface="Arial" pitchFamily="34" charset="0"/>
              </a:rPr>
              <a:t>After using SMOTE, We have fitted our model with all the variables using </a:t>
            </a:r>
            <a:r>
              <a:rPr lang="en-US" b="1" dirty="0" smtClean="0">
                <a:latin typeface="Arial" pitchFamily="34" charset="0"/>
                <a:cs typeface="Arial" pitchFamily="34" charset="0"/>
              </a:rPr>
              <a:t>logistic regression </a:t>
            </a:r>
            <a:r>
              <a:rPr lang="en-US" dirty="0" smtClean="0">
                <a:latin typeface="Arial" pitchFamily="34" charset="0"/>
                <a:cs typeface="Arial" pitchFamily="34" charset="0"/>
              </a:rPr>
              <a:t>with 70-30 Train – test split. </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We have used 2 methods</a:t>
            </a:r>
          </a:p>
          <a:p>
            <a:pPr marL="1028700" lvl="1" indent="-342900" algn="just">
              <a:lnSpc>
                <a:spcPct val="170000"/>
              </a:lnSpc>
              <a:buClr>
                <a:srgbClr val="00A4C6"/>
              </a:buClr>
              <a:buFont typeface="Arial" panose="020B0604020202020204" pitchFamily="34" charset="0"/>
              <a:buChar char="•"/>
            </a:pPr>
            <a:r>
              <a:rPr lang="en-IN" dirty="0" err="1" smtClean="0">
                <a:latin typeface="Arial" pitchFamily="34" charset="0"/>
                <a:cs typeface="Arial" pitchFamily="34" charset="0"/>
              </a:rPr>
              <a:t>Scikit</a:t>
            </a:r>
            <a:r>
              <a:rPr lang="en-IN" dirty="0" smtClean="0">
                <a:latin typeface="Arial" pitchFamily="34" charset="0"/>
                <a:cs typeface="Arial" pitchFamily="34" charset="0"/>
              </a:rPr>
              <a:t> Learn</a:t>
            </a:r>
          </a:p>
          <a:p>
            <a:pPr marL="1028700" lvl="1"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Statsmodels.api - </a:t>
            </a:r>
            <a:r>
              <a:rPr lang="en-IN" dirty="0" err="1" smtClean="0">
                <a:latin typeface="Arial" pitchFamily="34" charset="0"/>
                <a:cs typeface="Arial" pitchFamily="34" charset="0"/>
              </a:rPr>
              <a:t>Logit</a:t>
            </a:r>
            <a:endParaRPr lang="en-US"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r>
              <a:rPr lang="en-US" dirty="0" smtClean="0">
                <a:latin typeface="Arial" pitchFamily="34" charset="0"/>
                <a:cs typeface="Arial" pitchFamily="34" charset="0"/>
              </a:rPr>
              <a:t>To calculate the accuracy of the model, we have created the confusion matrix, ROC curves, Classification Report. </a:t>
            </a:r>
          </a:p>
          <a:p>
            <a:pPr marL="342900" indent="-342900" algn="just">
              <a:lnSpc>
                <a:spcPct val="170000"/>
              </a:lnSpc>
              <a:buClr>
                <a:srgbClr val="00A4C6"/>
              </a:buClr>
              <a:buFont typeface="Arial" panose="020B0604020202020204" pitchFamily="34" charset="0"/>
              <a:buChar char="•"/>
            </a:pPr>
            <a:r>
              <a:rPr lang="en-US" dirty="0" smtClean="0">
                <a:latin typeface="Arial" pitchFamily="34" charset="0"/>
                <a:cs typeface="Arial" pitchFamily="34" charset="0"/>
              </a:rPr>
              <a:t>Training and testing accuracy are almost same for train and test dataset  i.e. 87.94% and 87.16%. </a:t>
            </a:r>
          </a:p>
          <a:p>
            <a:pPr marL="342900" indent="-342900" algn="just">
              <a:lnSpc>
                <a:spcPct val="170000"/>
              </a:lnSpc>
              <a:buClr>
                <a:srgbClr val="00A4C6"/>
              </a:buClr>
              <a:buFont typeface="Arial" panose="020B0604020202020204" pitchFamily="34" charset="0"/>
              <a:buChar char="•"/>
            </a:pPr>
            <a:r>
              <a:rPr lang="en-US" dirty="0" smtClean="0">
                <a:latin typeface="Arial" pitchFamily="34" charset="0"/>
                <a:cs typeface="Arial" pitchFamily="34" charset="0"/>
              </a:rPr>
              <a:t>AUC for  given dataset is 0.94</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Feature Importance is done through 4 different methods.</a:t>
            </a:r>
          </a:p>
        </p:txBody>
      </p:sp>
    </p:spTree>
    <p:extLst>
      <p:ext uri="{BB962C8B-B14F-4D97-AF65-F5344CB8AC3E}">
        <p14:creationId xmlns="" xmlns:p14="http://schemas.microsoft.com/office/powerpoint/2010/main" val="25982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2000"/>
                                        <p:tgtEl>
                                          <p:spTgt spid="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2000"/>
                                        <p:tgtEl>
                                          <p:spTgt spid="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2000"/>
                                        <p:tgtEl>
                                          <p:spTgt spid="11">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fade">
                                      <p:cBhvr>
                                        <p:cTn id="30" dur="2000"/>
                                        <p:tgtEl>
                                          <p:spTgt spid="11">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Effect transition="in" filter="fade">
                                      <p:cBhvr>
                                        <p:cTn id="33" dur="20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2"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Model development – Random Forest</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260279" cy="4655091"/>
          </a:xfrm>
        </p:spPr>
        <p:txBody>
          <a:bodyPr>
            <a:normAutofit/>
          </a:bodyPr>
          <a:lstStyle/>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2</a:t>
            </a:r>
            <a:r>
              <a:rPr lang="en-IN" baseline="30000" dirty="0" smtClean="0">
                <a:latin typeface="Arial" pitchFamily="34" charset="0"/>
                <a:cs typeface="Arial" pitchFamily="34" charset="0"/>
              </a:rPr>
              <a:t>nd</a:t>
            </a:r>
            <a:r>
              <a:rPr lang="en-IN" dirty="0" smtClean="0">
                <a:latin typeface="Arial" pitchFamily="34" charset="0"/>
                <a:cs typeface="Arial" pitchFamily="34" charset="0"/>
              </a:rPr>
              <a:t> Model is Random Forest from Bagged Trees </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We have done a </a:t>
            </a:r>
            <a:r>
              <a:rPr lang="en-IN" dirty="0" err="1" smtClean="0">
                <a:latin typeface="Arial" pitchFamily="34" charset="0"/>
                <a:cs typeface="Arial" pitchFamily="34" charset="0"/>
              </a:rPr>
              <a:t>gridsearch</a:t>
            </a:r>
            <a:r>
              <a:rPr lang="en-IN" dirty="0" smtClean="0">
                <a:latin typeface="Arial" pitchFamily="34" charset="0"/>
                <a:cs typeface="Arial" pitchFamily="34" charset="0"/>
              </a:rPr>
              <a:t> twice to find out optimal </a:t>
            </a:r>
            <a:r>
              <a:rPr lang="en-IN" dirty="0" err="1" smtClean="0">
                <a:latin typeface="Arial" pitchFamily="34" charset="0"/>
                <a:cs typeface="Arial" pitchFamily="34" charset="0"/>
              </a:rPr>
              <a:t>n_estimators</a:t>
            </a:r>
            <a:r>
              <a:rPr lang="en-IN" dirty="0" smtClean="0">
                <a:latin typeface="Arial" pitchFamily="34" charset="0"/>
                <a:cs typeface="Arial" pitchFamily="34" charset="0"/>
              </a:rPr>
              <a:t> to get a good accuracy score.</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OOB Score is 0.93</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accuracy score we achieved using Random Forest is 94.32%</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AUC is higher than other models with </a:t>
            </a:r>
            <a:r>
              <a:rPr lang="en-IN" dirty="0" smtClean="0">
                <a:latin typeface="Arial" pitchFamily="34" charset="0"/>
                <a:cs typeface="Arial" pitchFamily="34" charset="0"/>
              </a:rPr>
              <a:t>0.98</a:t>
            </a:r>
            <a:endParaRPr lang="en-IN" dirty="0" smtClean="0">
              <a:latin typeface="Arial" pitchFamily="34" charset="0"/>
              <a:cs typeface="Arial" pitchFamily="34" charset="0"/>
            </a:endParaRPr>
          </a:p>
        </p:txBody>
      </p:sp>
    </p:spTree>
    <p:extLst>
      <p:ext uri="{BB962C8B-B14F-4D97-AF65-F5344CB8AC3E}">
        <p14:creationId xmlns="" xmlns:p14="http://schemas.microsoft.com/office/powerpoint/2010/main" val="25982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2000"/>
                                        <p:tgtEl>
                                          <p:spTgt spid="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2"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Model development - </a:t>
            </a:r>
            <a:r>
              <a:rPr lang="en-US" dirty="0" err="1" smtClean="0">
                <a:solidFill>
                  <a:srgbClr val="00A4C6"/>
                </a:solidFill>
                <a:latin typeface="Arial Black" pitchFamily="34" charset="0"/>
              </a:rPr>
              <a:t>XGBoost</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260279" cy="4655091"/>
          </a:xfrm>
        </p:spPr>
        <p:txBody>
          <a:bodyPr>
            <a:normAutofit/>
          </a:bodyPr>
          <a:lstStyle/>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last Model is </a:t>
            </a:r>
            <a:r>
              <a:rPr lang="en-IN" dirty="0" err="1" smtClean="0">
                <a:latin typeface="Arial" pitchFamily="34" charset="0"/>
                <a:cs typeface="Arial" pitchFamily="34" charset="0"/>
              </a:rPr>
              <a:t>XGBoost</a:t>
            </a:r>
            <a:r>
              <a:rPr lang="en-IN" dirty="0" smtClean="0">
                <a:latin typeface="Arial" pitchFamily="34" charset="0"/>
                <a:cs typeface="Arial" pitchFamily="34" charset="0"/>
              </a:rPr>
              <a:t> from Boosted Trees</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As you are aware, </a:t>
            </a:r>
            <a:r>
              <a:rPr lang="en-IN" dirty="0" err="1" smtClean="0">
                <a:latin typeface="Arial" pitchFamily="34" charset="0"/>
                <a:cs typeface="Arial" pitchFamily="34" charset="0"/>
              </a:rPr>
              <a:t>XGBoost</a:t>
            </a:r>
            <a:r>
              <a:rPr lang="en-IN" dirty="0" smtClean="0">
                <a:latin typeface="Arial" pitchFamily="34" charset="0"/>
                <a:cs typeface="Arial" pitchFamily="34" charset="0"/>
              </a:rPr>
              <a:t> stands for Extreme Gradient Boost.</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 We have done </a:t>
            </a:r>
            <a:r>
              <a:rPr lang="en-IN" dirty="0" err="1" smtClean="0">
                <a:latin typeface="Arial" pitchFamily="34" charset="0"/>
                <a:cs typeface="Arial" pitchFamily="34" charset="0"/>
              </a:rPr>
              <a:t>gridsearch</a:t>
            </a:r>
            <a:r>
              <a:rPr lang="en-IN" dirty="0" smtClean="0">
                <a:latin typeface="Arial" pitchFamily="34" charset="0"/>
                <a:cs typeface="Arial" pitchFamily="34" charset="0"/>
              </a:rPr>
              <a:t> twice to find out optimal </a:t>
            </a:r>
            <a:r>
              <a:rPr lang="en-IN" dirty="0" err="1" smtClean="0">
                <a:latin typeface="Arial" pitchFamily="34" charset="0"/>
                <a:cs typeface="Arial" pitchFamily="34" charset="0"/>
              </a:rPr>
              <a:t>n_estimators</a:t>
            </a:r>
            <a:r>
              <a:rPr lang="en-IN" dirty="0" smtClean="0">
                <a:latin typeface="Arial" pitchFamily="34" charset="0"/>
                <a:cs typeface="Arial" pitchFamily="34" charset="0"/>
              </a:rPr>
              <a:t> to get a good accuracy score.</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accuracy score we achieved using </a:t>
            </a:r>
            <a:r>
              <a:rPr lang="en-IN" dirty="0" err="1" smtClean="0">
                <a:latin typeface="Arial" pitchFamily="34" charset="0"/>
                <a:cs typeface="Arial" pitchFamily="34" charset="0"/>
              </a:rPr>
              <a:t>XGBoost</a:t>
            </a:r>
            <a:r>
              <a:rPr lang="en-IN" dirty="0" smtClean="0">
                <a:latin typeface="Arial" pitchFamily="34" charset="0"/>
                <a:cs typeface="Arial" pitchFamily="34" charset="0"/>
              </a:rPr>
              <a:t> is 93.51%</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The Area under the curve is </a:t>
            </a:r>
            <a:r>
              <a:rPr lang="en-IN" dirty="0" smtClean="0">
                <a:latin typeface="Arial" pitchFamily="34" charset="0"/>
                <a:cs typeface="Arial" pitchFamily="34" charset="0"/>
              </a:rPr>
              <a:t>0.97</a:t>
            </a:r>
            <a:endParaRPr lang="en-IN"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endParaRPr lang="en-IN"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endParaRPr lang="en-IN"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endParaRPr lang="en-US" dirty="0">
              <a:latin typeface="Arial" pitchFamily="34" charset="0"/>
              <a:cs typeface="Arial" pitchFamily="34" charset="0"/>
            </a:endParaRPr>
          </a:p>
        </p:txBody>
      </p:sp>
    </p:spTree>
    <p:extLst>
      <p:ext uri="{BB962C8B-B14F-4D97-AF65-F5344CB8AC3E}">
        <p14:creationId xmlns="" xmlns:p14="http://schemas.microsoft.com/office/powerpoint/2010/main" val="25982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2000"/>
                                        <p:tgtEl>
                                          <p:spTgt spid="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2"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Model Comparison and </a:t>
            </a:r>
            <a:r>
              <a:rPr lang="en-US" dirty="0" err="1" smtClean="0">
                <a:solidFill>
                  <a:srgbClr val="00A4C6"/>
                </a:solidFill>
                <a:latin typeface="Arial Black" pitchFamily="34" charset="0"/>
              </a:rPr>
              <a:t>Finalisation</a:t>
            </a:r>
            <a:endParaRPr lang="en-US" dirty="0">
              <a:solidFill>
                <a:srgbClr val="00A4C6"/>
              </a:solidFill>
              <a:latin typeface="Arial Black" pitchFamily="34" charset="0"/>
            </a:endParaRPr>
          </a:p>
        </p:txBody>
      </p:sp>
      <p:graphicFrame>
        <p:nvGraphicFramePr>
          <p:cNvPr id="10" name="Table 9"/>
          <p:cNvGraphicFramePr>
            <a:graphicFrameLocks noGrp="1"/>
          </p:cNvGraphicFramePr>
          <p:nvPr/>
        </p:nvGraphicFramePr>
        <p:xfrm>
          <a:off x="611415" y="1383694"/>
          <a:ext cx="8685348" cy="1806989"/>
        </p:xfrm>
        <a:graphic>
          <a:graphicData uri="http://schemas.openxmlformats.org/drawingml/2006/table">
            <a:tbl>
              <a:tblPr firstRow="1" bandRow="1">
                <a:tableStyleId>{7DF18680-E054-41AD-8BC1-D1AEF772440D}</a:tableStyleId>
              </a:tblPr>
              <a:tblGrid>
                <a:gridCol w="2171337"/>
                <a:gridCol w="2171337"/>
                <a:gridCol w="2171337"/>
                <a:gridCol w="2171337"/>
              </a:tblGrid>
              <a:tr h="649232">
                <a:tc>
                  <a:txBody>
                    <a:bodyPr/>
                    <a:lstStyle/>
                    <a:p>
                      <a:r>
                        <a:rPr lang="en-IN" dirty="0" smtClean="0"/>
                        <a:t>Model</a:t>
                      </a:r>
                      <a:endParaRPr lang="en-US" dirty="0"/>
                    </a:p>
                  </a:txBody>
                  <a:tcPr/>
                </a:tc>
                <a:tc>
                  <a:txBody>
                    <a:bodyPr/>
                    <a:lstStyle/>
                    <a:p>
                      <a:r>
                        <a:rPr lang="en-IN" dirty="0" smtClean="0"/>
                        <a:t>Accuracy Score</a:t>
                      </a:r>
                      <a:endParaRPr lang="en-US" dirty="0"/>
                    </a:p>
                  </a:txBody>
                  <a:tcPr/>
                </a:tc>
                <a:tc>
                  <a:txBody>
                    <a:bodyPr/>
                    <a:lstStyle/>
                    <a:p>
                      <a:r>
                        <a:rPr lang="en-IN" dirty="0" smtClean="0"/>
                        <a:t>AUC</a:t>
                      </a:r>
                      <a:endParaRPr lang="en-US" dirty="0"/>
                    </a:p>
                  </a:txBody>
                  <a:tcPr/>
                </a:tc>
                <a:tc>
                  <a:txBody>
                    <a:bodyPr/>
                    <a:lstStyle/>
                    <a:p>
                      <a:r>
                        <a:rPr lang="en-IN" dirty="0" smtClean="0"/>
                        <a:t>Recall</a:t>
                      </a:r>
                      <a:r>
                        <a:rPr lang="en-IN" baseline="0" dirty="0" smtClean="0"/>
                        <a:t> Value</a:t>
                      </a:r>
                      <a:endParaRPr lang="en-US" dirty="0"/>
                    </a:p>
                  </a:txBody>
                  <a:tcPr/>
                </a:tc>
              </a:tr>
              <a:tr h="405473">
                <a:tc>
                  <a:txBody>
                    <a:bodyPr/>
                    <a:lstStyle/>
                    <a:p>
                      <a:r>
                        <a:rPr lang="en-IN" dirty="0" smtClean="0"/>
                        <a:t>Logistic Regression</a:t>
                      </a:r>
                      <a:endParaRPr lang="en-US" dirty="0"/>
                    </a:p>
                  </a:txBody>
                  <a:tcPr/>
                </a:tc>
                <a:tc>
                  <a:txBody>
                    <a:bodyPr/>
                    <a:lstStyle/>
                    <a:p>
                      <a:r>
                        <a:rPr lang="en-IN" dirty="0" smtClean="0"/>
                        <a:t>87.16%</a:t>
                      </a:r>
                      <a:endParaRPr lang="en-US" dirty="0"/>
                    </a:p>
                  </a:txBody>
                  <a:tcPr/>
                </a:tc>
                <a:tc>
                  <a:txBody>
                    <a:bodyPr/>
                    <a:lstStyle/>
                    <a:p>
                      <a:r>
                        <a:rPr lang="en-IN" dirty="0" smtClean="0"/>
                        <a:t>0.94</a:t>
                      </a:r>
                      <a:endParaRPr lang="en-US" dirty="0"/>
                    </a:p>
                  </a:txBody>
                  <a:tcPr/>
                </a:tc>
                <a:tc>
                  <a:txBody>
                    <a:bodyPr/>
                    <a:lstStyle/>
                    <a:p>
                      <a:r>
                        <a:rPr lang="en-IN" dirty="0" smtClean="0"/>
                        <a:t>0.87</a:t>
                      </a:r>
                      <a:endParaRPr lang="en-US" dirty="0"/>
                    </a:p>
                  </a:txBody>
                  <a:tcPr/>
                </a:tc>
              </a:tr>
              <a:tr h="376142">
                <a:tc>
                  <a:txBody>
                    <a:bodyPr/>
                    <a:lstStyle/>
                    <a:p>
                      <a:r>
                        <a:rPr lang="en-IN" dirty="0" smtClean="0"/>
                        <a:t>Random Forest</a:t>
                      </a:r>
                    </a:p>
                  </a:txBody>
                  <a:tcPr/>
                </a:tc>
                <a:tc>
                  <a:txBody>
                    <a:bodyPr/>
                    <a:lstStyle/>
                    <a:p>
                      <a:r>
                        <a:rPr lang="en-IN" dirty="0" smtClean="0"/>
                        <a:t>94.32%</a:t>
                      </a:r>
                      <a:endParaRPr lang="en-US" dirty="0"/>
                    </a:p>
                  </a:txBody>
                  <a:tcPr/>
                </a:tc>
                <a:tc>
                  <a:txBody>
                    <a:bodyPr/>
                    <a:lstStyle/>
                    <a:p>
                      <a:r>
                        <a:rPr lang="en-IN" dirty="0" smtClean="0"/>
                        <a:t>0.98</a:t>
                      </a:r>
                      <a:endParaRPr lang="en-US" dirty="0"/>
                    </a:p>
                  </a:txBody>
                  <a:tcPr/>
                </a:tc>
                <a:tc>
                  <a:txBody>
                    <a:bodyPr/>
                    <a:lstStyle/>
                    <a:p>
                      <a:r>
                        <a:rPr lang="en-IN" dirty="0" smtClean="0"/>
                        <a:t>0.94</a:t>
                      </a:r>
                      <a:endParaRPr lang="en-US" dirty="0"/>
                    </a:p>
                  </a:txBody>
                  <a:tcPr/>
                </a:tc>
              </a:tr>
              <a:tr h="376142">
                <a:tc>
                  <a:txBody>
                    <a:bodyPr/>
                    <a:lstStyle/>
                    <a:p>
                      <a:r>
                        <a:rPr lang="en-IN" dirty="0" err="1" smtClean="0"/>
                        <a:t>XGBoost</a:t>
                      </a:r>
                      <a:endParaRPr lang="en-US" dirty="0"/>
                    </a:p>
                  </a:txBody>
                  <a:tcPr/>
                </a:tc>
                <a:tc>
                  <a:txBody>
                    <a:bodyPr/>
                    <a:lstStyle/>
                    <a:p>
                      <a:r>
                        <a:rPr lang="en-IN" dirty="0" smtClean="0"/>
                        <a:t>93.51%</a:t>
                      </a:r>
                      <a:endParaRPr lang="en-US" dirty="0"/>
                    </a:p>
                  </a:txBody>
                  <a:tcPr/>
                </a:tc>
                <a:tc>
                  <a:txBody>
                    <a:bodyPr/>
                    <a:lstStyle/>
                    <a:p>
                      <a:r>
                        <a:rPr lang="en-IN" dirty="0" smtClean="0"/>
                        <a:t>0.97</a:t>
                      </a:r>
                      <a:endParaRPr lang="en-US" dirty="0"/>
                    </a:p>
                  </a:txBody>
                  <a:tcPr/>
                </a:tc>
                <a:tc>
                  <a:txBody>
                    <a:bodyPr/>
                    <a:lstStyle/>
                    <a:p>
                      <a:r>
                        <a:rPr lang="en-IN" dirty="0" smtClean="0"/>
                        <a:t>0.93</a:t>
                      </a:r>
                      <a:endParaRPr lang="en-US" dirty="0"/>
                    </a:p>
                  </a:txBody>
                  <a:tcPr/>
                </a:tc>
              </a:tr>
            </a:tbl>
          </a:graphicData>
        </a:graphic>
      </p:graphicFrame>
      <p:sp>
        <p:nvSpPr>
          <p:cNvPr id="12" name="Rectangle 11"/>
          <p:cNvSpPr/>
          <p:nvPr/>
        </p:nvSpPr>
        <p:spPr>
          <a:xfrm>
            <a:off x="212271" y="3457263"/>
            <a:ext cx="11620499" cy="2656112"/>
          </a:xfrm>
          <a:prstGeom prst="rect">
            <a:avLst/>
          </a:prstGeom>
        </p:spPr>
        <p:txBody>
          <a:bodyPr wrap="square">
            <a:spAutoFit/>
          </a:bodyPr>
          <a:lstStyle/>
          <a:p>
            <a:pPr marL="342900"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After Considering the above table, We have decided that </a:t>
            </a:r>
            <a:r>
              <a:rPr lang="en-IN" sz="1400" b="1" dirty="0" smtClean="0">
                <a:latin typeface="Arial" pitchFamily="34" charset="0"/>
                <a:cs typeface="Arial" pitchFamily="34" charset="0"/>
              </a:rPr>
              <a:t>Random Forest Model</a:t>
            </a:r>
            <a:r>
              <a:rPr lang="en-IN" sz="1400" dirty="0" smtClean="0">
                <a:latin typeface="Arial" pitchFamily="34" charset="0"/>
                <a:cs typeface="Arial" pitchFamily="34" charset="0"/>
              </a:rPr>
              <a:t> is a good fit for our project.</a:t>
            </a:r>
          </a:p>
          <a:p>
            <a:pPr marL="342900"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The Top 5 Features which are important according to Random Forest are as follows:</a:t>
            </a:r>
          </a:p>
          <a:p>
            <a:pPr marL="1028700" lvl="1"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Stock Option Level</a:t>
            </a:r>
          </a:p>
          <a:p>
            <a:pPr marL="1028700" lvl="1"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Job Level</a:t>
            </a:r>
          </a:p>
          <a:p>
            <a:pPr marL="1028700" lvl="1"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Monthly Income</a:t>
            </a:r>
          </a:p>
          <a:p>
            <a:pPr marL="1028700" lvl="1"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Age</a:t>
            </a:r>
          </a:p>
          <a:p>
            <a:pPr marL="1028700" lvl="1" indent="-342900" algn="just">
              <a:lnSpc>
                <a:spcPct val="170000"/>
              </a:lnSpc>
              <a:buClr>
                <a:srgbClr val="00A4C6"/>
              </a:buClr>
              <a:buFont typeface="Arial" pitchFamily="34" charset="0"/>
              <a:buChar char="•"/>
            </a:pPr>
            <a:r>
              <a:rPr lang="en-IN" sz="1400" dirty="0" smtClean="0">
                <a:latin typeface="Arial" pitchFamily="34" charset="0"/>
                <a:cs typeface="Arial" pitchFamily="34" charset="0"/>
              </a:rPr>
              <a:t>Years with Current Manager</a:t>
            </a:r>
          </a:p>
        </p:txBody>
      </p:sp>
    </p:spTree>
    <p:extLst>
      <p:ext uri="{BB962C8B-B14F-4D97-AF65-F5344CB8AC3E}">
        <p14:creationId xmlns="" xmlns:p14="http://schemas.microsoft.com/office/powerpoint/2010/main" val="25982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2000"/>
                                        <p:tgtEl>
                                          <p:spTgt spid="1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2000"/>
                                        <p:tgtEl>
                                          <p:spTgt spid="12">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2000"/>
                                        <p:tgtEl>
                                          <p:spTgt spid="12">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fade">
                                      <p:cBhvr>
                                        <p:cTn id="26" dur="2000"/>
                                        <p:tgtEl>
                                          <p:spTgt spid="12">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Effect transition="in" filter="fade">
                                      <p:cBhvr>
                                        <p:cTn id="29" dur="2000"/>
                                        <p:tgtEl>
                                          <p:spTgt spid="12">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2000"/>
                                        <p:tgtEl>
                                          <p:spTgt spid="1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20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latin typeface="Arial Black" pitchFamily="34" charset="0"/>
              </a:rPr>
              <a:t>Agenda</a:t>
            </a:r>
          </a:p>
        </p:txBody>
      </p:sp>
      <p:sp>
        <p:nvSpPr>
          <p:cNvPr id="6" name="TextBox 5">
            <a:extLst>
              <a:ext uri="{FF2B5EF4-FFF2-40B4-BE49-F238E27FC236}">
                <a16:creationId xmlns="" xmlns:a16="http://schemas.microsoft.com/office/drawing/2014/main" id="{8AD3D6BF-4257-4C28-AE98-B97CEE27C8F2}"/>
              </a:ext>
            </a:extLst>
          </p:cNvPr>
          <p:cNvSpPr txBox="1"/>
          <p:nvPr/>
        </p:nvSpPr>
        <p:spPr>
          <a:xfrm>
            <a:off x="838200" y="984739"/>
            <a:ext cx="11119338" cy="4633063"/>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Arial" pitchFamily="34" charset="0"/>
                <a:cs typeface="Arial" pitchFamily="34" charset="0"/>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Arial" pitchFamily="34" charset="0"/>
                <a:cs typeface="Arial" pitchFamily="34" charset="0"/>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Arial" pitchFamily="34" charset="0"/>
                <a:cs typeface="Arial" pitchFamily="34" charset="0"/>
              </a:rPr>
              <a:t>Data Overview and Key Business Assumptions </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Arial" pitchFamily="34" charset="0"/>
                <a:cs typeface="Arial" pitchFamily="34" charset="0"/>
              </a:rPr>
              <a:t>Data Preparation and </a:t>
            </a:r>
            <a:r>
              <a:rPr lang="en-US" sz="1600" dirty="0" smtClean="0">
                <a:solidFill>
                  <a:schemeClr val="bg1"/>
                </a:solidFill>
                <a:latin typeface="Arial" pitchFamily="34" charset="0"/>
                <a:cs typeface="Arial" pitchFamily="34" charset="0"/>
              </a:rPr>
              <a:t>Pre-processing</a:t>
            </a:r>
            <a:endParaRPr lang="en-US" sz="1200" dirty="0">
              <a:solidFill>
                <a:schemeClr val="bg1"/>
              </a:solidFill>
              <a:latin typeface="Arial" pitchFamily="34" charset="0"/>
              <a:cs typeface="Arial" pitchFamily="34" charset="0"/>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Arial" pitchFamily="34" charset="0"/>
                <a:cs typeface="Arial" pitchFamily="34" charset="0"/>
              </a:rPr>
              <a:t>Exploratory Data </a:t>
            </a:r>
            <a:r>
              <a:rPr kumimoji="0" lang="en-US" sz="1600" b="0" i="0" u="none" strike="noStrike" kern="1200" cap="none" spc="0" normalizeH="0" baseline="0" noProof="0" dirty="0" smtClean="0">
                <a:ln>
                  <a:noFill/>
                </a:ln>
                <a:solidFill>
                  <a:prstClr val="white"/>
                </a:solidFill>
                <a:effectLst/>
                <a:uLnTx/>
                <a:uFillTx/>
                <a:latin typeface="Arial" pitchFamily="34" charset="0"/>
                <a:cs typeface="Arial" pitchFamily="34" charset="0"/>
              </a:rPr>
              <a:t>Analysis</a:t>
            </a:r>
            <a:endParaRPr kumimoji="0" lang="en-US" sz="1200" b="0" i="0" u="none" strike="noStrike" kern="1200" cap="none" spc="0" normalizeH="0" baseline="0" noProof="0" dirty="0">
              <a:ln>
                <a:noFill/>
              </a:ln>
              <a:solidFill>
                <a:prstClr val="white"/>
              </a:solidFill>
              <a:effectLst/>
              <a:uLnTx/>
              <a:uFillTx/>
              <a:latin typeface="Arial" pitchFamily="34" charset="0"/>
              <a:cs typeface="Arial" pitchFamily="34" charset="0"/>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Arial" pitchFamily="34" charset="0"/>
                <a:cs typeface="Arial" pitchFamily="34" charset="0"/>
              </a:rPr>
              <a:t>Model </a:t>
            </a:r>
            <a:r>
              <a:rPr kumimoji="0" lang="en-US" sz="1600" b="0" i="0" u="none" strike="noStrike" kern="1200" cap="none" spc="0" normalizeH="0" baseline="0" noProof="0" dirty="0" smtClean="0">
                <a:ln>
                  <a:noFill/>
                </a:ln>
                <a:solidFill>
                  <a:prstClr val="white"/>
                </a:solidFill>
                <a:effectLst/>
                <a:uLnTx/>
                <a:uFillTx/>
                <a:latin typeface="Arial" pitchFamily="34" charset="0"/>
                <a:cs typeface="Arial" pitchFamily="34" charset="0"/>
              </a:rPr>
              <a:t>Development</a:t>
            </a:r>
            <a:endParaRPr kumimoji="0" lang="en-US" sz="1200" b="0" i="0" u="none" strike="noStrike" kern="1200" cap="none" spc="0" normalizeH="0" baseline="0" noProof="0" dirty="0" smtClean="0">
              <a:ln>
                <a:noFill/>
              </a:ln>
              <a:solidFill>
                <a:prstClr val="white"/>
              </a:solidFill>
              <a:effectLst/>
              <a:uLnTx/>
              <a:uFillTx/>
              <a:latin typeface="Arial" pitchFamily="34" charset="0"/>
              <a:cs typeface="Arial" pitchFamily="34" charset="0"/>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IN" sz="1600" b="0" i="0" u="none" strike="noStrike" kern="1200" cap="none" spc="0" normalizeH="0" baseline="0" noProof="0" dirty="0" smtClean="0">
                <a:ln>
                  <a:noFill/>
                </a:ln>
                <a:solidFill>
                  <a:prstClr val="white"/>
                </a:solidFill>
                <a:effectLst/>
                <a:uLnTx/>
                <a:uFillTx/>
                <a:latin typeface="Arial" pitchFamily="34" charset="0"/>
                <a:cs typeface="Arial" pitchFamily="34" charset="0"/>
              </a:rPr>
              <a:t>Model</a:t>
            </a:r>
            <a:r>
              <a:rPr kumimoji="0" lang="en-IN" sz="1600" b="0" i="0" u="none" strike="noStrike" kern="1200" cap="none" spc="0" normalizeH="0" noProof="0" dirty="0" smtClean="0">
                <a:ln>
                  <a:noFill/>
                </a:ln>
                <a:solidFill>
                  <a:prstClr val="white"/>
                </a:solidFill>
                <a:effectLst/>
                <a:uLnTx/>
                <a:uFillTx/>
                <a:latin typeface="Arial" pitchFamily="34" charset="0"/>
                <a:cs typeface="Arial" pitchFamily="34" charset="0"/>
              </a:rPr>
              <a:t> Comparison and Finalisation</a:t>
            </a:r>
            <a:endParaRPr kumimoji="0" lang="en-US" sz="1600" b="0" i="0" u="none" strike="noStrike" kern="1200" cap="none" spc="0" normalizeH="0" baseline="0" noProof="0" dirty="0" smtClean="0">
              <a:ln>
                <a:noFill/>
              </a:ln>
              <a:solidFill>
                <a:prstClr val="white"/>
              </a:solidFill>
              <a:effectLst/>
              <a:uLnTx/>
              <a:uFillTx/>
              <a:latin typeface="Arial" pitchFamily="34" charset="0"/>
              <a:cs typeface="Arial" pitchFamily="34" charset="0"/>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smtClean="0">
                <a:ln>
                  <a:noFill/>
                </a:ln>
                <a:solidFill>
                  <a:prstClr val="white"/>
                </a:solidFill>
                <a:effectLst/>
                <a:uLnTx/>
                <a:uFillTx/>
                <a:latin typeface="Arial" pitchFamily="34" charset="0"/>
                <a:cs typeface="Arial" pitchFamily="34" charset="0"/>
              </a:rPr>
              <a:t>Business</a:t>
            </a:r>
            <a:r>
              <a:rPr lang="en-US" sz="1600" dirty="0" smtClean="0">
                <a:solidFill>
                  <a:prstClr val="white"/>
                </a:solidFill>
                <a:latin typeface="Arial" pitchFamily="34" charset="0"/>
                <a:cs typeface="Arial" pitchFamily="34" charset="0"/>
              </a:rPr>
              <a:t>s </a:t>
            </a:r>
            <a:r>
              <a:rPr lang="en-US" sz="1600" dirty="0">
                <a:solidFill>
                  <a:prstClr val="white"/>
                </a:solidFill>
                <a:latin typeface="Arial" pitchFamily="34" charset="0"/>
                <a:cs typeface="Arial" pitchFamily="34" charset="0"/>
              </a:rPr>
              <a:t>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smtClean="0">
                <a:solidFill>
                  <a:prstClr val="white"/>
                </a:solidFill>
                <a:latin typeface="Arial" pitchFamily="34" charset="0"/>
                <a:cs typeface="Arial" pitchFamily="34" charset="0"/>
              </a:rPr>
              <a:t>Appendix</a:t>
            </a:r>
            <a:endParaRPr kumimoji="0" lang="en-US" sz="1600" b="0" i="0" u="none" strike="noStrike" kern="1200" cap="none" spc="0" normalizeH="0" baseline="0" noProof="0" dirty="0">
              <a:ln>
                <a:noFill/>
              </a:ln>
              <a:solidFill>
                <a:prstClr val="white"/>
              </a:solidFill>
              <a:effectLst/>
              <a:uLnTx/>
              <a:uFillTx/>
              <a:latin typeface="Arial" pitchFamily="34" charset="0"/>
              <a:cs typeface="Arial" pitchFamily="34" charset="0"/>
            </a:endParaRPr>
          </a:p>
          <a:p>
            <a:pPr marL="285750" indent="-285750">
              <a:lnSpc>
                <a:spcPct val="90000"/>
              </a:lnSpc>
              <a:spcBef>
                <a:spcPts val="1000"/>
              </a:spcBef>
              <a:buFont typeface="+mj-lt"/>
              <a:buAutoNum type="romanUcPeriod"/>
              <a:defRPr/>
            </a:pPr>
            <a:endParaRPr lang="en-US" sz="1200" dirty="0">
              <a:solidFill>
                <a:schemeClr val="bg1"/>
              </a:solidFill>
              <a:latin typeface="Arial" pitchFamily="34" charset="0"/>
              <a:cs typeface="Arial" pitchFamily="34" charset="0"/>
            </a:endParaRPr>
          </a:p>
          <a:p>
            <a:pPr marL="400050" marR="0" lvl="0" indent="-400050" algn="l" defTabSz="914400" rtl="0" eaLnBrk="1" fontAlgn="auto" latinLnBrk="0" hangingPunct="1">
              <a:lnSpc>
                <a:spcPct val="90000"/>
              </a:lnSpc>
              <a:spcBef>
                <a:spcPts val="1000"/>
              </a:spcBef>
              <a:spcAft>
                <a:spcPts val="0"/>
              </a:spcAft>
              <a:buClrTx/>
              <a:buSzTx/>
              <a:buFont typeface="+mj-lt"/>
              <a:buAutoNum type="romanUcPeriod"/>
              <a:tabLst/>
              <a:defRPr/>
            </a:pPr>
            <a:endParaRPr lang="en-US" sz="1600" dirty="0">
              <a:solidFill>
                <a:schemeClr val="bg1"/>
              </a:solidFill>
              <a:latin typeface="Arial" pitchFamily="34" charset="0"/>
              <a:cs typeface="Arial" pitchFamily="34" charset="0"/>
            </a:endParaRPr>
          </a:p>
          <a:p>
            <a:pPr marL="400050" marR="0" lvl="0" indent="-400050" algn="l" defTabSz="914400" rtl="0" eaLnBrk="1" fontAlgn="auto" latinLnBrk="0" hangingPunct="1">
              <a:lnSpc>
                <a:spcPct val="90000"/>
              </a:lnSpc>
              <a:spcBef>
                <a:spcPts val="1000"/>
              </a:spcBef>
              <a:spcAft>
                <a:spcPts val="0"/>
              </a:spcAft>
              <a:buClrTx/>
              <a:buSzTx/>
              <a:buFont typeface="+mj-lt"/>
              <a:buAutoNum type="romanUcPeriod"/>
              <a:tabLst/>
              <a:defRPr/>
            </a:pPr>
            <a:endParaRPr kumimoji="0" lang="en-US" b="0" i="1" u="none" strike="noStrike" kern="1200" cap="none" spc="0" normalizeH="0" baseline="0" noProof="0" dirty="0">
              <a:ln>
                <a:noFill/>
              </a:ln>
              <a:solidFill>
                <a:schemeClr val="bg1"/>
              </a:solidFill>
              <a:effectLst/>
              <a:uLnTx/>
              <a:uFillTx/>
              <a:latin typeface="Arial" pitchFamily="34" charset="0"/>
              <a:cs typeface="Arial" pitchFamily="34" charset="0"/>
            </a:endParaRPr>
          </a:p>
          <a:p>
            <a:pPr marL="400050" indent="-400050">
              <a:buFont typeface="+mj-lt"/>
              <a:buAutoNum type="romanUcPeriod"/>
            </a:pPr>
            <a:endParaRPr lang="en-IN"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4280789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normAutofit fontScale="90000"/>
          </a:bodyPr>
          <a:lstStyle/>
          <a:p>
            <a:pPr lvl="0">
              <a:spcBef>
                <a:spcPts val="1000"/>
              </a:spcBef>
              <a:defRPr/>
            </a:pPr>
            <a:r>
              <a:rPr lang="en-US" dirty="0" smtClean="0">
                <a:solidFill>
                  <a:srgbClr val="00A4C6"/>
                </a:solidFill>
                <a:latin typeface="Arial Black" pitchFamily="34" charset="0"/>
              </a:rPr>
              <a:t>Business recommendation and potential business impact</a:t>
            </a:r>
            <a:endParaRPr lang="en-US" dirty="0">
              <a:solidFill>
                <a:srgbClr val="00A4C6"/>
              </a:solidFill>
              <a:latin typeface="Arial Black" pitchFamily="34" charset="0"/>
            </a:endParaRPr>
          </a:p>
        </p:txBody>
      </p:sp>
      <p:sp>
        <p:nvSpPr>
          <p:cNvPr id="9" name="Rectangle 8"/>
          <p:cNvSpPr/>
          <p:nvPr/>
        </p:nvSpPr>
        <p:spPr>
          <a:xfrm>
            <a:off x="114300" y="1073292"/>
            <a:ext cx="11620499" cy="2446824"/>
          </a:xfrm>
          <a:prstGeom prst="rect">
            <a:avLst/>
          </a:prstGeom>
        </p:spPr>
        <p:txBody>
          <a:bodyPr wrap="square">
            <a:spAutoFit/>
          </a:bodyPr>
          <a:lstStyle/>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Prepare an Organizational Health survey to find if any employee is dissatisfied with their Pay, Job and find out if there are any issues with reporting manager. The survey should take anonymous responses.</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It seems employees are more interested in the Company’s stocks so the Management has to remap the Salary structure to fit in some Stock options.</a:t>
            </a:r>
          </a:p>
          <a:p>
            <a:pPr marL="342900" indent="-342900" algn="just">
              <a:lnSpc>
                <a:spcPct val="170000"/>
              </a:lnSpc>
              <a:buClr>
                <a:srgbClr val="00A4C6"/>
              </a:buClr>
              <a:buFont typeface="Arial" panose="020B0604020202020204" pitchFamily="34" charset="0"/>
              <a:buChar char="•"/>
            </a:pPr>
            <a:r>
              <a:rPr lang="en-IN" dirty="0" smtClean="0">
                <a:latin typeface="Arial" pitchFamily="34" charset="0"/>
                <a:cs typeface="Arial" pitchFamily="34" charset="0"/>
              </a:rPr>
              <a:t>While recruiting potential candidates, extra efforts has to be put on considering Pay quotes by candidates.</a:t>
            </a:r>
          </a:p>
        </p:txBody>
      </p:sp>
      <p:graphicFrame>
        <p:nvGraphicFramePr>
          <p:cNvPr id="10" name="Chart 9"/>
          <p:cNvGraphicFramePr/>
          <p:nvPr/>
        </p:nvGraphicFramePr>
        <p:xfrm>
          <a:off x="2367643" y="3260271"/>
          <a:ext cx="6433457" cy="359772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 xmlns:p14="http://schemas.microsoft.com/office/powerpoint/2010/main" val="21105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 grpId="0"/>
      <p:bldGraphic spid="10"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IBM HR Dataset - </a:t>
            </a:r>
            <a:r>
              <a:rPr lang="en-IN" u="sng" dirty="0" smtClean="0">
                <a:hlinkClick r:id="rId3"/>
              </a:rPr>
              <a:t>https://www.kaggle.com/pavansubhasht/ibm-hr-analytics-attrition-dataset</a:t>
            </a:r>
            <a:endParaRPr lang="en-US" dirty="0" smtClean="0"/>
          </a:p>
          <a:p>
            <a:endParaRPr lang="en-US" dirty="0"/>
          </a:p>
        </p:txBody>
      </p:sp>
      <p:sp>
        <p:nvSpPr>
          <p:cNvPr id="4" name="Title 3"/>
          <p:cNvSpPr>
            <a:spLocks noGrp="1"/>
          </p:cNvSpPr>
          <p:nvPr>
            <p:ph type="title"/>
          </p:nvPr>
        </p:nvSpPr>
        <p:spPr/>
        <p:txBody>
          <a:bodyPr/>
          <a:lstStyle/>
          <a:p>
            <a:r>
              <a:rPr lang="en-IN" dirty="0" smtClean="0">
                <a:solidFill>
                  <a:srgbClr val="00A4C6"/>
                </a:solidFill>
                <a:latin typeface="Arial Black" pitchFamily="34" charset="0"/>
              </a:rPr>
              <a:t>Appendix</a:t>
            </a:r>
            <a:endParaRPr lang="en-US" dirty="0">
              <a:solidFill>
                <a:srgbClr val="00A4C6"/>
              </a:solidFill>
              <a:latin typeface="Arial Black" pitchFamily="34" charset="0"/>
            </a:endParaRPr>
          </a:p>
        </p:txBody>
      </p:sp>
      <p:graphicFrame>
        <p:nvGraphicFramePr>
          <p:cNvPr id="6" name="Object 5"/>
          <p:cNvGraphicFramePr>
            <a:graphicFrameLocks noChangeAspect="1"/>
          </p:cNvGraphicFramePr>
          <p:nvPr/>
        </p:nvGraphicFramePr>
        <p:xfrm>
          <a:off x="9024257" y="2026784"/>
          <a:ext cx="914400" cy="788987"/>
        </p:xfrm>
        <a:graphic>
          <a:graphicData uri="http://schemas.openxmlformats.org/presentationml/2006/ole">
            <p:oleObj spid="_x0000_s1028" name="Macro-Enabled Worksheet" showAsIcon="1" r:id="rId4" imgW="914400" imgH="788760" progId="Excel.SheetMacroEnabled.1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47633-EFB1-4416-8011-1147D195B44D}"/>
              </a:ext>
            </a:extLst>
          </p:cNvPr>
          <p:cNvSpPr>
            <a:spLocks noGrp="1"/>
          </p:cNvSpPr>
          <p:nvPr>
            <p:ph type="title"/>
          </p:nvPr>
        </p:nvSpPr>
        <p:spPr/>
        <p:txBody>
          <a:bodyPr/>
          <a:lstStyle/>
          <a:p>
            <a:r>
              <a:rPr lang="en-US" dirty="0">
                <a:latin typeface="Arial Black" pitchFamily="34" charset="0"/>
              </a:rPr>
              <a:t>Thank You </a:t>
            </a:r>
          </a:p>
        </p:txBody>
      </p:sp>
    </p:spTree>
    <p:extLst>
      <p:ext uri="{BB962C8B-B14F-4D97-AF65-F5344CB8AC3E}">
        <p14:creationId xmlns="" xmlns:p14="http://schemas.microsoft.com/office/powerpoint/2010/main" val="1155406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a:solidFill>
                  <a:srgbClr val="00A4C6"/>
                </a:solidFill>
                <a:latin typeface="Arial Black" pitchFamily="34" charset="0"/>
              </a:rPr>
              <a:t>Business Problem and Objectives</a:t>
            </a:r>
          </a:p>
        </p:txBody>
      </p:sp>
      <p:sp>
        <p:nvSpPr>
          <p:cNvPr id="28"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260279" cy="4655091"/>
          </a:xfrm>
        </p:spPr>
        <p:txBody>
          <a:bodyPr>
            <a:normAutofit fontScale="77500" lnSpcReduction="20000"/>
          </a:bodyPr>
          <a:lstStyle/>
          <a:p>
            <a:pPr algn="just">
              <a:lnSpc>
                <a:spcPct val="170000"/>
              </a:lnSpc>
              <a:buClr>
                <a:srgbClr val="00A4C6"/>
              </a:buClr>
              <a:buFont typeface="Arial" pitchFamily="34" charset="0"/>
              <a:buChar char="•"/>
            </a:pPr>
            <a:r>
              <a:rPr lang="da-DK" dirty="0" smtClean="0">
                <a:solidFill>
                  <a:srgbClr val="000000"/>
                </a:solidFill>
                <a:latin typeface="Arial" pitchFamily="34" charset="0"/>
                <a:cs typeface="Arial" pitchFamily="34" charset="0"/>
              </a:rPr>
              <a:t> Companies spend lot of money, time and resources in hiring the potential candidate through job posting, training, interviews etc. We want to minimize the cost by building an effective model.</a:t>
            </a:r>
          </a:p>
          <a:p>
            <a:pPr algn="just">
              <a:lnSpc>
                <a:spcPct val="170000"/>
              </a:lnSpc>
              <a:buClr>
                <a:srgbClr val="00A4C6"/>
              </a:buClr>
              <a:buFont typeface="Arial" pitchFamily="34" charset="0"/>
              <a:buChar char="•"/>
            </a:pPr>
            <a:r>
              <a:rPr lang="da-DK" dirty="0" smtClean="0">
                <a:solidFill>
                  <a:srgbClr val="000000"/>
                </a:solidFill>
                <a:latin typeface="Arial" pitchFamily="34" charset="0"/>
                <a:cs typeface="Arial" pitchFamily="34" charset="0"/>
              </a:rPr>
              <a:t>The objective of the study is to predict the chances of employees leaving the company</a:t>
            </a:r>
          </a:p>
          <a:p>
            <a:pPr algn="just">
              <a:lnSpc>
                <a:spcPct val="170000"/>
              </a:lnSpc>
              <a:buClr>
                <a:srgbClr val="00A4C6"/>
              </a:buClr>
              <a:buFont typeface="Arial" pitchFamily="34" charset="0"/>
              <a:buChar char="•"/>
            </a:pPr>
            <a:r>
              <a:rPr lang="da-DK" dirty="0" smtClean="0">
                <a:solidFill>
                  <a:srgbClr val="000000"/>
                </a:solidFill>
                <a:latin typeface="Arial" pitchFamily="34" charset="0"/>
                <a:cs typeface="Arial" pitchFamily="34" charset="0"/>
              </a:rPr>
              <a:t> Secondary Objective is to determine the reasons that drive employee attrition.</a:t>
            </a:r>
          </a:p>
          <a:p>
            <a:pPr algn="just">
              <a:lnSpc>
                <a:spcPct val="170000"/>
              </a:lnSpc>
              <a:buClr>
                <a:srgbClr val="00A4C6"/>
              </a:buClr>
              <a:buFont typeface="Arial" pitchFamily="34" charset="0"/>
              <a:buChar char="•"/>
            </a:pPr>
            <a:r>
              <a:rPr lang="da-DK" dirty="0" smtClean="0">
                <a:solidFill>
                  <a:srgbClr val="000000"/>
                </a:solidFill>
                <a:latin typeface="Arial" pitchFamily="34" charset="0"/>
                <a:cs typeface="Arial" pitchFamily="34" charset="0"/>
              </a:rPr>
              <a:t>The data has been collected through online sources. The information inside the dataset reveals the insights that will help in developing strategies for retaining talent in the organization and preventing the employee attrition.</a:t>
            </a:r>
          </a:p>
          <a:p>
            <a:pPr algn="just">
              <a:lnSpc>
                <a:spcPct val="170000"/>
              </a:lnSpc>
              <a:buClr>
                <a:srgbClr val="00A4C6"/>
              </a:buClr>
              <a:buFont typeface="Arial" pitchFamily="34" charset="0"/>
              <a:buChar char="•"/>
            </a:pPr>
            <a:r>
              <a:rPr lang="da-DK" dirty="0" smtClean="0">
                <a:solidFill>
                  <a:srgbClr val="000000"/>
                </a:solidFill>
                <a:latin typeface="Arial" pitchFamily="34" charset="0"/>
                <a:cs typeface="Arial" pitchFamily="34" charset="0"/>
              </a:rPr>
              <a:t>Therefore, Machine Learning techniques like Logistic Regression, Random Forest &amp; XGBoost will be used as tools for execution of the study.</a:t>
            </a:r>
            <a:endParaRPr lang="en-US" dirty="0">
              <a:latin typeface="Arial" pitchFamily="34" charset="0"/>
              <a:cs typeface="Arial" pitchFamily="34" charset="0"/>
            </a:endParaRPr>
          </a:p>
        </p:txBody>
      </p:sp>
    </p:spTree>
    <p:extLst>
      <p:ext uri="{BB962C8B-B14F-4D97-AF65-F5344CB8AC3E}">
        <p14:creationId xmlns="" xmlns:p14="http://schemas.microsoft.com/office/powerpoint/2010/main" val="212136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2000"/>
                                        <p:tgtEl>
                                          <p:spTgt spid="2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animEffect transition="in" filter="fade">
                                      <p:cBhvr>
                                        <p:cTn id="15" dur="2000"/>
                                        <p:tgtEl>
                                          <p:spTgt spid="28">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xEl>
                                              <p:pRg st="2" end="2"/>
                                            </p:txEl>
                                          </p:spTgt>
                                        </p:tgtEl>
                                        <p:attrNameLst>
                                          <p:attrName>style.visibility</p:attrName>
                                        </p:attrNameLst>
                                      </p:cBhvr>
                                      <p:to>
                                        <p:strVal val="visible"/>
                                      </p:to>
                                    </p:set>
                                    <p:animEffect transition="in" filter="fade">
                                      <p:cBhvr>
                                        <p:cTn id="18" dur="2000"/>
                                        <p:tgtEl>
                                          <p:spTgt spid="28">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xEl>
                                              <p:pRg st="3" end="3"/>
                                            </p:txEl>
                                          </p:spTgt>
                                        </p:tgtEl>
                                        <p:attrNameLst>
                                          <p:attrName>style.visibility</p:attrName>
                                        </p:attrNameLst>
                                      </p:cBhvr>
                                      <p:to>
                                        <p:strVal val="visible"/>
                                      </p:to>
                                    </p:set>
                                    <p:animEffect transition="in" filter="fade">
                                      <p:cBhvr>
                                        <p:cTn id="21" dur="2000"/>
                                        <p:tgtEl>
                                          <p:spTgt spid="28">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xEl>
                                              <p:pRg st="4" end="4"/>
                                            </p:txEl>
                                          </p:spTgt>
                                        </p:tgtEl>
                                        <p:attrNameLst>
                                          <p:attrName>style.visibility</p:attrName>
                                        </p:attrNameLst>
                                      </p:cBhvr>
                                      <p:to>
                                        <p:strVal val="visible"/>
                                      </p:to>
                                    </p:set>
                                    <p:animEffect transition="in" filter="fade">
                                      <p:cBhvr>
                                        <p:cTn id="24" dur="20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Executive summary</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260279" cy="4655091"/>
          </a:xfrm>
        </p:spPr>
        <p:txBody>
          <a:bodyPr>
            <a:normAutofit/>
          </a:bodyPr>
          <a:lstStyle/>
          <a:p>
            <a:pPr algn="just">
              <a:lnSpc>
                <a:spcPct val="170000"/>
              </a:lnSpc>
              <a:buClr>
                <a:srgbClr val="00A4C6"/>
              </a:buClr>
              <a:buFont typeface="Arial" pitchFamily="34" charset="0"/>
              <a:buChar char="•"/>
            </a:pPr>
            <a:r>
              <a:rPr lang="en-US" sz="2000" dirty="0" smtClean="0">
                <a:latin typeface="Arial" pitchFamily="34" charset="0"/>
                <a:cs typeface="Arial" pitchFamily="34" charset="0"/>
              </a:rPr>
              <a:t>We are in the final stage of certification course of IPBA, we did an end to end research on IBM HR dataset using ample technical and business skills learnt during the course as well as developing fruitful insights together with long term strategic vision.</a:t>
            </a:r>
          </a:p>
          <a:p>
            <a:pPr algn="just">
              <a:lnSpc>
                <a:spcPct val="170000"/>
              </a:lnSpc>
              <a:buClr>
                <a:srgbClr val="00A4C6"/>
              </a:buClr>
              <a:buFont typeface="Arial" pitchFamily="34" charset="0"/>
              <a:buChar char="•"/>
            </a:pPr>
            <a:r>
              <a:rPr lang="en-US" sz="2000" dirty="0" smtClean="0">
                <a:latin typeface="Arial" pitchFamily="34" charset="0"/>
                <a:cs typeface="Arial" pitchFamily="34" charset="0"/>
              </a:rPr>
              <a:t>The data set is sourced through Online. The dataset contains decent number of Observations and variables to help us with building the model. </a:t>
            </a:r>
          </a:p>
          <a:p>
            <a:pPr algn="just">
              <a:lnSpc>
                <a:spcPct val="170000"/>
              </a:lnSpc>
              <a:buClr>
                <a:srgbClr val="00A4C6"/>
              </a:buClr>
              <a:buFont typeface="Arial" pitchFamily="34" charset="0"/>
              <a:buChar char="•"/>
            </a:pPr>
            <a:r>
              <a:rPr lang="en-US" sz="2000" dirty="0" smtClean="0">
                <a:latin typeface="Arial" pitchFamily="34" charset="0"/>
                <a:cs typeface="Arial" pitchFamily="34" charset="0"/>
              </a:rPr>
              <a:t>We have used the IBM HR dataset for executing the Capstone project to predict the employee attrition.</a:t>
            </a:r>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36228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Data overview and key business assumption</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269191"/>
            <a:ext cx="11260279" cy="4655091"/>
          </a:xfrm>
        </p:spPr>
        <p:txBody>
          <a:bodyPr>
            <a:normAutofit fontScale="70000" lnSpcReduction="20000"/>
          </a:bodyPr>
          <a:lstStyle/>
          <a:p>
            <a:pPr algn="just">
              <a:lnSpc>
                <a:spcPct val="170000"/>
              </a:lnSpc>
              <a:buClr>
                <a:srgbClr val="00A4C6"/>
              </a:buClr>
              <a:buFont typeface="Arial" pitchFamily="34" charset="0"/>
              <a:buChar char="•"/>
            </a:pPr>
            <a:r>
              <a:rPr lang="en-US" dirty="0" smtClean="0">
                <a:latin typeface="Arial" pitchFamily="34" charset="0"/>
                <a:cs typeface="Arial" pitchFamily="34" charset="0"/>
              </a:rPr>
              <a:t>The IBM HR dataset contains 1470 observations and 35 variables. Within 35 variables “Attrition” is the dependent variable. We have 26 Integer Variables and 9 Categorical Variables. </a:t>
            </a:r>
          </a:p>
          <a:p>
            <a:pPr algn="just">
              <a:lnSpc>
                <a:spcPct val="170000"/>
              </a:lnSpc>
              <a:buClr>
                <a:srgbClr val="00A4C6"/>
              </a:buClr>
              <a:buFont typeface="Arial" pitchFamily="34" charset="0"/>
              <a:buChar char="•"/>
            </a:pPr>
            <a:r>
              <a:rPr lang="en-US" dirty="0" smtClean="0">
                <a:latin typeface="Arial" pitchFamily="34" charset="0"/>
                <a:cs typeface="Arial" pitchFamily="34" charset="0"/>
              </a:rPr>
              <a:t>There are no Null values. Mutli-collinearity checks have been performed. Further scaling has been done to normalize the data in one frame. </a:t>
            </a:r>
          </a:p>
          <a:p>
            <a:pPr algn="just">
              <a:lnSpc>
                <a:spcPct val="170000"/>
              </a:lnSpc>
              <a:buClr>
                <a:srgbClr val="00A4C6"/>
              </a:buClr>
              <a:buFont typeface="Arial" pitchFamily="34" charset="0"/>
              <a:buChar char="•"/>
            </a:pPr>
            <a:r>
              <a:rPr lang="en-US" dirty="0" smtClean="0">
                <a:latin typeface="Arial" pitchFamily="34" charset="0"/>
                <a:cs typeface="Arial" pitchFamily="34" charset="0"/>
              </a:rPr>
              <a:t>The Target variable classification ratio is 84%(No)-16%(Yes) and this variation will be treated using SMOTE during the modeling. </a:t>
            </a:r>
          </a:p>
          <a:p>
            <a:pPr algn="just">
              <a:lnSpc>
                <a:spcPct val="170000"/>
              </a:lnSpc>
              <a:buClr>
                <a:srgbClr val="00A4C6"/>
              </a:buClr>
            </a:pPr>
            <a:r>
              <a:rPr lang="en-US" b="1" dirty="0" smtClean="0">
                <a:latin typeface="Arial" pitchFamily="34" charset="0"/>
                <a:cs typeface="Arial" pitchFamily="34" charset="0"/>
              </a:rPr>
              <a:t>Assumption: </a:t>
            </a:r>
          </a:p>
          <a:p>
            <a:pPr algn="just">
              <a:lnSpc>
                <a:spcPct val="170000"/>
              </a:lnSpc>
              <a:buClr>
                <a:srgbClr val="00A4C6"/>
              </a:buClr>
              <a:buFont typeface="Arial" pitchFamily="34" charset="0"/>
              <a:buChar char="•"/>
            </a:pPr>
            <a:r>
              <a:rPr lang="en-US" dirty="0" smtClean="0">
                <a:latin typeface="Arial" pitchFamily="34" charset="0"/>
                <a:cs typeface="Arial" pitchFamily="34" charset="0"/>
              </a:rPr>
              <a:t>Outliers have been analyzed and all the outliers are assumed as Facts due to the HR nature of the data. </a:t>
            </a:r>
          </a:p>
          <a:p>
            <a:pPr algn="just">
              <a:lnSpc>
                <a:spcPct val="170000"/>
              </a:lnSpc>
              <a:buClr>
                <a:srgbClr val="00A4C6"/>
              </a:buClr>
              <a:buFont typeface="Arial" pitchFamily="34" charset="0"/>
              <a:buChar char="•"/>
            </a:pPr>
            <a:r>
              <a:rPr lang="en-IN" dirty="0" smtClean="0">
                <a:latin typeface="Arial" pitchFamily="34" charset="0"/>
                <a:cs typeface="Arial" pitchFamily="34" charset="0"/>
              </a:rPr>
              <a:t>Daily Rate, Monthly Rate, Hourly Rate variables were assumed as non – importance to our dataset.</a:t>
            </a:r>
            <a:endParaRPr lang="en-US" dirty="0">
              <a:latin typeface="Arial" pitchFamily="34" charset="0"/>
              <a:cs typeface="Arial" pitchFamily="34" charset="0"/>
            </a:endParaRPr>
          </a:p>
        </p:txBody>
      </p:sp>
    </p:spTree>
    <p:extLst>
      <p:ext uri="{BB962C8B-B14F-4D97-AF65-F5344CB8AC3E}">
        <p14:creationId xmlns="" xmlns:p14="http://schemas.microsoft.com/office/powerpoint/2010/main" val="161183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2000"/>
                                        <p:tgtEl>
                                          <p:spTgt spid="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2000"/>
                                        <p:tgtEl>
                                          <p:spTgt spid="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20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sp>
        <p:nvSpPr>
          <p:cNvPr id="26" name="Title 25">
            <a:extLst>
              <a:ext uri="{FF2B5EF4-FFF2-40B4-BE49-F238E27FC236}">
                <a16:creationId xmlns="" xmlns:a16="http://schemas.microsoft.com/office/drawing/2014/main" id="{27ED0F80-138B-4A4E-B34B-8C68CC474DC4}"/>
              </a:ext>
            </a:extLst>
          </p:cNvPr>
          <p:cNvSpPr>
            <a:spLocks noGrp="1"/>
          </p:cNvSpPr>
          <p:nvPr>
            <p:ph type="title"/>
          </p:nvPr>
        </p:nvSpPr>
        <p:spPr>
          <a:xfrm>
            <a:off x="463550" y="478702"/>
            <a:ext cx="11260278" cy="713216"/>
          </a:xfrm>
        </p:spPr>
        <p:txBody>
          <a:bodyPr/>
          <a:lstStyle/>
          <a:p>
            <a:pPr lvl="0">
              <a:spcBef>
                <a:spcPts val="1000"/>
              </a:spcBef>
              <a:defRPr/>
            </a:pPr>
            <a:r>
              <a:rPr lang="en-US" dirty="0" smtClean="0">
                <a:solidFill>
                  <a:srgbClr val="00A4C6"/>
                </a:solidFill>
                <a:latin typeface="Arial Black" pitchFamily="34" charset="0"/>
              </a:rPr>
              <a:t>Data preparation and pre-processing</a:t>
            </a:r>
            <a:endParaRPr lang="en-US" dirty="0">
              <a:solidFill>
                <a:srgbClr val="00A4C6"/>
              </a:solidFill>
              <a:latin typeface="Arial Black" pitchFamily="34" charset="0"/>
            </a:endParaRPr>
          </a:p>
        </p:txBody>
      </p:sp>
      <p:sp>
        <p:nvSpPr>
          <p:cNvPr id="11" name="Text Placeholder 27">
            <a:extLst>
              <a:ext uri="{FF2B5EF4-FFF2-40B4-BE49-F238E27FC236}">
                <a16:creationId xmlns="" xmlns:a16="http://schemas.microsoft.com/office/drawing/2014/main" id="{BAC3A74A-2E5E-400E-A784-658FA9446B2A}"/>
              </a:ext>
            </a:extLst>
          </p:cNvPr>
          <p:cNvSpPr>
            <a:spLocks noGrp="1"/>
          </p:cNvSpPr>
          <p:nvPr>
            <p:ph type="body" sz="quarter" idx="14"/>
          </p:nvPr>
        </p:nvSpPr>
        <p:spPr>
          <a:xfrm>
            <a:off x="218850" y="1410705"/>
            <a:ext cx="11260279" cy="4655091"/>
          </a:xfrm>
        </p:spPr>
        <p:txBody>
          <a:bodyPr>
            <a:normAutofit fontScale="70000" lnSpcReduction="20000"/>
          </a:bodyPr>
          <a:lstStyle/>
          <a:p>
            <a:pPr marL="342900" indent="-342900" algn="just">
              <a:lnSpc>
                <a:spcPct val="170000"/>
              </a:lnSpc>
              <a:buClr>
                <a:srgbClr val="00A4C6"/>
              </a:buClr>
              <a:buFont typeface="Arial" panose="020B0604020202020204" pitchFamily="34" charset="0"/>
              <a:buChar char="•"/>
            </a:pPr>
            <a:r>
              <a:rPr lang="en-US" b="1" dirty="0" smtClean="0">
                <a:latin typeface="Arial" pitchFamily="34" charset="0"/>
                <a:cs typeface="Arial" pitchFamily="34" charset="0"/>
              </a:rPr>
              <a:t>Null Values: </a:t>
            </a:r>
            <a:r>
              <a:rPr lang="en-US" dirty="0" smtClean="0">
                <a:latin typeface="Arial" pitchFamily="34" charset="0"/>
                <a:cs typeface="Arial" pitchFamily="34" charset="0"/>
              </a:rPr>
              <a:t>Found no Null values in our dataset</a:t>
            </a:r>
          </a:p>
          <a:p>
            <a:pPr marL="342900" indent="-342900" algn="just">
              <a:lnSpc>
                <a:spcPct val="170000"/>
              </a:lnSpc>
              <a:buClr>
                <a:srgbClr val="00A4C6"/>
              </a:buClr>
              <a:buFont typeface="Arial" panose="020B0604020202020204" pitchFamily="34" charset="0"/>
              <a:buChar char="•"/>
            </a:pPr>
            <a:r>
              <a:rPr lang="en-US" b="1" dirty="0" smtClean="0">
                <a:latin typeface="Arial" pitchFamily="34" charset="0"/>
                <a:cs typeface="Arial" pitchFamily="34" charset="0"/>
              </a:rPr>
              <a:t>Outliers: </a:t>
            </a:r>
            <a:r>
              <a:rPr lang="en-US" dirty="0" smtClean="0">
                <a:latin typeface="Arial" pitchFamily="34" charset="0"/>
                <a:cs typeface="Arial" pitchFamily="34" charset="0"/>
              </a:rPr>
              <a:t>Found out potential outliers in 7 variables. But we haven’t treated them as per our assumption.</a:t>
            </a:r>
          </a:p>
          <a:p>
            <a:pPr marL="342900" indent="-342900" algn="just">
              <a:lnSpc>
                <a:spcPct val="170000"/>
              </a:lnSpc>
              <a:buClr>
                <a:srgbClr val="00A4C6"/>
              </a:buClr>
              <a:buFont typeface="Arial" panose="020B0604020202020204" pitchFamily="34" charset="0"/>
              <a:buChar char="•"/>
            </a:pPr>
            <a:r>
              <a:rPr lang="en-IN" b="1" dirty="0" smtClean="0">
                <a:latin typeface="Arial" pitchFamily="34" charset="0"/>
                <a:cs typeface="Arial" pitchFamily="34" charset="0"/>
              </a:rPr>
              <a:t>Multi – </a:t>
            </a:r>
            <a:r>
              <a:rPr lang="en-IN" b="1" dirty="0" err="1" smtClean="0">
                <a:latin typeface="Arial" pitchFamily="34" charset="0"/>
                <a:cs typeface="Arial" pitchFamily="34" charset="0"/>
              </a:rPr>
              <a:t>Collinearity</a:t>
            </a:r>
            <a:r>
              <a:rPr lang="en-IN" b="1" dirty="0" smtClean="0">
                <a:latin typeface="Arial" pitchFamily="34" charset="0"/>
                <a:cs typeface="Arial" pitchFamily="34" charset="0"/>
              </a:rPr>
              <a:t>: </a:t>
            </a:r>
            <a:r>
              <a:rPr lang="en-IN" dirty="0" smtClean="0">
                <a:latin typeface="Arial" pitchFamily="34" charset="0"/>
                <a:cs typeface="Arial" pitchFamily="34" charset="0"/>
              </a:rPr>
              <a:t>We have found the correlations between the independent variables using Pearson Correlation, Chi Square Test and VIF and removed those variables which have high correlation among them for Logistic Regression.</a:t>
            </a:r>
            <a:endParaRPr lang="en-US"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r>
              <a:rPr lang="en-US" b="1" dirty="0" smtClean="0">
                <a:latin typeface="Arial" pitchFamily="34" charset="0"/>
                <a:cs typeface="Arial" pitchFamily="34" charset="0"/>
              </a:rPr>
              <a:t>Redundant Variables: </a:t>
            </a:r>
            <a:r>
              <a:rPr lang="en-US" dirty="0" smtClean="0">
                <a:latin typeface="Arial" pitchFamily="34" charset="0"/>
                <a:cs typeface="Arial" pitchFamily="34" charset="0"/>
              </a:rPr>
              <a:t>We removed redundant variables like Over18, Standard Hours, Employee Number, Employee Count in our project</a:t>
            </a:r>
          </a:p>
          <a:p>
            <a:pPr marL="342900" indent="-342900" algn="just">
              <a:lnSpc>
                <a:spcPct val="170000"/>
              </a:lnSpc>
              <a:buClr>
                <a:srgbClr val="00A4C6"/>
              </a:buClr>
              <a:buFont typeface="Arial" panose="020B0604020202020204" pitchFamily="34" charset="0"/>
              <a:buChar char="•"/>
            </a:pPr>
            <a:r>
              <a:rPr lang="en-IN" b="1" dirty="0" smtClean="0">
                <a:latin typeface="Arial" pitchFamily="34" charset="0"/>
                <a:cs typeface="Arial" pitchFamily="34" charset="0"/>
              </a:rPr>
              <a:t>Scaling: </a:t>
            </a:r>
            <a:r>
              <a:rPr lang="en-IN" dirty="0" smtClean="0">
                <a:latin typeface="Arial" pitchFamily="34" charset="0"/>
                <a:cs typeface="Arial" pitchFamily="34" charset="0"/>
              </a:rPr>
              <a:t>We have normalised the data using Standard </a:t>
            </a:r>
            <a:r>
              <a:rPr lang="en-IN" dirty="0" err="1" smtClean="0">
                <a:latin typeface="Arial" pitchFamily="34" charset="0"/>
                <a:cs typeface="Arial" pitchFamily="34" charset="0"/>
              </a:rPr>
              <a:t>Scaler</a:t>
            </a:r>
            <a:endParaRPr lang="en-IN" dirty="0" smtClean="0">
              <a:latin typeface="Arial" pitchFamily="34" charset="0"/>
              <a:cs typeface="Arial" pitchFamily="34" charset="0"/>
            </a:endParaRPr>
          </a:p>
          <a:p>
            <a:pPr marL="342900" indent="-342900" algn="just">
              <a:lnSpc>
                <a:spcPct val="170000"/>
              </a:lnSpc>
              <a:buClr>
                <a:srgbClr val="00A4C6"/>
              </a:buClr>
              <a:buFont typeface="Arial" panose="020B0604020202020204" pitchFamily="34" charset="0"/>
              <a:buChar char="•"/>
            </a:pPr>
            <a:r>
              <a:rPr lang="en-IN" b="1" dirty="0" smtClean="0">
                <a:latin typeface="Arial" pitchFamily="34" charset="0"/>
                <a:cs typeface="Arial" pitchFamily="34" charset="0"/>
              </a:rPr>
              <a:t>Target Class Imbalance: </a:t>
            </a:r>
            <a:r>
              <a:rPr lang="en-IN" dirty="0" smtClean="0">
                <a:latin typeface="Arial" pitchFamily="34" charset="0"/>
                <a:cs typeface="Arial" pitchFamily="34" charset="0"/>
              </a:rPr>
              <a:t>We have used Over Sampling technique SMOTE to treat the imbalance in ‘Attrition’.</a:t>
            </a:r>
            <a:endParaRPr lang="en-US" dirty="0" smtClean="0">
              <a:latin typeface="Arial" pitchFamily="34" charset="0"/>
              <a:cs typeface="Arial" pitchFamily="34" charset="0"/>
            </a:endParaRPr>
          </a:p>
        </p:txBody>
      </p:sp>
    </p:spTree>
    <p:extLst>
      <p:ext uri="{BB962C8B-B14F-4D97-AF65-F5344CB8AC3E}">
        <p14:creationId xmlns="" xmlns:p14="http://schemas.microsoft.com/office/powerpoint/2010/main" val="9069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fade">
                                      <p:cBhvr>
                                        <p:cTn id="18" dur="2000"/>
                                        <p:tgtEl>
                                          <p:spTgt spid="11">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2000"/>
                                        <p:tgtEl>
                                          <p:spTgt spid="11">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2000"/>
                                        <p:tgtEl>
                                          <p:spTgt spid="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20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 xmlns:a16="http://schemas.microsoft.com/office/drawing/2014/main" id="{3E513D41-6612-415D-942E-81BD9F72584C}"/>
              </a:ext>
            </a:extLst>
          </p:cNvPr>
          <p:cNvPicPr>
            <a:picLocks noChangeAspect="1"/>
          </p:cNvPicPr>
          <p:nvPr/>
        </p:nvPicPr>
        <p:blipFill>
          <a:blip r:embed="rId2" cstate="print">
            <a:extLst>
              <a:ext uri="{96DAC541-7B7A-43D3-8B79-37D633B846F1}">
                <asvg:svgBlip xmlns=""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 xmlns:a16="http://schemas.microsoft.com/office/drawing/2014/main" id="{AC3B4E9C-5DC2-4CB5-A034-C3F141AB58F9}"/>
                </a:ext>
              </a:extLst>
            </p:cNvPr>
            <p:cNvPicPr>
              <a:picLocks noChangeAspect="1"/>
            </p:cNvPicPr>
            <p:nvPr/>
          </p:nvPicPr>
          <p:blipFill>
            <a:blip r:embed="rId4" cstate="print">
              <a:extLst>
                <a:ext uri="{96DAC541-7B7A-43D3-8B79-37D633B846F1}">
                  <asvg:svgBlip xmlns=""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 xmlns:a16="http://schemas.microsoft.com/office/drawing/2014/main" id="{6B377CA8-7B11-459E-B86E-293AA512625F}"/>
                </a:ext>
              </a:extLst>
            </p:cNvPr>
            <p:cNvPicPr>
              <a:picLocks noChangeAspect="1"/>
            </p:cNvPicPr>
            <p:nvPr/>
          </p:nvPicPr>
          <p:blipFill>
            <a:blip r:embed="rId6" cstate="print">
              <a:extLst>
                <a:ext uri="{96DAC541-7B7A-43D3-8B79-37D633B846F1}">
                  <asvg:svgBlip xmlns="" xmlns:asvg="http://schemas.microsoft.com/office/drawing/2016/SVG/main" r:embed="rId7"/>
                </a:ext>
              </a:extLst>
            </a:blip>
            <a:stretch>
              <a:fillRect/>
            </a:stretch>
          </p:blipFill>
          <p:spPr>
            <a:xfrm>
              <a:off x="9228405" y="616314"/>
              <a:ext cx="1083801" cy="338438"/>
            </a:xfrm>
            <a:prstGeom prst="rect">
              <a:avLst/>
            </a:prstGeom>
          </p:spPr>
        </p:pic>
      </p:grpSp>
      <p:pic>
        <p:nvPicPr>
          <p:cNvPr id="12" name="Picture 11" descr="Gender-Income.jpg"/>
          <p:cNvPicPr>
            <a:picLocks noChangeAspect="1"/>
          </p:cNvPicPr>
          <p:nvPr/>
        </p:nvPicPr>
        <p:blipFill>
          <a:blip r:embed="rId8"/>
          <a:stretch>
            <a:fillRect/>
          </a:stretch>
        </p:blipFill>
        <p:spPr>
          <a:xfrm>
            <a:off x="123878" y="1269712"/>
            <a:ext cx="6425184" cy="1749552"/>
          </a:xfrm>
          <a:prstGeom prst="rect">
            <a:avLst/>
          </a:prstGeom>
        </p:spPr>
      </p:pic>
      <p:pic>
        <p:nvPicPr>
          <p:cNvPr id="13" name="Picture 2" descr="D:\ipba_project\Female-Top.jpg"/>
          <p:cNvPicPr>
            <a:picLocks noChangeAspect="1" noChangeArrowheads="1"/>
          </p:cNvPicPr>
          <p:nvPr/>
        </p:nvPicPr>
        <p:blipFill>
          <a:blip r:embed="rId9"/>
          <a:srcRect/>
          <a:stretch>
            <a:fillRect/>
          </a:stretch>
        </p:blipFill>
        <p:spPr bwMode="auto">
          <a:xfrm>
            <a:off x="484414" y="3020785"/>
            <a:ext cx="5415976" cy="3434443"/>
          </a:xfrm>
          <a:prstGeom prst="rect">
            <a:avLst/>
          </a:prstGeom>
          <a:noFill/>
        </p:spPr>
      </p:pic>
      <p:sp>
        <p:nvSpPr>
          <p:cNvPr id="19" name="Rectangle 18"/>
          <p:cNvSpPr/>
          <p:nvPr/>
        </p:nvSpPr>
        <p:spPr>
          <a:xfrm>
            <a:off x="7066960" y="1666928"/>
            <a:ext cx="4542655" cy="968983"/>
          </a:xfrm>
          <a:prstGeom prst="rect">
            <a:avLst/>
          </a:prstGeom>
        </p:spPr>
        <p:txBody>
          <a:bodyPr wrap="square">
            <a:spAutoFit/>
          </a:bodyPr>
          <a:lstStyle/>
          <a:p>
            <a:pPr marL="342900" indent="-342900" algn="just">
              <a:lnSpc>
                <a:spcPct val="170000"/>
              </a:lnSpc>
            </a:pPr>
            <a:r>
              <a:rPr lang="en-US" dirty="0" smtClean="0">
                <a:latin typeface="Arial" pitchFamily="34" charset="0"/>
                <a:cs typeface="Arial" pitchFamily="34" charset="0"/>
              </a:rPr>
              <a:t>There is no discrimination in terms of </a:t>
            </a:r>
          </a:p>
          <a:p>
            <a:pPr marL="342900" indent="-342900" algn="just">
              <a:lnSpc>
                <a:spcPct val="170000"/>
              </a:lnSpc>
            </a:pPr>
            <a:r>
              <a:rPr lang="en-US" dirty="0" smtClean="0">
                <a:latin typeface="Arial" pitchFamily="34" charset="0"/>
                <a:cs typeface="Arial" pitchFamily="34" charset="0"/>
              </a:rPr>
              <a:t>Gender – Monthly Income</a:t>
            </a:r>
          </a:p>
        </p:txBody>
      </p:sp>
      <p:sp>
        <p:nvSpPr>
          <p:cNvPr id="21" name="Rectangle 20"/>
          <p:cNvSpPr/>
          <p:nvPr/>
        </p:nvSpPr>
        <p:spPr>
          <a:xfrm>
            <a:off x="6379028" y="4004544"/>
            <a:ext cx="5622472" cy="1439881"/>
          </a:xfrm>
          <a:prstGeom prst="rect">
            <a:avLst/>
          </a:prstGeom>
        </p:spPr>
        <p:txBody>
          <a:bodyPr wrap="square">
            <a:spAutoFit/>
          </a:bodyPr>
          <a:lstStyle/>
          <a:p>
            <a:pPr marL="342900" indent="-342900">
              <a:lnSpc>
                <a:spcPct val="170000"/>
              </a:lnSpc>
            </a:pPr>
            <a:r>
              <a:rPr lang="en-US" dirty="0" smtClean="0">
                <a:latin typeface="Arial" pitchFamily="34" charset="0"/>
                <a:cs typeface="Arial" pitchFamily="34" charset="0"/>
              </a:rPr>
              <a:t>Percentage of Females are lower in L5 </a:t>
            </a:r>
          </a:p>
          <a:p>
            <a:pPr marL="342900" indent="-342900">
              <a:lnSpc>
                <a:spcPct val="170000"/>
              </a:lnSpc>
            </a:pPr>
            <a:r>
              <a:rPr lang="en-US" dirty="0" smtClean="0">
                <a:latin typeface="Arial" pitchFamily="34" charset="0"/>
                <a:cs typeface="Arial" pitchFamily="34" charset="0"/>
              </a:rPr>
              <a:t>when compared to Males but they share equal percentage in L4 Roles.</a:t>
            </a:r>
          </a:p>
        </p:txBody>
      </p:sp>
      <p:sp>
        <p:nvSpPr>
          <p:cNvPr id="11" name="Title 25">
            <a:extLst>
              <a:ext uri="{FF2B5EF4-FFF2-40B4-BE49-F238E27FC236}">
                <a16:creationId xmlns="" xmlns:a16="http://schemas.microsoft.com/office/drawing/2014/main" id="{27ED0F80-138B-4A4E-B34B-8C68CC474DC4}"/>
              </a:ext>
            </a:extLst>
          </p:cNvPr>
          <p:cNvSpPr>
            <a:spLocks noGrp="1"/>
          </p:cNvSpPr>
          <p:nvPr>
            <p:ph type="title"/>
          </p:nvPr>
        </p:nvSpPr>
        <p:spPr>
          <a:xfrm>
            <a:off x="654050" y="146688"/>
            <a:ext cx="11260278" cy="713216"/>
          </a:xfrm>
        </p:spPr>
        <p:txBody>
          <a:bodyPr/>
          <a:lstStyle/>
          <a:p>
            <a:pPr lvl="0">
              <a:spcBef>
                <a:spcPts val="1000"/>
              </a:spcBef>
              <a:defRPr/>
            </a:pPr>
            <a:r>
              <a:rPr lang="en-US" dirty="0" smtClean="0">
                <a:solidFill>
                  <a:srgbClr val="00A4C6"/>
                </a:solidFill>
                <a:latin typeface="Arial Black" pitchFamily="34" charset="0"/>
              </a:rPr>
              <a:t>Exploratory data analysis- EDA</a:t>
            </a:r>
            <a:endParaRPr lang="en-US" dirty="0">
              <a:solidFill>
                <a:srgbClr val="00A4C6"/>
              </a:solidFill>
              <a:latin typeface="Arial Black" pitchFamily="34" charset="0"/>
            </a:endParaRPr>
          </a:p>
        </p:txBody>
      </p:sp>
    </p:spTree>
    <p:extLst>
      <p:ext uri="{BB962C8B-B14F-4D97-AF65-F5344CB8AC3E}">
        <p14:creationId xmlns="" xmlns:p14="http://schemas.microsoft.com/office/powerpoint/2010/main" val="9194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2000"/>
                                        <p:tgtEl>
                                          <p:spTgt spid="19">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xEl>
                                              <p:pRg st="1" end="1"/>
                                            </p:txEl>
                                          </p:spTgt>
                                        </p:tgtEl>
                                        <p:attrNameLst>
                                          <p:attrName>style.visibility</p:attrName>
                                        </p:attrNameLst>
                                      </p:cBhvr>
                                      <p:to>
                                        <p:strVal val="visible"/>
                                      </p:to>
                                    </p:set>
                                    <p:animEffect transition="in" filter="fade">
                                      <p:cBhvr>
                                        <p:cTn id="20" dur="2000"/>
                                        <p:tgtEl>
                                          <p:spTgt spid="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0" end="0"/>
                                            </p:txEl>
                                          </p:spTgt>
                                        </p:tgtEl>
                                        <p:attrNameLst>
                                          <p:attrName>style.visibility</p:attrName>
                                        </p:attrNameLst>
                                      </p:cBhvr>
                                      <p:to>
                                        <p:strVal val="visible"/>
                                      </p:to>
                                    </p:set>
                                    <p:animEffect transition="in" filter="fade">
                                      <p:cBhvr>
                                        <p:cTn id="30" dur="2000"/>
                                        <p:tgtEl>
                                          <p:spTgt spid="2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animEffect transition="in" filter="fade">
                                      <p:cBhvr>
                                        <p:cTn id="33" dur="20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P spid="21" grpId="0" build="allAtOnce"/>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ipba_project\HigherEdu1.jpg"/>
          <p:cNvPicPr>
            <a:picLocks noChangeAspect="1" noChangeArrowheads="1"/>
          </p:cNvPicPr>
          <p:nvPr/>
        </p:nvPicPr>
        <p:blipFill>
          <a:blip r:embed="rId2"/>
          <a:srcRect/>
          <a:stretch>
            <a:fillRect/>
          </a:stretch>
        </p:blipFill>
        <p:spPr bwMode="auto">
          <a:xfrm>
            <a:off x="667204" y="1338264"/>
            <a:ext cx="4900838" cy="4000742"/>
          </a:xfrm>
          <a:prstGeom prst="rect">
            <a:avLst/>
          </a:prstGeom>
          <a:noFill/>
        </p:spPr>
      </p:pic>
      <p:sp>
        <p:nvSpPr>
          <p:cNvPr id="5" name="Rectangle 4"/>
          <p:cNvSpPr/>
          <p:nvPr/>
        </p:nvSpPr>
        <p:spPr>
          <a:xfrm>
            <a:off x="5715000" y="2631537"/>
            <a:ext cx="6096000" cy="1439881"/>
          </a:xfrm>
          <a:prstGeom prst="rect">
            <a:avLst/>
          </a:prstGeom>
        </p:spPr>
        <p:txBody>
          <a:bodyPr>
            <a:spAutoFit/>
          </a:bodyPr>
          <a:lstStyle/>
          <a:p>
            <a:pPr marL="342900" indent="-342900" algn="just">
              <a:lnSpc>
                <a:spcPct val="170000"/>
              </a:lnSpc>
            </a:pPr>
            <a:r>
              <a:rPr lang="en-US" dirty="0" smtClean="0">
                <a:latin typeface="Arial" pitchFamily="34" charset="0"/>
                <a:cs typeface="Arial" pitchFamily="34" charset="0"/>
              </a:rPr>
              <a:t>Majority of the employees have Bachelors followed by Masters. An interesting thing to note out is that 9% of L5 Leaders are Below College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ike.jpg"/>
          <p:cNvPicPr>
            <a:picLocks noChangeAspect="1"/>
          </p:cNvPicPr>
          <p:nvPr/>
        </p:nvPicPr>
        <p:blipFill>
          <a:blip r:embed="rId2"/>
          <a:stretch>
            <a:fillRect/>
          </a:stretch>
        </p:blipFill>
        <p:spPr>
          <a:xfrm>
            <a:off x="173531" y="1790700"/>
            <a:ext cx="7009819" cy="3713309"/>
          </a:xfrm>
          <a:prstGeom prst="rect">
            <a:avLst/>
          </a:prstGeom>
        </p:spPr>
      </p:pic>
      <p:sp>
        <p:nvSpPr>
          <p:cNvPr id="7" name="Rectangle 6"/>
          <p:cNvSpPr/>
          <p:nvPr/>
        </p:nvSpPr>
        <p:spPr>
          <a:xfrm>
            <a:off x="7375071" y="2819408"/>
            <a:ext cx="4680858" cy="1439881"/>
          </a:xfrm>
          <a:prstGeom prst="rect">
            <a:avLst/>
          </a:prstGeom>
        </p:spPr>
        <p:txBody>
          <a:bodyPr wrap="square">
            <a:spAutoFit/>
          </a:bodyPr>
          <a:lstStyle/>
          <a:p>
            <a:pPr marL="342900" indent="-342900" algn="just">
              <a:lnSpc>
                <a:spcPct val="170000"/>
              </a:lnSpc>
            </a:pPr>
            <a:r>
              <a:rPr lang="en-IN" dirty="0" smtClean="0">
                <a:latin typeface="Arial" pitchFamily="34" charset="0"/>
                <a:cs typeface="Arial" pitchFamily="34" charset="0"/>
              </a:rPr>
              <a:t>The longer the employee stays in the company, The Hike Percentage is actually decreased</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1117</Words>
  <Application>Microsoft Office PowerPoint</Application>
  <PresentationFormat>Custom</PresentationFormat>
  <Paragraphs>125</Paragraphs>
  <Slides>22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Macro-Enabled Worksheet</vt:lpstr>
      <vt:lpstr>Slide 1</vt:lpstr>
      <vt:lpstr>Agenda</vt:lpstr>
      <vt:lpstr>Business Problem and Objectives</vt:lpstr>
      <vt:lpstr>Executive summary</vt:lpstr>
      <vt:lpstr>Data overview and key business assumption</vt:lpstr>
      <vt:lpstr>Data preparation and pre-processing</vt:lpstr>
      <vt:lpstr>Exploratory data analysis- EDA</vt:lpstr>
      <vt:lpstr>Slide 8</vt:lpstr>
      <vt:lpstr>Slide 9</vt:lpstr>
      <vt:lpstr>Slide 10</vt:lpstr>
      <vt:lpstr>Slide 11</vt:lpstr>
      <vt:lpstr>Slide 12</vt:lpstr>
      <vt:lpstr>Slide 13</vt:lpstr>
      <vt:lpstr>Slide 14</vt:lpstr>
      <vt:lpstr>Slide 15</vt:lpstr>
      <vt:lpstr>Model development – Logistic Regression</vt:lpstr>
      <vt:lpstr>Model development – Random Forest</vt:lpstr>
      <vt:lpstr>Model development - XGBoost</vt:lpstr>
      <vt:lpstr>Model Comparison and Finalisation</vt:lpstr>
      <vt:lpstr>Business recommendation and potential business impact</vt:lpstr>
      <vt:lpstr>Appendix</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dc:creator>
  <cp:lastModifiedBy>padarthi teja</cp:lastModifiedBy>
  <cp:revision>176</cp:revision>
  <dcterms:created xsi:type="dcterms:W3CDTF">2021-05-27T09:28:27Z</dcterms:created>
  <dcterms:modified xsi:type="dcterms:W3CDTF">2021-10-26T17:47:56Z</dcterms:modified>
</cp:coreProperties>
</file>