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9" r:id="rId10"/>
    <p:sldId id="281" r:id="rId11"/>
    <p:sldId id="265" r:id="rId12"/>
    <p:sldId id="266" r:id="rId13"/>
    <p:sldId id="267" r:id="rId14"/>
    <p:sldId id="268" r:id="rId15"/>
    <p:sldId id="282" r:id="rId16"/>
    <p:sldId id="280" r:id="rId17"/>
    <p:sldId id="269" r:id="rId18"/>
    <p:sldId id="277" r:id="rId19"/>
    <p:sldId id="270" r:id="rId20"/>
    <p:sldId id="271" r:id="rId21"/>
    <p:sldId id="272" r:id="rId22"/>
    <p:sldId id="278" r:id="rId23"/>
    <p:sldId id="273" r:id="rId24"/>
    <p:sldId id="274" r:id="rId25"/>
    <p:sldId id="275" r:id="rId26"/>
  </p:sldIdLst>
  <p:sldSz cx="12192000" cy="6858000"/>
  <p:notesSz cx="6858000" cy="9144000"/>
  <p:custDataLst>
    <p:tags r:id="rId27"/>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3788" y="-182231"/>
            <a:ext cx="8421078" cy="1479060"/>
          </a:xfrm>
        </p:spPr>
        <p:txBody>
          <a:bodyPr/>
          <a:lstStyle/>
          <a:p>
            <a:r>
              <a:rPr lang="en-US" sz="4000" b="1" dirty="0">
                <a:solidFill>
                  <a:srgbClr val="002060"/>
                </a:solidFill>
                <a:ea typeface="+mj-lt"/>
                <a:cs typeface="+mj-lt"/>
              </a:rPr>
              <a:t>Department of Information Technology</a:t>
            </a:r>
            <a:r>
              <a:rPr lang="en-US" sz="2400" dirty="0">
                <a:solidFill>
                  <a:srgbClr val="002060"/>
                </a:solidFill>
                <a:ea typeface="+mj-lt"/>
                <a:cs typeface="+mj-lt"/>
              </a:rPr>
              <a:t/>
            </a:r>
            <a:br>
              <a:rPr lang="en-US" sz="2400" dirty="0">
                <a:solidFill>
                  <a:srgbClr val="002060"/>
                </a:solidFill>
                <a:ea typeface="+mj-lt"/>
                <a:cs typeface="+mj-lt"/>
              </a:rPr>
            </a:br>
            <a:r>
              <a:rPr lang="en-US" sz="3600" b="1" dirty="0">
                <a:solidFill>
                  <a:srgbClr val="FF0000"/>
                </a:solidFill>
                <a:ea typeface="+mj-lt"/>
                <a:cs typeface="+mj-lt"/>
              </a:rPr>
              <a:t>V R Siddhartha Engineering College</a:t>
            </a:r>
            <a:endParaRPr lang="en-US" sz="3600" b="1" dirty="0">
              <a:solidFill>
                <a:srgbClr val="FF0000"/>
              </a:solidFill>
            </a:endParaRPr>
          </a:p>
        </p:txBody>
      </p:sp>
      <p:sp>
        <p:nvSpPr>
          <p:cNvPr id="3" name="Subtitle 2"/>
          <p:cNvSpPr>
            <a:spLocks noGrp="1"/>
          </p:cNvSpPr>
          <p:nvPr>
            <p:ph type="subTitle" idx="1"/>
          </p:nvPr>
        </p:nvSpPr>
        <p:spPr>
          <a:xfrm>
            <a:off x="1093694" y="1973680"/>
            <a:ext cx="10521461" cy="496098"/>
          </a:xfrm>
        </p:spPr>
        <p:txBody>
          <a:bodyPr vert="horz" lIns="91440" tIns="45720" rIns="91440" bIns="45720" rtlCol="0" anchor="t">
            <a:normAutofit/>
          </a:bodyPr>
          <a:lstStyle/>
          <a:p>
            <a:r>
              <a:rPr lang="en-IN" b="1" dirty="0"/>
              <a:t>Audio Sentiment Detection Through Hybrid Models and Real-time Analysis</a:t>
            </a:r>
            <a:endParaRPr lang="en-IN" dirty="0"/>
          </a:p>
          <a:p>
            <a:endParaRPr lang="en-US" b="1" dirty="0">
              <a:ea typeface="Calibri"/>
              <a:cs typeface="Calibri"/>
            </a:endParaRPr>
          </a:p>
          <a:p>
            <a:endParaRPr lang="en-US" b="1" dirty="0">
              <a:ea typeface="Calibri"/>
              <a:cs typeface="Calibri"/>
            </a:endParaRPr>
          </a:p>
        </p:txBody>
      </p:sp>
      <p:pic>
        <p:nvPicPr>
          <p:cNvPr id="4" name="Picture 3" descr="vrsec.png">
            <a:extLst>
              <a:ext uri="{FF2B5EF4-FFF2-40B4-BE49-F238E27FC236}">
                <a16:creationId xmlns:a16="http://schemas.microsoft.com/office/drawing/2014/main" xmlns="" id="{85427C54-372C-5746-B276-A757C55E487D}"/>
              </a:ext>
            </a:extLst>
          </p:cNvPr>
          <p:cNvPicPr>
            <a:picLocks noChangeAspect="1"/>
          </p:cNvPicPr>
          <p:nvPr/>
        </p:nvPicPr>
        <p:blipFill>
          <a:blip r:embed="rId2"/>
          <a:stretch>
            <a:fillRect/>
          </a:stretch>
        </p:blipFill>
        <p:spPr>
          <a:xfrm>
            <a:off x="148492" y="190012"/>
            <a:ext cx="914400" cy="1104900"/>
          </a:xfrm>
          <a:prstGeom prst="rect">
            <a:avLst/>
          </a:prstGeom>
        </p:spPr>
      </p:pic>
      <p:pic>
        <p:nvPicPr>
          <p:cNvPr id="5" name="Picture 4" descr="A black background with blue and yellow text&#10;&#10;Description automatically generated">
            <a:extLst>
              <a:ext uri="{FF2B5EF4-FFF2-40B4-BE49-F238E27FC236}">
                <a16:creationId xmlns:a16="http://schemas.microsoft.com/office/drawing/2014/main" xmlns="" id="{27371947-A8E4-40C0-6730-05AE602D7C15}"/>
              </a:ext>
            </a:extLst>
          </p:cNvPr>
          <p:cNvPicPr>
            <a:picLocks noChangeAspect="1"/>
          </p:cNvPicPr>
          <p:nvPr/>
        </p:nvPicPr>
        <p:blipFill>
          <a:blip r:embed="rId3"/>
          <a:stretch>
            <a:fillRect/>
          </a:stretch>
        </p:blipFill>
        <p:spPr>
          <a:xfrm>
            <a:off x="9822718" y="290635"/>
            <a:ext cx="2130180" cy="825500"/>
          </a:xfrm>
          <a:prstGeom prst="rect">
            <a:avLst/>
          </a:prstGeom>
        </p:spPr>
      </p:pic>
      <p:sp>
        <p:nvSpPr>
          <p:cNvPr id="6" name="TextBox 5">
            <a:extLst>
              <a:ext uri="{FF2B5EF4-FFF2-40B4-BE49-F238E27FC236}">
                <a16:creationId xmlns:a16="http://schemas.microsoft.com/office/drawing/2014/main" xmlns="" id="{D5C1C3D6-1919-20F4-8796-7572E658248B}"/>
              </a:ext>
            </a:extLst>
          </p:cNvPr>
          <p:cNvSpPr txBox="1"/>
          <p:nvPr/>
        </p:nvSpPr>
        <p:spPr>
          <a:xfrm>
            <a:off x="1637324" y="3200400"/>
            <a:ext cx="9444891" cy="319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pPr>
            <a:r>
              <a:rPr lang="en-US" sz="1900" dirty="0" err="1">
                <a:solidFill>
                  <a:srgbClr val="FF0000"/>
                </a:solidFill>
                <a:ea typeface="Calibri"/>
                <a:cs typeface="Calibri"/>
              </a:rPr>
              <a:t>B.Tech</a:t>
            </a:r>
            <a:r>
              <a:rPr lang="en-US" sz="1900" dirty="0">
                <a:solidFill>
                  <a:srgbClr val="FF0000"/>
                </a:solidFill>
                <a:ea typeface="Calibri"/>
                <a:cs typeface="Calibri"/>
              </a:rPr>
              <a:t> in Information Technology</a:t>
            </a:r>
          </a:p>
          <a:p>
            <a:pPr algn="ctr">
              <a:spcBef>
                <a:spcPct val="20000"/>
              </a:spcBef>
            </a:pPr>
            <a:r>
              <a:rPr lang="en-US" sz="1900" dirty="0">
                <a:solidFill>
                  <a:srgbClr val="7030A0"/>
                </a:solidFill>
                <a:ea typeface="Calibri"/>
                <a:cs typeface="Calibri"/>
              </a:rPr>
              <a:t>EPICS Project Review Presentation</a:t>
            </a:r>
          </a:p>
          <a:p>
            <a:pPr algn="ctr">
              <a:spcBef>
                <a:spcPct val="20000"/>
              </a:spcBef>
            </a:pPr>
            <a:r>
              <a:rPr lang="en-US" sz="1900" dirty="0">
                <a:ea typeface="Calibri"/>
                <a:cs typeface="Calibri"/>
              </a:rPr>
              <a:t>Presented by</a:t>
            </a:r>
          </a:p>
          <a:p>
            <a:pPr algn="ctr">
              <a:spcBef>
                <a:spcPct val="20000"/>
              </a:spcBef>
            </a:pPr>
            <a:r>
              <a:rPr lang="en-US" sz="1900" dirty="0" err="1">
                <a:solidFill>
                  <a:srgbClr val="7030A0"/>
                </a:solidFill>
                <a:ea typeface="Calibri"/>
                <a:cs typeface="Calibri"/>
              </a:rPr>
              <a:t>Ch.Teja</a:t>
            </a:r>
            <a:r>
              <a:rPr lang="en-US" sz="1900" dirty="0">
                <a:solidFill>
                  <a:srgbClr val="7030A0"/>
                </a:solidFill>
                <a:ea typeface="Calibri"/>
                <a:cs typeface="Calibri"/>
              </a:rPr>
              <a:t> Sahithi             (218W1A1206) </a:t>
            </a:r>
          </a:p>
          <a:p>
            <a:pPr algn="ctr">
              <a:spcBef>
                <a:spcPct val="20000"/>
              </a:spcBef>
            </a:pPr>
            <a:r>
              <a:rPr lang="en-US" sz="1900" dirty="0">
                <a:solidFill>
                  <a:srgbClr val="7030A0"/>
                </a:solidFill>
                <a:ea typeface="Calibri"/>
                <a:cs typeface="Calibri"/>
              </a:rPr>
              <a:t>T. Kushal Chakravarthy(218W1A1260)</a:t>
            </a:r>
          </a:p>
          <a:p>
            <a:pPr algn="ctr">
              <a:spcBef>
                <a:spcPct val="20000"/>
              </a:spcBef>
            </a:pPr>
            <a:r>
              <a:rPr lang="en-US" sz="1900" dirty="0">
                <a:solidFill>
                  <a:srgbClr val="7030A0"/>
                </a:solidFill>
                <a:ea typeface="Calibri"/>
                <a:cs typeface="Calibri"/>
              </a:rPr>
              <a:t> K. Praneeth                    (218W1A1224)</a:t>
            </a:r>
          </a:p>
          <a:p>
            <a:pPr algn="ctr">
              <a:spcBef>
                <a:spcPct val="20000"/>
              </a:spcBef>
            </a:pPr>
            <a:r>
              <a:rPr lang="en-US" sz="1900" dirty="0">
                <a:solidFill>
                  <a:srgbClr val="7030A0"/>
                </a:solidFill>
                <a:ea typeface="Calibri"/>
                <a:cs typeface="Calibri"/>
              </a:rPr>
              <a:t>                                     </a:t>
            </a:r>
          </a:p>
          <a:p>
            <a:pPr algn="ctr">
              <a:spcBef>
                <a:spcPct val="20000"/>
              </a:spcBef>
            </a:pPr>
            <a:r>
              <a:rPr lang="en-US" sz="1900" dirty="0">
                <a:ea typeface="Calibri"/>
                <a:cs typeface="Calibri"/>
              </a:rPr>
              <a:t>Under the guidance of</a:t>
            </a:r>
          </a:p>
          <a:p>
            <a:pPr algn="ctr">
              <a:spcBef>
                <a:spcPct val="20000"/>
              </a:spcBef>
            </a:pPr>
            <a:r>
              <a:rPr lang="en-US" sz="1900" b="1" dirty="0" err="1">
                <a:ea typeface="Calibri"/>
                <a:cs typeface="Calibri"/>
              </a:rPr>
              <a:t>Dr.M.Suneetha</a:t>
            </a:r>
            <a:r>
              <a:rPr lang="en-US" sz="1900" dirty="0" err="1">
                <a:ea typeface="Calibri"/>
                <a:cs typeface="Calibri"/>
              </a:rPr>
              <a:t>,Professor</a:t>
            </a:r>
            <a:endParaRPr lang="en-US" dirty="0" err="1"/>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8" y="0"/>
            <a:ext cx="10515600" cy="1325563"/>
          </a:xfrm>
        </p:spPr>
        <p:txBody>
          <a:bodyPr>
            <a:normAutofit/>
          </a:bodyPr>
          <a:lstStyle/>
          <a:p>
            <a:r>
              <a:rPr lang="en-US" sz="3200" b="1" dirty="0" smtClean="0">
                <a:latin typeface="Times New Roman" pitchFamily="18" charset="0"/>
                <a:cs typeface="Times New Roman" pitchFamily="18" charset="0"/>
              </a:rPr>
              <a:t>Algorithm for TF-IDF+Naïve Bayes</a:t>
            </a:r>
            <a:endParaRPr lang="en-IN" sz="32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5192" y="1101011"/>
                <a:ext cx="11138772" cy="5535315"/>
              </a:xfrm>
            </p:spPr>
            <p:txBody>
              <a:bodyPr>
                <a:noAutofit/>
              </a:bodyPr>
              <a:lstStyle/>
              <a:p>
                <a:pPr marL="0" indent="0">
                  <a:buNone/>
                </a:pPr>
                <a:r>
                  <a:rPr lang="en-US" sz="1600" b="1" dirty="0" smtClean="0"/>
                  <a:t>Input:</a:t>
                </a:r>
                <a:r>
                  <a:rPr lang="en-US" sz="1600" dirty="0" smtClean="0"/>
                  <a:t>D:The documents of training set.</a:t>
                </a:r>
              </a:p>
              <a:p>
                <a:pPr marL="0" indent="0">
                  <a:buNone/>
                </a:pPr>
                <a:r>
                  <a:rPr lang="en-US" sz="1600" dirty="0" smtClean="0"/>
                  <a:t>           F:The selected features set</a:t>
                </a:r>
              </a:p>
              <a:p>
                <a:pPr marL="0" indent="0">
                  <a:buNone/>
                </a:pPr>
                <a:r>
                  <a:rPr lang="en-US" sz="1600" dirty="0"/>
                  <a:t> </a:t>
                </a:r>
                <a:r>
                  <a:rPr lang="en-US" sz="1600" dirty="0" smtClean="0"/>
                  <a:t>          TF:Weight Matrix from text presentation</a:t>
                </a:r>
              </a:p>
              <a:p>
                <a:pPr marL="0" indent="0">
                  <a:buNone/>
                </a:pPr>
                <a:r>
                  <a:rPr lang="en-US" sz="1600" b="1" dirty="0" smtClean="0"/>
                  <a:t>Output</a:t>
                </a:r>
                <a:r>
                  <a:rPr lang="en-US" sz="1600" dirty="0" smtClean="0"/>
                  <a:t>:TF-IDF weights:TF-IDF weights for selected feature set</a:t>
                </a:r>
              </a:p>
              <a:p>
                <a:pPr marL="0" indent="0">
                  <a:buNone/>
                </a:pPr>
                <a:r>
                  <a:rPr lang="en-US" sz="1600" b="1" dirty="0" smtClean="0"/>
                  <a:t>Steps:</a:t>
                </a:r>
              </a:p>
              <a:p>
                <a:pPr marL="514350" indent="-514350">
                  <a:buFont typeface="+mj-lt"/>
                  <a:buAutoNum type="arabicPeriod"/>
                </a:pPr>
                <a:r>
                  <a:rPr lang="en-US" sz="1600" dirty="0" smtClean="0"/>
                  <a:t>Reshape the columns of TF  to match selected feature set.</a:t>
                </a:r>
              </a:p>
              <a:p>
                <a:pPr marL="514350" indent="-514350">
                  <a:buFont typeface="+mj-lt"/>
                  <a:buAutoNum type="arabicPeriod"/>
                </a:pPr>
                <a:r>
                  <a:rPr lang="en-US" sz="1600" dirty="0" smtClean="0"/>
                  <a:t>For each term </a:t>
                </a:r>
                <a:r>
                  <a:rPr lang="en-US" sz="1600" dirty="0"/>
                  <a:t>t</a:t>
                </a:r>
                <a:r>
                  <a:rPr lang="en-US" sz="1600" baseline="-25000" dirty="0"/>
                  <a:t>i </a:t>
                </a:r>
                <a:r>
                  <a:rPr lang="en-US" sz="1600" dirty="0" smtClean="0"/>
                  <a:t> </a:t>
                </a:r>
                <a:r>
                  <a:rPr lang="en-IN" sz="1600" dirty="0" smtClean="0"/>
                  <a:t>∈ </a:t>
                </a:r>
                <a:r>
                  <a:rPr lang="en-US" sz="1600" dirty="0" smtClean="0"/>
                  <a:t>F do</a:t>
                </a:r>
              </a:p>
              <a:p>
                <a:pPr marL="2286000" lvl="5" indent="0">
                  <a:buNone/>
                </a:pPr>
                <a:r>
                  <a:rPr lang="en-US" sz="1600" dirty="0" smtClean="0"/>
                  <a:t>for each document </a:t>
                </a:r>
                <a:r>
                  <a:rPr lang="en-US" sz="1600" dirty="0"/>
                  <a:t>d</a:t>
                </a:r>
                <a:r>
                  <a:rPr lang="en-US" sz="1600" baseline="-25000" dirty="0"/>
                  <a:t>j</a:t>
                </a:r>
                <a:r>
                  <a:rPr lang="en-US" sz="1600" dirty="0"/>
                  <a:t> </a:t>
                </a:r>
                <a:r>
                  <a:rPr lang="en-US" sz="1600" dirty="0" smtClean="0"/>
                  <a:t> </a:t>
                </a:r>
                <a:r>
                  <a:rPr lang="en-IN" sz="1600" dirty="0" smtClean="0"/>
                  <a:t>∈ </a:t>
                </a:r>
                <a:r>
                  <a:rPr lang="en-US" sz="1600" dirty="0" smtClean="0"/>
                  <a:t>D do</a:t>
                </a:r>
              </a:p>
              <a:p>
                <a:pPr marL="2286000" lvl="5" indent="0">
                  <a:buNone/>
                </a:pPr>
                <a:r>
                  <a:rPr lang="en-US" sz="1600" dirty="0"/>
                  <a:t> </a:t>
                </a:r>
                <a:r>
                  <a:rPr lang="en-US" sz="1600" dirty="0" smtClean="0"/>
                  <a:t>                   if TF</a:t>
                </a:r>
                <a:r>
                  <a:rPr lang="en-US" sz="1600" baseline="-25000" dirty="0" smtClean="0"/>
                  <a:t>ij</a:t>
                </a:r>
                <a:r>
                  <a:rPr lang="en-US" sz="1600" dirty="0" smtClean="0"/>
                  <a:t> != 0 then df</a:t>
                </a:r>
                <a:r>
                  <a:rPr lang="en-US" sz="1600" baseline="-25000" dirty="0"/>
                  <a:t>i</a:t>
                </a:r>
                <a:r>
                  <a:rPr lang="en-US" sz="1600" dirty="0" smtClean="0"/>
                  <a:t>++</a:t>
                </a:r>
              </a:p>
              <a:p>
                <a:pPr marL="2286000" lvl="5" indent="0">
                  <a:buNone/>
                </a:pPr>
                <a:r>
                  <a:rPr lang="en-US" sz="1600" dirty="0" smtClean="0"/>
                  <a:t>End for of document</a:t>
                </a:r>
              </a:p>
              <a:p>
                <a:pPr marL="2286000" lvl="5" indent="0">
                  <a:buNone/>
                </a:pPr>
                <a:r>
                  <a:rPr lang="en-US" sz="1600" dirty="0" smtClean="0"/>
                  <a:t>Idf</a:t>
                </a:r>
                <a:r>
                  <a:rPr lang="en-US" sz="1600" baseline="-25000" dirty="0" smtClean="0"/>
                  <a:t>i</a:t>
                </a:r>
                <a:r>
                  <a:rPr lang="en-US" sz="1600" dirty="0" smtClean="0"/>
                  <a:t>=log(</a:t>
                </a:r>
                <a14:m>
                  <m:oMath xmlns:m="http://schemas.openxmlformats.org/officeDocument/2006/math">
                    <m:f>
                      <m:fPr>
                        <m:ctrlPr>
                          <a:rPr lang="en-US" sz="1600" i="1" smtClean="0">
                            <a:latin typeface="Cambria Math"/>
                          </a:rPr>
                        </m:ctrlPr>
                      </m:fPr>
                      <m:num>
                        <m:r>
                          <a:rPr lang="en-US" sz="1600" b="0" i="1" smtClean="0">
                            <a:latin typeface="Cambria Math"/>
                          </a:rPr>
                          <m:t>𝐷</m:t>
                        </m:r>
                      </m:num>
                      <m:den>
                        <m:r>
                          <m:rPr>
                            <m:nor/>
                          </m:rPr>
                          <a:rPr lang="en-US" sz="1600"/>
                          <m:t>df</m:t>
                        </m:r>
                        <m:r>
                          <m:rPr>
                            <m:nor/>
                          </m:rPr>
                          <a:rPr lang="en-US" sz="1600" baseline="-25000"/>
                          <m:t>i</m:t>
                        </m:r>
                        <m:r>
                          <m:rPr>
                            <m:nor/>
                          </m:rPr>
                          <a:rPr lang="en-IN" sz="1600"/>
                          <m:t> </m:t>
                        </m:r>
                      </m:den>
                    </m:f>
                  </m:oMath>
                </a14:m>
                <a:r>
                  <a:rPr lang="en-US" sz="1600" dirty="0" smtClean="0"/>
                  <a:t> )</a:t>
                </a:r>
              </a:p>
              <a:p>
                <a:pPr marL="0" indent="0">
                  <a:buNone/>
                </a:pPr>
                <a:r>
                  <a:rPr lang="en-US" sz="1600" dirty="0" smtClean="0"/>
                  <a:t>3.End for of term</a:t>
                </a:r>
              </a:p>
              <a:p>
                <a:pPr marL="0" indent="0">
                  <a:buNone/>
                </a:pPr>
                <a:r>
                  <a:rPr lang="en-US" sz="1600" dirty="0" smtClean="0"/>
                  <a:t>4.For each term </a:t>
                </a:r>
                <a:r>
                  <a:rPr lang="en-US" sz="1600" dirty="0"/>
                  <a:t>t</a:t>
                </a:r>
                <a:r>
                  <a:rPr lang="en-US" sz="1600" baseline="-25000" dirty="0"/>
                  <a:t>i </a:t>
                </a:r>
                <a:r>
                  <a:rPr lang="en-US" sz="1600" dirty="0" smtClean="0"/>
                  <a:t> </a:t>
                </a:r>
                <a:r>
                  <a:rPr lang="en-IN" sz="1600" dirty="0" smtClean="0"/>
                  <a:t>∈</a:t>
                </a:r>
                <a:r>
                  <a:rPr lang="en-US" sz="1600" dirty="0"/>
                  <a:t> </a:t>
                </a:r>
                <a:r>
                  <a:rPr lang="en-IN" sz="1600" dirty="0" smtClean="0"/>
                  <a:t>F do</a:t>
                </a:r>
              </a:p>
              <a:p>
                <a:pPr marL="0" indent="0">
                  <a:buNone/>
                </a:pPr>
                <a:r>
                  <a:rPr lang="en-US" sz="1600" dirty="0"/>
                  <a:t> </a:t>
                </a:r>
                <a:r>
                  <a:rPr lang="en-US" sz="1600" dirty="0" smtClean="0"/>
                  <a:t>                                           For each  document dj belongs D do</a:t>
                </a:r>
              </a:p>
              <a:p>
                <a:pPr marL="0" indent="0">
                  <a:buNone/>
                </a:pPr>
                <a:r>
                  <a:rPr lang="en-US" sz="1600" dirty="0" smtClean="0"/>
                  <a:t>                                                              TFIDF</a:t>
                </a:r>
                <a:r>
                  <a:rPr lang="en-US" sz="1600" baseline="-25000" dirty="0" smtClean="0"/>
                  <a:t>ij</a:t>
                </a:r>
                <a:r>
                  <a:rPr lang="en-US" sz="1600" dirty="0" smtClean="0"/>
                  <a:t>=Tf</a:t>
                </a:r>
                <a:r>
                  <a:rPr lang="en-US" sz="1600" baseline="-25000" dirty="0" smtClean="0"/>
                  <a:t>ij</a:t>
                </a:r>
                <a:r>
                  <a:rPr lang="en-US" sz="1600" dirty="0" smtClean="0"/>
                  <a:t>*idf</a:t>
                </a:r>
                <a:r>
                  <a:rPr lang="en-US" sz="1600" baseline="-25000" dirty="0" smtClean="0"/>
                  <a:t>i</a:t>
                </a:r>
                <a:endParaRPr lang="en-US" sz="1600" dirty="0" smtClean="0"/>
              </a:p>
              <a:p>
                <a:pPr marL="0" indent="0">
                  <a:buNone/>
                </a:pPr>
                <a:r>
                  <a:rPr lang="en-US" sz="1600" dirty="0" smtClean="0"/>
                  <a:t>                                             End for document </a:t>
                </a:r>
              </a:p>
              <a:p>
                <a:pPr marL="0" indent="0">
                  <a:buNone/>
                </a:pPr>
                <a:r>
                  <a:rPr lang="en-US" sz="1600" dirty="0" smtClean="0"/>
                  <a:t>5.End for of term</a:t>
                </a:r>
                <a:endParaRPr lang="en-IN" sz="1600" dirty="0" smtClean="0"/>
              </a:p>
              <a:p>
                <a:pPr marL="0" indent="0">
                  <a:buNone/>
                </a:pPr>
                <a:endParaRPr lang="en-US"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5192" y="1101011"/>
                <a:ext cx="11138772" cy="5535315"/>
              </a:xfrm>
              <a:blipFill rotWithShape="1">
                <a:blip r:embed="rId2"/>
                <a:stretch>
                  <a:fillRect l="-328" t="-771" b="-4295"/>
                </a:stretch>
              </a:blipFill>
            </p:spPr>
            <p:txBody>
              <a:bodyPr/>
              <a:lstStyle/>
              <a:p>
                <a:r>
                  <a:rPr lang="en-IN">
                    <a:noFill/>
                  </a:rPr>
                  <a:t> </a:t>
                </a:r>
              </a:p>
            </p:txBody>
          </p:sp>
        </mc:Fallback>
      </mc:AlternateContent>
    </p:spTree>
    <p:extLst>
      <p:ext uri="{BB962C8B-B14F-4D97-AF65-F5344CB8AC3E}">
        <p14:creationId xmlns:p14="http://schemas.microsoft.com/office/powerpoint/2010/main" val="1671920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174BE-F07B-5CB1-08DB-FEA30CC459F7}"/>
              </a:ext>
            </a:extLst>
          </p:cNvPr>
          <p:cNvSpPr>
            <a:spLocks noGrp="1"/>
          </p:cNvSpPr>
          <p:nvPr>
            <p:ph type="title"/>
          </p:nvPr>
        </p:nvSpPr>
        <p:spPr>
          <a:xfrm>
            <a:off x="286406" y="0"/>
            <a:ext cx="10515600" cy="1325563"/>
          </a:xfrm>
        </p:spPr>
        <p:txBody>
          <a:bodyPr>
            <a:normAutofit/>
          </a:bodyPr>
          <a:lstStyle/>
          <a:p>
            <a:r>
              <a:rPr lang="en-US" sz="2800" b="1" dirty="0" smtClean="0">
                <a:latin typeface="Times New Roman" pitchFamily="18" charset="0"/>
                <a:ea typeface="Calibri Light"/>
                <a:cs typeface="Times New Roman" pitchFamily="18" charset="0"/>
              </a:rPr>
              <a:t>Naïve Bayes Algorithm</a:t>
            </a:r>
            <a:endParaRPr lang="en-US" sz="2800" b="1" dirty="0">
              <a:latin typeface="Times New Roman" pitchFamily="18" charset="0"/>
              <a:cs typeface="Times New Roman" pitchFamily="18" charset="0"/>
            </a:endParaRPr>
          </a:p>
        </p:txBody>
      </p:sp>
      <p:sp>
        <p:nvSpPr>
          <p:cNvPr id="6" name="Content Placeholder 5"/>
          <p:cNvSpPr>
            <a:spLocks noGrp="1"/>
          </p:cNvSpPr>
          <p:nvPr>
            <p:ph idx="1"/>
          </p:nvPr>
        </p:nvSpPr>
        <p:spPr>
          <a:xfrm>
            <a:off x="317938" y="1100411"/>
            <a:ext cx="11364310" cy="5410747"/>
          </a:xfrm>
        </p:spPr>
        <p:txBody>
          <a:bodyPr>
            <a:noAutofit/>
          </a:bodyPr>
          <a:lstStyle/>
          <a:p>
            <a:pPr marL="0" indent="0">
              <a:buNone/>
            </a:pPr>
            <a:r>
              <a:rPr lang="en-US" sz="1800" dirty="0" smtClean="0"/>
              <a:t>Input:</a:t>
            </a:r>
          </a:p>
          <a:p>
            <a:pPr marL="0" indent="0">
              <a:buNone/>
            </a:pPr>
            <a:r>
              <a:rPr lang="en-US" sz="1800" dirty="0"/>
              <a:t> </a:t>
            </a:r>
            <a:r>
              <a:rPr lang="en-US" sz="1800" dirty="0" smtClean="0"/>
              <a:t>            Training </a:t>
            </a:r>
            <a:r>
              <a:rPr lang="en-US" sz="1800" dirty="0" err="1" smtClean="0"/>
              <a:t>datset</a:t>
            </a:r>
            <a:r>
              <a:rPr lang="en-US" sz="1800" dirty="0" smtClean="0"/>
              <a:t> T</a:t>
            </a:r>
          </a:p>
          <a:p>
            <a:pPr marL="0" indent="0">
              <a:buNone/>
            </a:pPr>
            <a:r>
              <a:rPr lang="en-US" sz="1800" dirty="0"/>
              <a:t> </a:t>
            </a:r>
            <a:r>
              <a:rPr lang="en-US" sz="1800" dirty="0" smtClean="0"/>
              <a:t>             F=(</a:t>
            </a:r>
            <a:r>
              <a:rPr lang="en-US" sz="1800" dirty="0" err="1" smtClean="0"/>
              <a:t>f1,f2,f3,fn</a:t>
            </a:r>
            <a:r>
              <a:rPr lang="en-US" sz="1800" dirty="0" smtClean="0"/>
              <a:t>)//value of predicted value</a:t>
            </a:r>
          </a:p>
          <a:p>
            <a:pPr marL="0" indent="0">
              <a:buNone/>
            </a:pPr>
            <a:r>
              <a:rPr lang="en-US" sz="1800" dirty="0" smtClean="0"/>
              <a:t>Output:</a:t>
            </a:r>
          </a:p>
          <a:p>
            <a:pPr marL="0" indent="0">
              <a:buNone/>
            </a:pPr>
            <a:r>
              <a:rPr lang="en-US" sz="1800" dirty="0" smtClean="0"/>
              <a:t>              A set of predicted values.</a:t>
            </a:r>
          </a:p>
          <a:p>
            <a:pPr marL="0" indent="0">
              <a:buNone/>
            </a:pPr>
            <a:r>
              <a:rPr lang="en-US" sz="1800" dirty="0" smtClean="0"/>
              <a:t>Steps:</a:t>
            </a:r>
          </a:p>
          <a:p>
            <a:pPr marL="457200" lvl="1" indent="0">
              <a:buNone/>
            </a:pPr>
            <a:r>
              <a:rPr lang="en-US" sz="1800" dirty="0" err="1" smtClean="0"/>
              <a:t>1.Read</a:t>
            </a:r>
            <a:r>
              <a:rPr lang="en-US" sz="1800" dirty="0" smtClean="0"/>
              <a:t> the training dataset T;</a:t>
            </a:r>
          </a:p>
          <a:p>
            <a:pPr marL="457200" lvl="1" indent="0">
              <a:buNone/>
            </a:pPr>
            <a:r>
              <a:rPr lang="en-IN" sz="1800" dirty="0" smtClean="0"/>
              <a:t>2</a:t>
            </a:r>
            <a:r>
              <a:rPr lang="en-US" sz="1800" dirty="0" smtClean="0"/>
              <a:t>.Repeat</a:t>
            </a:r>
            <a:endParaRPr lang="en-US" sz="1800" dirty="0"/>
          </a:p>
          <a:p>
            <a:pPr marL="457200" lvl="1" indent="0">
              <a:buNone/>
            </a:pPr>
            <a:r>
              <a:rPr lang="en-US" sz="1800" dirty="0" smtClean="0"/>
              <a:t>       Calculate </a:t>
            </a:r>
            <a:r>
              <a:rPr lang="en-US" sz="1800" dirty="0"/>
              <a:t>the probability of fi using the naïve </a:t>
            </a:r>
            <a:r>
              <a:rPr lang="en-US" sz="1800" dirty="0" err="1"/>
              <a:t>bayes</a:t>
            </a:r>
            <a:r>
              <a:rPr lang="en-US" sz="1800" dirty="0"/>
              <a:t> equation in each class.</a:t>
            </a:r>
          </a:p>
          <a:p>
            <a:pPr marL="457200" lvl="1" indent="0">
              <a:buNone/>
            </a:pPr>
            <a:r>
              <a:rPr lang="en-US" sz="1800" dirty="0" smtClean="0"/>
              <a:t>       Until </a:t>
            </a:r>
            <a:r>
              <a:rPr lang="en-US" sz="1800" dirty="0"/>
              <a:t>the probability of all predictor variables(</a:t>
            </a:r>
            <a:r>
              <a:rPr lang="en-US" sz="1800" dirty="0" err="1"/>
              <a:t>f1,f2</a:t>
            </a:r>
            <a:r>
              <a:rPr lang="en-US" sz="1800" dirty="0"/>
              <a:t>------</a:t>
            </a:r>
            <a:r>
              <a:rPr lang="en-US" sz="1800" dirty="0" err="1"/>
              <a:t>fn</a:t>
            </a:r>
            <a:r>
              <a:rPr lang="en-US" sz="1800" dirty="0"/>
              <a:t>) has been calculated.</a:t>
            </a:r>
          </a:p>
          <a:p>
            <a:pPr marL="0" indent="0">
              <a:buNone/>
            </a:pPr>
            <a:r>
              <a:rPr lang="en-US" sz="1800" dirty="0" smtClean="0"/>
              <a:t>        </a:t>
            </a:r>
            <a:r>
              <a:rPr lang="en-US" sz="1800" dirty="0" err="1" smtClean="0"/>
              <a:t>3.Calulate</a:t>
            </a:r>
            <a:r>
              <a:rPr lang="en-US" sz="1800" dirty="0" smtClean="0"/>
              <a:t> </a:t>
            </a:r>
            <a:r>
              <a:rPr lang="en-US" sz="1800" dirty="0"/>
              <a:t>likelihood of each class.</a:t>
            </a:r>
          </a:p>
          <a:p>
            <a:pPr marL="0" indent="0">
              <a:buNone/>
            </a:pPr>
            <a:endParaRPr lang="en-US" sz="1400" dirty="0"/>
          </a:p>
          <a:p>
            <a:pPr marL="0" indent="0">
              <a:buNone/>
            </a:pPr>
            <a:endParaRPr lang="en-US" sz="1400" dirty="0"/>
          </a:p>
          <a:p>
            <a:pPr marL="0" indent="0">
              <a:buNone/>
            </a:pPr>
            <a:r>
              <a:rPr lang="en-US" sz="1400" dirty="0"/>
              <a:t> </a:t>
            </a:r>
            <a:r>
              <a:rPr lang="en-US" sz="1400" dirty="0" smtClean="0"/>
              <a:t>      </a:t>
            </a:r>
            <a:r>
              <a:rPr lang="en-US" sz="1800" dirty="0" smtClean="0"/>
              <a:t> </a:t>
            </a:r>
          </a:p>
          <a:p>
            <a:pPr marL="0" indent="0">
              <a:buNone/>
            </a:pPr>
            <a:endParaRPr lang="en-US" sz="1800" dirty="0"/>
          </a:p>
          <a:p>
            <a:pPr marL="0" indent="0">
              <a:buNone/>
            </a:pPr>
            <a:r>
              <a:rPr lang="en-US" sz="1800" dirty="0" smtClean="0"/>
              <a:t>        4</a:t>
            </a:r>
            <a:r>
              <a:rPr lang="en-US" sz="1800" dirty="0"/>
              <a:t>. </a:t>
            </a:r>
            <a:r>
              <a:rPr lang="en-US" sz="1800" dirty="0" smtClean="0"/>
              <a:t>s(c</a:t>
            </a:r>
            <a:r>
              <a:rPr lang="en-US" sz="1800" dirty="0"/>
              <a:t>)=</a:t>
            </a:r>
            <a:r>
              <a:rPr lang="en-US" sz="1800" dirty="0" smtClean="0"/>
              <a:t>max(class</a:t>
            </a:r>
            <a:r>
              <a:rPr lang="en-IN" sz="1800" baseline="-25000" dirty="0" smtClean="0"/>
              <a:t>i</a:t>
            </a:r>
            <a:r>
              <a:rPr lang="en-US" sz="1800" dirty="0" smtClean="0"/>
              <a:t>(0),</a:t>
            </a:r>
            <a:r>
              <a:rPr lang="en-US" sz="1800" dirty="0" err="1" smtClean="0"/>
              <a:t>clas</a:t>
            </a:r>
            <a:r>
              <a:rPr lang="en-IN" sz="1800" dirty="0" err="1" smtClean="0"/>
              <a:t>s</a:t>
            </a:r>
            <a:r>
              <a:rPr lang="en-IN" sz="1800" baseline="-25000" dirty="0" err="1" smtClean="0"/>
              <a:t>i</a:t>
            </a:r>
            <a:r>
              <a:rPr lang="en-US" sz="1800" dirty="0" smtClean="0"/>
              <a:t>(1))  </a:t>
            </a:r>
            <a:endParaRPr lang="en-US" sz="1800" dirty="0"/>
          </a:p>
          <a:p>
            <a:pPr marL="0" indent="0">
              <a:buNone/>
            </a:pPr>
            <a:endParaRPr lang="en-US" sz="1400" dirty="0"/>
          </a:p>
          <a:p>
            <a:endParaRPr lang="en-IN" sz="1400" dirty="0"/>
          </a:p>
          <a:p>
            <a:pPr marL="0" indent="0">
              <a:buNone/>
            </a:pPr>
            <a:r>
              <a:rPr lang="en-IN" sz="1400" dirty="0" smtClean="0"/>
              <a:t>          </a:t>
            </a:r>
            <a:r>
              <a:rPr lang="en-IN" sz="1400" dirty="0"/>
              <a:t/>
            </a:r>
            <a:br>
              <a:rPr lang="en-IN" sz="1400" dirty="0"/>
            </a:br>
            <a:endParaRPr lang="en-US" sz="14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lgn="ctr">
              <a:buNone/>
            </a:pPr>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142" y="2699521"/>
            <a:ext cx="3446078" cy="1246331"/>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469" y="5115577"/>
            <a:ext cx="7213216" cy="104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431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742"/>
            <a:ext cx="10515600" cy="1325563"/>
          </a:xfrm>
        </p:spPr>
        <p:txBody>
          <a:bodyPr>
            <a:normAutofit/>
          </a:bodyPr>
          <a:lstStyle/>
          <a:p>
            <a:r>
              <a:rPr lang="en-US" sz="3200" b="1" dirty="0" smtClean="0">
                <a:latin typeface="Times New Roman" pitchFamily="18" charset="0"/>
                <a:cs typeface="Times New Roman" pitchFamily="18" charset="0"/>
              </a:rPr>
              <a:t>Algorithm for </a:t>
            </a:r>
            <a:r>
              <a:rPr lang="en-US" sz="3200" b="1" dirty="0" err="1" smtClean="0">
                <a:latin typeface="Times New Roman" pitchFamily="18" charset="0"/>
                <a:cs typeface="Times New Roman" pitchFamily="18" charset="0"/>
              </a:rPr>
              <a:t>CNN+SVM</a:t>
            </a:r>
            <a:endParaRPr lang="en-IN" sz="3200" b="1" dirty="0">
              <a:latin typeface="Times New Roman" pitchFamily="18" charset="0"/>
              <a:cs typeface="Times New Roman" pitchFamily="18" charset="0"/>
            </a:endParaRPr>
          </a:p>
        </p:txBody>
      </p:sp>
      <p:sp>
        <p:nvSpPr>
          <p:cNvPr id="6" name="Title 1"/>
          <p:cNvSpPr txBox="1">
            <a:spLocks/>
          </p:cNvSpPr>
          <p:nvPr/>
        </p:nvSpPr>
        <p:spPr>
          <a:xfrm>
            <a:off x="747486" y="4521201"/>
            <a:ext cx="20537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rgbClr val="FF0000"/>
              </a:solidFill>
              <a:latin typeface="Times New Roman" pitchFamily="18" charset="0"/>
              <a:cs typeface="Times New Roman" pitchFamily="18" charset="0"/>
            </a:endParaRPr>
          </a:p>
        </p:txBody>
      </p:sp>
      <p:sp>
        <p:nvSpPr>
          <p:cNvPr id="29" name="Title 1"/>
          <p:cNvSpPr txBox="1">
            <a:spLocks/>
          </p:cNvSpPr>
          <p:nvPr/>
        </p:nvSpPr>
        <p:spPr>
          <a:xfrm>
            <a:off x="5079998" y="5977392"/>
            <a:ext cx="27359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rgbClr val="FF0000"/>
              </a:solidFill>
              <a:latin typeface="Times New Roman" pitchFamily="18" charset="0"/>
              <a:cs typeface="Times New Roman" pitchFamily="18" charset="0"/>
            </a:endParaRPr>
          </a:p>
        </p:txBody>
      </p:sp>
      <p:sp>
        <p:nvSpPr>
          <p:cNvPr id="46" name="Title 1"/>
          <p:cNvSpPr txBox="1">
            <a:spLocks/>
          </p:cNvSpPr>
          <p:nvPr/>
        </p:nvSpPr>
        <p:spPr>
          <a:xfrm>
            <a:off x="8254998" y="5895070"/>
            <a:ext cx="27359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rgbClr val="FF0000"/>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656" y="4962947"/>
            <a:ext cx="1997019" cy="97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330" y="4170218"/>
            <a:ext cx="1758852" cy="54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180158" y="5834435"/>
            <a:ext cx="184731" cy="369332"/>
          </a:xfrm>
          <a:prstGeom prst="rect">
            <a:avLst/>
          </a:prstGeom>
        </p:spPr>
        <p:txBody>
          <a:bodyPr wrap="none">
            <a:spAutoFit/>
          </a:bodyPr>
          <a:lstStyle/>
          <a:p>
            <a:endParaRPr lang="en-IN" b="1" dirty="0">
              <a:solidFill>
                <a:srgbClr val="FF0000"/>
              </a:solidFill>
            </a:endParaRPr>
          </a:p>
        </p:txBody>
      </p:sp>
      <p:sp>
        <p:nvSpPr>
          <p:cNvPr id="13" name="Rounded Rectangle 12"/>
          <p:cNvSpPr/>
          <p:nvPr/>
        </p:nvSpPr>
        <p:spPr>
          <a:xfrm>
            <a:off x="6788728" y="139662"/>
            <a:ext cx="5250873" cy="634922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Input:</a:t>
            </a:r>
            <a:r>
              <a:rPr lang="en-US" dirty="0" err="1" smtClean="0">
                <a:solidFill>
                  <a:schemeClr val="tx1"/>
                </a:solidFill>
              </a:rPr>
              <a:t>Feature</a:t>
            </a:r>
            <a:r>
              <a:rPr lang="en-US" dirty="0" smtClean="0">
                <a:solidFill>
                  <a:schemeClr val="tx1"/>
                </a:solidFill>
              </a:rPr>
              <a:t> matrix </a:t>
            </a:r>
            <a:r>
              <a:rPr lang="en-US" i="1" dirty="0" smtClean="0">
                <a:solidFill>
                  <a:schemeClr val="tx1"/>
                </a:solidFill>
              </a:rPr>
              <a:t>X</a:t>
            </a:r>
            <a:r>
              <a:rPr lang="en-US" dirty="0" smtClean="0">
                <a:solidFill>
                  <a:schemeClr val="tx1"/>
                </a:solidFill>
              </a:rPr>
              <a:t> and test vector </a:t>
            </a:r>
            <a:r>
              <a:rPr lang="en-US" i="1" dirty="0" smtClean="0">
                <a:solidFill>
                  <a:schemeClr val="tx1"/>
                </a:solidFill>
              </a:rPr>
              <a:t>y</a:t>
            </a:r>
            <a:r>
              <a:rPr lang="en-US" dirty="0" smtClean="0">
                <a:solidFill>
                  <a:schemeClr val="tx1"/>
                </a:solidFill>
              </a:rPr>
              <a:t> with labels 1 or 0</a:t>
            </a:r>
          </a:p>
          <a:p>
            <a:r>
              <a:rPr lang="en-US" b="1" dirty="0" err="1" smtClean="0">
                <a:solidFill>
                  <a:schemeClr val="tx1"/>
                </a:solidFill>
              </a:rPr>
              <a:t>Output</a:t>
            </a:r>
            <a:r>
              <a:rPr lang="en-US" dirty="0" err="1" smtClean="0">
                <a:solidFill>
                  <a:schemeClr val="tx1"/>
                </a:solidFill>
              </a:rPr>
              <a:t>:Weights</a:t>
            </a:r>
            <a:r>
              <a:rPr lang="en-US" dirty="0" smtClean="0">
                <a:solidFill>
                  <a:schemeClr val="tx1"/>
                </a:solidFill>
              </a:rPr>
              <a:t> (</a:t>
            </a:r>
            <a:r>
              <a:rPr lang="en-US" i="1" dirty="0" smtClean="0">
                <a:solidFill>
                  <a:schemeClr val="tx1"/>
                </a:solidFill>
              </a:rPr>
              <a:t>w</a:t>
            </a:r>
            <a:r>
              <a:rPr lang="en-US" dirty="0" smtClean="0">
                <a:solidFill>
                  <a:schemeClr val="tx1"/>
                </a:solidFill>
              </a:rPr>
              <a:t>) and bias (</a:t>
            </a:r>
            <a:r>
              <a:rPr lang="en-US" i="1" dirty="0" smtClean="0">
                <a:solidFill>
                  <a:schemeClr val="tx1"/>
                </a:solidFill>
              </a:rPr>
              <a:t>b</a:t>
            </a:r>
            <a:r>
              <a:rPr lang="en-US" dirty="0" smtClean="0">
                <a:solidFill>
                  <a:schemeClr val="tx1"/>
                </a:solidFill>
              </a:rPr>
              <a:t>) defining the decision boundary.</a:t>
            </a:r>
          </a:p>
          <a:p>
            <a:r>
              <a:rPr lang="en-US" b="1" dirty="0" smtClean="0">
                <a:solidFill>
                  <a:schemeClr val="tx1"/>
                </a:solidFill>
              </a:rPr>
              <a:t>Steps:</a:t>
            </a:r>
          </a:p>
          <a:p>
            <a:pPr marL="342900" indent="-342900">
              <a:buFont typeface="+mj-lt"/>
              <a:buAutoNum type="arabicPeriod"/>
            </a:pPr>
            <a:r>
              <a:rPr lang="en-IN" dirty="0" smtClean="0">
                <a:solidFill>
                  <a:schemeClr val="tx1"/>
                </a:solidFill>
              </a:rPr>
              <a:t>Initialize weight and bias</a:t>
            </a:r>
          </a:p>
          <a:p>
            <a:pPr marL="800100" lvl="1" indent="-342900">
              <a:buFont typeface="Arial" pitchFamily="34" charset="0"/>
              <a:buChar char="•"/>
            </a:pPr>
            <a:r>
              <a:rPr lang="en-IN" dirty="0" smtClean="0">
                <a:solidFill>
                  <a:schemeClr val="tx1"/>
                </a:solidFill>
              </a:rPr>
              <a:t>W &lt;-zeros(n)</a:t>
            </a:r>
          </a:p>
          <a:p>
            <a:pPr marL="800100" lvl="1" indent="-342900">
              <a:buFont typeface="Arial" pitchFamily="34" charset="0"/>
              <a:buChar char="•"/>
            </a:pPr>
            <a:r>
              <a:rPr lang="en-IN" dirty="0" smtClean="0">
                <a:solidFill>
                  <a:schemeClr val="tx1"/>
                </a:solidFill>
              </a:rPr>
              <a:t>B&lt;- n</a:t>
            </a:r>
          </a:p>
          <a:p>
            <a:r>
              <a:rPr lang="en-IN" dirty="0" err="1" smtClean="0">
                <a:solidFill>
                  <a:schemeClr val="tx1"/>
                </a:solidFill>
              </a:rPr>
              <a:t>2.Training</a:t>
            </a:r>
            <a:r>
              <a:rPr lang="en-IN" dirty="0" smtClean="0">
                <a:solidFill>
                  <a:schemeClr val="tx1"/>
                </a:solidFill>
              </a:rPr>
              <a:t> loop:</a:t>
            </a: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r>
              <a:rPr lang="en-IN" dirty="0" smtClean="0">
                <a:solidFill>
                  <a:schemeClr val="tx1"/>
                </a:solidFill>
              </a:rPr>
              <a:t/>
            </a:r>
            <a:br>
              <a:rPr lang="en-IN" dirty="0" smtClean="0">
                <a:solidFill>
                  <a:schemeClr val="tx1"/>
                </a:solidFill>
              </a:rPr>
            </a:br>
            <a:endParaRPr lang="en-US" dirty="0" smtClean="0">
              <a:solidFill>
                <a:schemeClr val="tx1"/>
              </a:solidFill>
            </a:endParaRPr>
          </a:p>
          <a:p>
            <a:endParaRPr lang="en-US" dirty="0" smtClean="0">
              <a:solidFill>
                <a:schemeClr val="tx1"/>
              </a:solidFill>
            </a:endParaRPr>
          </a:p>
          <a:p>
            <a:r>
              <a:rPr lang="en-US" dirty="0" smtClean="0">
                <a:solidFill>
                  <a:schemeClr val="tx1"/>
                </a:solidFill>
              </a:rPr>
              <a:t>3.</a:t>
            </a:r>
            <a:r>
              <a:rPr lang="en-US" dirty="0">
                <a:solidFill>
                  <a:schemeClr val="tx1"/>
                </a:solidFill>
              </a:rPr>
              <a:t> Return the learned weights </a:t>
            </a:r>
            <a:r>
              <a:rPr lang="en-US" dirty="0" smtClean="0">
                <a:solidFill>
                  <a:schemeClr val="tx1"/>
                </a:solidFill>
              </a:rPr>
              <a:t>(</a:t>
            </a:r>
            <a:r>
              <a:rPr lang="en-US" i="1" dirty="0" smtClean="0">
                <a:solidFill>
                  <a:schemeClr val="tx1"/>
                </a:solidFill>
              </a:rPr>
              <a:t>w</a:t>
            </a:r>
            <a:r>
              <a:rPr lang="en-US" dirty="0">
                <a:solidFill>
                  <a:schemeClr val="tx1"/>
                </a:solidFill>
              </a:rPr>
              <a:t>) and bias </a:t>
            </a:r>
            <a:r>
              <a:rPr lang="en-US" dirty="0" smtClean="0">
                <a:solidFill>
                  <a:schemeClr val="tx1"/>
                </a:solidFill>
              </a:rPr>
              <a:t>(</a:t>
            </a:r>
            <a:r>
              <a:rPr lang="en-US" i="1" dirty="0" smtClean="0">
                <a:solidFill>
                  <a:schemeClr val="tx1"/>
                </a:solidFill>
              </a:rPr>
              <a:t>b</a:t>
            </a:r>
            <a:r>
              <a:rPr lang="en-US" dirty="0">
                <a:solidFill>
                  <a:schemeClr val="tx1"/>
                </a:solidFill>
              </a:rPr>
              <a:t>).</a:t>
            </a:r>
            <a:endParaRPr lang="en-US" dirty="0" smtClean="0">
              <a:solidFill>
                <a:schemeClr val="tx1"/>
              </a:solidFill>
            </a:endParaRPr>
          </a:p>
          <a:p>
            <a:endParaRPr lang="en-IN" dirty="0">
              <a:solidFill>
                <a:schemeClr val="tx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827780614"/>
              </p:ext>
            </p:extLst>
          </p:nvPr>
        </p:nvGraphicFramePr>
        <p:xfrm>
          <a:off x="144813" y="2551159"/>
          <a:ext cx="1476170" cy="1828800"/>
        </p:xfrm>
        <a:graphic>
          <a:graphicData uri="http://schemas.openxmlformats.org/drawingml/2006/table">
            <a:tbl>
              <a:tblPr firstRow="1" bandRow="1"/>
              <a:tblGrid>
                <a:gridCol w="295234"/>
                <a:gridCol w="295234"/>
                <a:gridCol w="295234"/>
                <a:gridCol w="295234"/>
                <a:gridCol w="295234"/>
              </a:tblGrid>
              <a:tr h="218517">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21851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21851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21851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21851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30" name="Rectangle 29"/>
          <p:cNvSpPr/>
          <p:nvPr/>
        </p:nvSpPr>
        <p:spPr>
          <a:xfrm>
            <a:off x="2050473" y="720436"/>
            <a:ext cx="581891" cy="459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3106057" y="2725538"/>
            <a:ext cx="1371600" cy="1177476"/>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Flatten layer</a:t>
            </a:r>
            <a:endParaRPr lang="en-IN" b="1" dirty="0">
              <a:solidFill>
                <a:schemeClr val="tx1"/>
              </a:solidFill>
              <a:latin typeface="Times New Roman" pitchFamily="18" charset="0"/>
              <a:cs typeface="Times New Roman" pitchFamily="18" charset="0"/>
            </a:endParaRPr>
          </a:p>
        </p:txBody>
      </p:sp>
      <p:sp>
        <p:nvSpPr>
          <p:cNvPr id="67" name="Rectangle 66"/>
          <p:cNvSpPr/>
          <p:nvPr/>
        </p:nvSpPr>
        <p:spPr>
          <a:xfrm>
            <a:off x="4973782" y="2814445"/>
            <a:ext cx="1371600" cy="1177476"/>
          </a:xfrm>
          <a:prstGeom prst="rect">
            <a:avLst/>
          </a:prstGeom>
          <a:solidFill>
            <a:schemeClr val="accent4">
              <a:lumMod val="20000"/>
              <a:lumOff val="80000"/>
            </a:schemeClr>
          </a:solid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Dense layer</a:t>
            </a:r>
            <a:endParaRPr lang="en-IN" b="1" dirty="0">
              <a:solidFill>
                <a:schemeClr val="tx1"/>
              </a:solidFill>
              <a:latin typeface="Times New Roman" pitchFamily="18" charset="0"/>
              <a:cs typeface="Times New Roman" pitchFamily="18" charset="0"/>
            </a:endParaRPr>
          </a:p>
        </p:txBody>
      </p:sp>
      <p:cxnSp>
        <p:nvCxnSpPr>
          <p:cNvPr id="35" name="Straight Arrow Connector 34"/>
          <p:cNvCxnSpPr/>
          <p:nvPr/>
        </p:nvCxnSpPr>
        <p:spPr>
          <a:xfrm>
            <a:off x="1607127" y="3403183"/>
            <a:ext cx="4433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662711" y="3403183"/>
            <a:ext cx="4433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477657" y="3410751"/>
            <a:ext cx="4433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345382" y="3403183"/>
            <a:ext cx="4433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9898" y="4758572"/>
            <a:ext cx="1883849" cy="646331"/>
          </a:xfrm>
          <a:prstGeom prst="rect">
            <a:avLst/>
          </a:prstGeom>
        </p:spPr>
        <p:txBody>
          <a:bodyPr wrap="none">
            <a:spAutoFit/>
          </a:bodyPr>
          <a:lstStyle/>
          <a:p>
            <a:r>
              <a:rPr lang="en-US" b="1" dirty="0" smtClean="0">
                <a:latin typeface="Times New Roman" pitchFamily="18" charset="0"/>
                <a:cs typeface="Times New Roman" pitchFamily="18" charset="0"/>
              </a:rPr>
              <a:t>Embedding layer</a:t>
            </a:r>
          </a:p>
          <a:p>
            <a:endParaRPr lang="en-IN" dirty="0"/>
          </a:p>
        </p:txBody>
      </p:sp>
      <p:sp>
        <p:nvSpPr>
          <p:cNvPr id="39" name="Rectangle 38"/>
          <p:cNvSpPr/>
          <p:nvPr/>
        </p:nvSpPr>
        <p:spPr>
          <a:xfrm>
            <a:off x="1429657" y="5511269"/>
            <a:ext cx="6096000" cy="646331"/>
          </a:xfrm>
          <a:prstGeom prst="rect">
            <a:avLst/>
          </a:prstGeom>
        </p:spPr>
        <p:txBody>
          <a:bodyPr>
            <a:spAutoFit/>
          </a:bodyPr>
          <a:lstStyle/>
          <a:p>
            <a:r>
              <a:rPr lang="en-US" b="1" dirty="0" smtClean="0">
                <a:latin typeface="Times New Roman" pitchFamily="18" charset="0"/>
                <a:cs typeface="Times New Roman" pitchFamily="18" charset="0"/>
              </a:rPr>
              <a:t>Convolution layer</a:t>
            </a:r>
          </a:p>
          <a:p>
            <a:r>
              <a:rPr lang="en-US" b="1" dirty="0" smtClean="0">
                <a:latin typeface="Times New Roman" pitchFamily="18" charset="0"/>
                <a:cs typeface="Times New Roman" pitchFamily="18" charset="0"/>
              </a:rPr>
              <a:t>(Kernel=</a:t>
            </a:r>
            <a:r>
              <a:rPr lang="en-US" b="1" dirty="0" err="1" smtClean="0">
                <a:latin typeface="Times New Roman" pitchFamily="18" charset="0"/>
                <a:cs typeface="Times New Roman" pitchFamily="18" charset="0"/>
              </a:rPr>
              <a:t>3,filters</a:t>
            </a:r>
            <a:r>
              <a:rPr lang="en-US" b="1" dirty="0" smtClean="0">
                <a:latin typeface="Times New Roman" pitchFamily="18" charset="0"/>
                <a:cs typeface="Times New Roman" pitchFamily="18" charset="0"/>
              </a:rPr>
              <a:t>=32)</a:t>
            </a:r>
            <a:endParaRPr lang="en-IN"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6903" y="3189082"/>
            <a:ext cx="4279741" cy="264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le 39"/>
          <p:cNvSpPr/>
          <p:nvPr/>
        </p:nvSpPr>
        <p:spPr>
          <a:xfrm>
            <a:off x="8254998" y="6488890"/>
            <a:ext cx="6096000" cy="369332"/>
          </a:xfrm>
          <a:prstGeom prst="rect">
            <a:avLst/>
          </a:prstGeom>
        </p:spPr>
        <p:txBody>
          <a:bodyPr>
            <a:spAutoFit/>
          </a:bodyPr>
          <a:lstStyle/>
          <a:p>
            <a:r>
              <a:rPr lang="en-US" b="1" dirty="0" err="1" smtClean="0">
                <a:latin typeface="Times New Roman" pitchFamily="18" charset="0"/>
                <a:cs typeface="Times New Roman" pitchFamily="18" charset="0"/>
              </a:rPr>
              <a:t>SVM</a:t>
            </a:r>
            <a:r>
              <a:rPr lang="en-US" b="1" dirty="0" smtClean="0">
                <a:latin typeface="Times New Roman" pitchFamily="18" charset="0"/>
                <a:cs typeface="Times New Roman" pitchFamily="18" charset="0"/>
              </a:rPr>
              <a:t> Algorithm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517028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742"/>
            <a:ext cx="10515600" cy="1325563"/>
          </a:xfrm>
        </p:spPr>
        <p:txBody>
          <a:bodyPr>
            <a:normAutofit/>
          </a:bodyPr>
          <a:lstStyle/>
          <a:p>
            <a:r>
              <a:rPr lang="en-US" sz="3200" b="1" dirty="0" smtClean="0">
                <a:latin typeface="Times New Roman" pitchFamily="18" charset="0"/>
                <a:cs typeface="Times New Roman" pitchFamily="18" charset="0"/>
              </a:rPr>
              <a:t>Algorithm </a:t>
            </a:r>
            <a:r>
              <a:rPr lang="en-US" sz="3200" b="1" dirty="0">
                <a:latin typeface="Times New Roman" pitchFamily="18" charset="0"/>
                <a:cs typeface="Times New Roman" pitchFamily="18" charset="0"/>
              </a:rPr>
              <a:t>For </a:t>
            </a:r>
            <a:r>
              <a:rPr lang="en-US" sz="3200" b="1" dirty="0" err="1">
                <a:latin typeface="Times New Roman" pitchFamily="18" charset="0"/>
                <a:cs typeface="Times New Roman" pitchFamily="18" charset="0"/>
              </a:rPr>
              <a:t>CNN+LSTM</a:t>
            </a:r>
            <a:endParaRPr lang="en-IN" sz="3200" b="1" dirty="0">
              <a:latin typeface="Times New Roman" pitchFamily="18" charset="0"/>
              <a:cs typeface="Times New Roman" pitchFamily="18" charset="0"/>
            </a:endParaRPr>
          </a:p>
        </p:txBody>
      </p:sp>
      <p:sp>
        <p:nvSpPr>
          <p:cNvPr id="6" name="Title 1"/>
          <p:cNvSpPr txBox="1">
            <a:spLocks/>
          </p:cNvSpPr>
          <p:nvPr/>
        </p:nvSpPr>
        <p:spPr>
          <a:xfrm>
            <a:off x="747486" y="4521201"/>
            <a:ext cx="20537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rgbClr val="FF0000"/>
              </a:solidFill>
              <a:latin typeface="Times New Roman" pitchFamily="18" charset="0"/>
              <a:cs typeface="Times New Roman" pitchFamily="18" charset="0"/>
            </a:endParaRPr>
          </a:p>
        </p:txBody>
      </p:sp>
      <p:sp>
        <p:nvSpPr>
          <p:cNvPr id="29" name="Title 1"/>
          <p:cNvSpPr txBox="1">
            <a:spLocks/>
          </p:cNvSpPr>
          <p:nvPr/>
        </p:nvSpPr>
        <p:spPr>
          <a:xfrm>
            <a:off x="7021286" y="5899834"/>
            <a:ext cx="27359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rgbClr val="FF0000"/>
              </a:solidFill>
              <a:latin typeface="Times New Roman" pitchFamily="18" charset="0"/>
              <a:cs typeface="Times New Roman" pitchFamily="18" charset="0"/>
            </a:endParaRPr>
          </a:p>
        </p:txBody>
      </p:sp>
      <p:pic>
        <p:nvPicPr>
          <p:cNvPr id="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769" y="268289"/>
            <a:ext cx="24098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5506" y="1374055"/>
            <a:ext cx="2800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769" y="2929761"/>
            <a:ext cx="2266261" cy="10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6" y="682627"/>
            <a:ext cx="70389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6610" y="4273552"/>
            <a:ext cx="10576533" cy="1477328"/>
          </a:xfrm>
          <a:prstGeom prst="rect">
            <a:avLst/>
          </a:prstGeom>
        </p:spPr>
        <p:txBody>
          <a:bodyPr wrap="square">
            <a:spAutoFit/>
          </a:bodyPr>
          <a:lstStyle/>
          <a:p>
            <a:r>
              <a:rPr lang="en-US" dirty="0"/>
              <a:t>The three gates, forget, input, and output, can be seen on the figure above as </a:t>
            </a:r>
            <a:r>
              <a:rPr lang="en-US" i="1" dirty="0" err="1"/>
              <a:t>f</a:t>
            </a:r>
            <a:r>
              <a:rPr lang="en-US" i="1" baseline="-25000" dirty="0" err="1"/>
              <a:t>t</a:t>
            </a:r>
            <a:r>
              <a:rPr lang="en-US" dirty="0"/>
              <a:t>, </a:t>
            </a:r>
            <a:r>
              <a:rPr lang="en-US" i="1" dirty="0"/>
              <a:t>i</a:t>
            </a:r>
            <a:r>
              <a:rPr lang="en-US" i="1" baseline="-25000" dirty="0"/>
              <a:t>t</a:t>
            </a:r>
            <a:r>
              <a:rPr lang="en-US" dirty="0"/>
              <a:t>, and </a:t>
            </a:r>
            <a:r>
              <a:rPr lang="en-US" i="1" dirty="0" err="1" smtClean="0"/>
              <a:t>o</a:t>
            </a:r>
            <a:r>
              <a:rPr lang="en-US" i="1" baseline="-25000" dirty="0" err="1" smtClean="0"/>
              <a:t>t</a:t>
            </a:r>
            <a:r>
              <a:rPr lang="en-US" dirty="0" smtClean="0"/>
              <a:t>.</a:t>
            </a:r>
          </a:p>
          <a:p>
            <a:pPr marL="742950" lvl="1" indent="-285750">
              <a:buFont typeface="Arial" pitchFamily="34" charset="0"/>
              <a:buChar char="•"/>
            </a:pPr>
            <a:r>
              <a:rPr lang="en-US" dirty="0"/>
              <a:t>The forget gate tells the cell which information to “forget” or throw away from the internal cell state.</a:t>
            </a:r>
          </a:p>
          <a:p>
            <a:pPr marL="742950" lvl="1" indent="-285750">
              <a:buFont typeface="Arial" pitchFamily="34" charset="0"/>
              <a:buChar char="•"/>
            </a:pPr>
            <a:r>
              <a:rPr lang="en-US" dirty="0"/>
              <a:t>The input gate tells the cell which new information to store in the internal cell state.</a:t>
            </a:r>
          </a:p>
          <a:p>
            <a:pPr marL="742950" lvl="1" indent="-285750">
              <a:buFont typeface="Arial" pitchFamily="34" charset="0"/>
              <a:buChar char="•"/>
            </a:pPr>
            <a:r>
              <a:rPr lang="en-US" dirty="0"/>
              <a:t>The output gate is then what the cell outputs, this is a filtered version of the internal cell state.</a:t>
            </a:r>
          </a:p>
          <a:p>
            <a:endParaRPr lang="en-IN" dirty="0"/>
          </a:p>
        </p:txBody>
      </p:sp>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1762" y="5466374"/>
            <a:ext cx="3375709" cy="1266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4394" y="5750880"/>
            <a:ext cx="2536106" cy="52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829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0"/>
        <p:cNvGrpSpPr/>
        <p:nvPr/>
      </p:nvGrpSpPr>
      <p:grpSpPr>
        <a:xfrm>
          <a:off x="0" y="0"/>
          <a:ext cx="0" cy="0"/>
          <a:chOff x="0" y="0"/>
          <a:chExt cx="0" cy="0"/>
        </a:xfrm>
      </p:grpSpPr>
      <p:sp>
        <p:nvSpPr>
          <p:cNvPr id="4101" name="Google Shape;4101;p1"/>
          <p:cNvSpPr txBox="1">
            <a:spLocks noGrp="1"/>
          </p:cNvSpPr>
          <p:nvPr>
            <p:ph type="title"/>
          </p:nvPr>
        </p:nvSpPr>
        <p:spPr>
          <a:xfrm>
            <a:off x="696310" y="17593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Implementation</a:t>
            </a:r>
            <a:r>
              <a:rPr lang="en-US" sz="2800" b="1">
                <a:latin typeface="Times New Roman"/>
                <a:ea typeface="Times New Roman"/>
                <a:cs typeface="Times New Roman"/>
                <a:sym typeface="Times New Roman"/>
              </a:rPr>
              <a:t> Steps </a:t>
            </a:r>
            <a:endParaRPr sz="2800" b="1">
              <a:latin typeface="Times New Roman"/>
              <a:ea typeface="Times New Roman"/>
              <a:cs typeface="Times New Roman"/>
              <a:sym typeface="Times New Roman"/>
            </a:endParaRPr>
          </a:p>
        </p:txBody>
      </p:sp>
      <p:sp>
        <p:nvSpPr>
          <p:cNvPr id="4102" name="Google Shape;4102;p1"/>
          <p:cNvSpPr txBox="1">
            <a:spLocks noGrp="1"/>
          </p:cNvSpPr>
          <p:nvPr>
            <p:ph type="body" idx="1"/>
          </p:nvPr>
        </p:nvSpPr>
        <p:spPr>
          <a:xfrm>
            <a:off x="653143" y="1204686"/>
            <a:ext cx="10958400" cy="5515500"/>
          </a:xfrm>
          <a:prstGeom prst="rect">
            <a:avLst/>
          </a:prstGeom>
          <a:noFill/>
          <a:ln>
            <a:noFill/>
          </a:ln>
        </p:spPr>
        <p:txBody>
          <a:bodyPr spcFirstLastPara="1" wrap="square" lIns="91425" tIns="45700" rIns="91425" bIns="45700" anchor="t" anchorCtr="0">
            <a:normAutofit fontScale="85000" lnSpcReduction="20000"/>
          </a:bodyPr>
          <a:lstStyle/>
          <a:p>
            <a:pPr marL="228600" lvl="0" indent="-215265" algn="l" rtl="0">
              <a:lnSpc>
                <a:spcPct val="90000"/>
              </a:lnSpc>
              <a:spcBef>
                <a:spcPts val="0"/>
              </a:spcBef>
              <a:spcAft>
                <a:spcPts val="0"/>
              </a:spcAft>
              <a:buClr>
                <a:schemeClr val="dk1"/>
              </a:buClr>
              <a:buSzPct val="100000"/>
              <a:buChar char="•"/>
            </a:pPr>
            <a:r>
              <a:rPr lang="en-US" dirty="0"/>
              <a:t>Preprocess  the data by removing  special </a:t>
            </a:r>
            <a:r>
              <a:rPr lang="en-US" dirty="0" err="1"/>
              <a:t>characters,stop</a:t>
            </a:r>
            <a:r>
              <a:rPr lang="en-US" dirty="0"/>
              <a:t> </a:t>
            </a:r>
            <a:r>
              <a:rPr lang="en-US" dirty="0" err="1"/>
              <a:t>words,changing</a:t>
            </a:r>
            <a:r>
              <a:rPr lang="en-US" dirty="0"/>
              <a:t> text to lower case.</a:t>
            </a:r>
            <a:endParaRPr dirty="0"/>
          </a:p>
          <a:p>
            <a:pPr marL="228600" lvl="0" indent="-215265" algn="l" rtl="0">
              <a:lnSpc>
                <a:spcPct val="90000"/>
              </a:lnSpc>
              <a:spcBef>
                <a:spcPts val="1000"/>
              </a:spcBef>
              <a:spcAft>
                <a:spcPts val="0"/>
              </a:spcAft>
              <a:buClr>
                <a:schemeClr val="dk1"/>
              </a:buClr>
              <a:buSzPct val="100000"/>
              <a:buChar char="•"/>
            </a:pPr>
            <a:r>
              <a:rPr lang="en-US" dirty="0"/>
              <a:t>Do tokenization ,</a:t>
            </a:r>
            <a:r>
              <a:rPr lang="en-US" dirty="0" err="1"/>
              <a:t>lemmatization,padding</a:t>
            </a:r>
            <a:r>
              <a:rPr lang="en-US" dirty="0"/>
              <a:t> on that data.</a:t>
            </a:r>
            <a:endParaRPr dirty="0"/>
          </a:p>
          <a:p>
            <a:pPr marL="228600" lvl="0" indent="-215265" algn="l" rtl="0">
              <a:lnSpc>
                <a:spcPct val="90000"/>
              </a:lnSpc>
              <a:spcBef>
                <a:spcPts val="1000"/>
              </a:spcBef>
              <a:spcAft>
                <a:spcPts val="0"/>
              </a:spcAft>
              <a:buClr>
                <a:schemeClr val="dk1"/>
              </a:buClr>
              <a:buSzPct val="100000"/>
              <a:buChar char="•"/>
            </a:pPr>
            <a:r>
              <a:rPr lang="en-US" dirty="0"/>
              <a:t>Divide the data into 80% training and 20% testing</a:t>
            </a:r>
            <a:r>
              <a:rPr lang="en-US" dirty="0" smtClean="0"/>
              <a:t>.</a:t>
            </a:r>
          </a:p>
          <a:p>
            <a:pPr lvl="0" indent="-215265">
              <a:buClr>
                <a:schemeClr val="dk1"/>
              </a:buClr>
              <a:buSzPct val="100000"/>
            </a:pPr>
            <a:r>
              <a:rPr lang="en-US" b="1" dirty="0" err="1" smtClean="0"/>
              <a:t>TF-IDF+Naïve</a:t>
            </a:r>
            <a:r>
              <a:rPr lang="en-US" b="1" dirty="0" smtClean="0"/>
              <a:t> Bayes</a:t>
            </a:r>
            <a:r>
              <a:rPr lang="en-US" dirty="0" smtClean="0"/>
              <a:t>:</a:t>
            </a:r>
            <a:endParaRPr lang="en-US" dirty="0"/>
          </a:p>
          <a:p>
            <a:pPr marL="457200" lvl="1" indent="0">
              <a:buClr>
                <a:schemeClr val="dk1"/>
              </a:buClr>
              <a:buSzPct val="100000"/>
              <a:buNone/>
            </a:pPr>
            <a:r>
              <a:rPr lang="en-US" dirty="0"/>
              <a:t>                 </a:t>
            </a:r>
            <a:r>
              <a:rPr lang="en-US" b="1" dirty="0"/>
              <a:t>-</a:t>
            </a:r>
            <a:r>
              <a:rPr lang="en-US" dirty="0"/>
              <a:t>Create a </a:t>
            </a:r>
            <a:r>
              <a:rPr lang="en-US" dirty="0" err="1"/>
              <a:t>TF-IDF</a:t>
            </a:r>
            <a:r>
              <a:rPr lang="en-US" dirty="0"/>
              <a:t> vector by calculating frequencies for each aspect term.</a:t>
            </a:r>
          </a:p>
          <a:p>
            <a:pPr marL="457200" lvl="1" indent="0">
              <a:buClr>
                <a:schemeClr val="dk1"/>
              </a:buClr>
              <a:buSzPct val="100000"/>
              <a:buNone/>
            </a:pPr>
            <a:r>
              <a:rPr lang="en-US" dirty="0"/>
              <a:t>                </a:t>
            </a:r>
            <a:r>
              <a:rPr lang="en-US" b="1" dirty="0"/>
              <a:t> -</a:t>
            </a:r>
            <a:r>
              <a:rPr lang="en-US" dirty="0"/>
              <a:t>Create a pipeline to implement the created vector in a </a:t>
            </a:r>
            <a:r>
              <a:rPr lang="en-US" dirty="0" err="1" smtClean="0"/>
              <a:t>TF-IDF+Naïve</a:t>
            </a:r>
            <a:r>
              <a:rPr lang="en-US" dirty="0" smtClean="0"/>
              <a:t> Bayes </a:t>
            </a:r>
            <a:r>
              <a:rPr lang="en-US" dirty="0"/>
              <a:t>model</a:t>
            </a:r>
            <a:r>
              <a:rPr lang="en-US" dirty="0" smtClean="0"/>
              <a:t>.</a:t>
            </a:r>
            <a:endParaRPr dirty="0"/>
          </a:p>
          <a:p>
            <a:pPr marL="228600" lvl="0" indent="-215265" algn="l" rtl="0">
              <a:lnSpc>
                <a:spcPct val="90000"/>
              </a:lnSpc>
              <a:spcBef>
                <a:spcPts val="1000"/>
              </a:spcBef>
              <a:spcAft>
                <a:spcPts val="0"/>
              </a:spcAft>
              <a:buClr>
                <a:schemeClr val="dk1"/>
              </a:buClr>
              <a:buSzPct val="100000"/>
              <a:buChar char="•"/>
            </a:pPr>
            <a:r>
              <a:rPr lang="en-US" b="1" dirty="0"/>
              <a:t>Naïve Bayes</a:t>
            </a:r>
            <a:r>
              <a:rPr lang="en-US" dirty="0"/>
              <a:t>:</a:t>
            </a:r>
            <a:endParaRPr dirty="0"/>
          </a:p>
          <a:p>
            <a:pPr marL="457200" lvl="1" indent="0" algn="l" rtl="0">
              <a:lnSpc>
                <a:spcPct val="90000"/>
              </a:lnSpc>
              <a:spcBef>
                <a:spcPts val="500"/>
              </a:spcBef>
              <a:spcAft>
                <a:spcPts val="0"/>
              </a:spcAft>
              <a:buClr>
                <a:schemeClr val="dk1"/>
              </a:buClr>
              <a:buSzPct val="100000"/>
              <a:buNone/>
            </a:pPr>
            <a:r>
              <a:rPr lang="en-US" dirty="0"/>
              <a:t>                    </a:t>
            </a:r>
            <a:r>
              <a:rPr lang="en-US" b="1" dirty="0"/>
              <a:t>-</a:t>
            </a:r>
            <a:r>
              <a:rPr lang="en-US" dirty="0" err="1"/>
              <a:t>Vectorize</a:t>
            </a:r>
            <a:r>
              <a:rPr lang="en-US" dirty="0"/>
              <a:t> the preprocessed text  using </a:t>
            </a:r>
            <a:r>
              <a:rPr lang="en-US" dirty="0" err="1"/>
              <a:t>CountVectorizer</a:t>
            </a:r>
            <a:r>
              <a:rPr lang="en-US" dirty="0"/>
              <a:t>.</a:t>
            </a:r>
            <a:endParaRPr dirty="0"/>
          </a:p>
          <a:p>
            <a:pPr marL="457200" lvl="1" indent="0" algn="l" rtl="0">
              <a:lnSpc>
                <a:spcPct val="90000"/>
              </a:lnSpc>
              <a:spcBef>
                <a:spcPts val="500"/>
              </a:spcBef>
              <a:spcAft>
                <a:spcPts val="0"/>
              </a:spcAft>
              <a:buClr>
                <a:schemeClr val="dk1"/>
              </a:buClr>
              <a:buSzPct val="100000"/>
              <a:buNone/>
            </a:pPr>
            <a:r>
              <a:rPr lang="en-US" dirty="0"/>
              <a:t>                    </a:t>
            </a:r>
            <a:r>
              <a:rPr lang="en-US" b="1" dirty="0"/>
              <a:t>-</a:t>
            </a:r>
            <a:r>
              <a:rPr lang="en-US" dirty="0"/>
              <a:t>Train the  Naive Bayes model and test the data.</a:t>
            </a:r>
            <a:endParaRPr dirty="0"/>
          </a:p>
          <a:p>
            <a:pPr marL="228600" lvl="0" indent="-215265" algn="l" rtl="0">
              <a:lnSpc>
                <a:spcPct val="90000"/>
              </a:lnSpc>
              <a:spcBef>
                <a:spcPts val="1000"/>
              </a:spcBef>
              <a:spcAft>
                <a:spcPts val="0"/>
              </a:spcAft>
              <a:buClr>
                <a:schemeClr val="dk1"/>
              </a:buClr>
              <a:buSzPct val="100000"/>
              <a:buChar char="•"/>
            </a:pPr>
            <a:r>
              <a:rPr lang="en-US" b="1" dirty="0" err="1"/>
              <a:t>CNN+SVM</a:t>
            </a:r>
            <a:r>
              <a:rPr lang="en-US" b="1" dirty="0"/>
              <a:t>:</a:t>
            </a:r>
            <a:endParaRPr dirty="0"/>
          </a:p>
          <a:p>
            <a:pPr marL="457200" lvl="1" indent="0" algn="l" rtl="0">
              <a:lnSpc>
                <a:spcPct val="90000"/>
              </a:lnSpc>
              <a:spcBef>
                <a:spcPts val="500"/>
              </a:spcBef>
              <a:spcAft>
                <a:spcPts val="0"/>
              </a:spcAft>
              <a:buClr>
                <a:schemeClr val="dk1"/>
              </a:buClr>
              <a:buSzPct val="100000"/>
              <a:buNone/>
            </a:pPr>
            <a:r>
              <a:rPr lang="en-US" b="1" dirty="0"/>
              <a:t>                    -</a:t>
            </a:r>
            <a:r>
              <a:rPr lang="en-US" dirty="0"/>
              <a:t>Build the model using CNN</a:t>
            </a:r>
            <a:endParaRPr dirty="0"/>
          </a:p>
          <a:p>
            <a:pPr marL="457200" lvl="1" indent="0" algn="l" rtl="0">
              <a:lnSpc>
                <a:spcPct val="90000"/>
              </a:lnSpc>
              <a:spcBef>
                <a:spcPts val="500"/>
              </a:spcBef>
              <a:spcAft>
                <a:spcPts val="0"/>
              </a:spcAft>
              <a:buClr>
                <a:schemeClr val="dk1"/>
              </a:buClr>
              <a:buSzPct val="100000"/>
              <a:buNone/>
            </a:pPr>
            <a:r>
              <a:rPr lang="en-US" b="1" dirty="0"/>
              <a:t>                    -</a:t>
            </a:r>
            <a:r>
              <a:rPr lang="en-US" dirty="0"/>
              <a:t>Do feature extraction using </a:t>
            </a:r>
            <a:r>
              <a:rPr lang="en-US" dirty="0" err="1"/>
              <a:t>SVM</a:t>
            </a:r>
            <a:endParaRPr dirty="0"/>
          </a:p>
          <a:p>
            <a:pPr marL="228600" lvl="0" indent="-215265" algn="l" rtl="0">
              <a:lnSpc>
                <a:spcPct val="90000"/>
              </a:lnSpc>
              <a:spcBef>
                <a:spcPts val="1000"/>
              </a:spcBef>
              <a:spcAft>
                <a:spcPts val="0"/>
              </a:spcAft>
              <a:buClr>
                <a:schemeClr val="dk1"/>
              </a:buClr>
              <a:buSzPct val="100000"/>
              <a:buChar char="•"/>
            </a:pPr>
            <a:r>
              <a:rPr lang="en-US" b="1" dirty="0" err="1"/>
              <a:t>CNN+LSTM</a:t>
            </a:r>
            <a:r>
              <a:rPr lang="en-US" b="1" dirty="0"/>
              <a:t>:</a:t>
            </a:r>
            <a:endParaRPr dirty="0"/>
          </a:p>
          <a:p>
            <a:pPr marL="457200" lvl="1" indent="0" algn="l" rtl="0">
              <a:lnSpc>
                <a:spcPct val="90000"/>
              </a:lnSpc>
              <a:spcBef>
                <a:spcPts val="500"/>
              </a:spcBef>
              <a:spcAft>
                <a:spcPts val="0"/>
              </a:spcAft>
              <a:buClr>
                <a:schemeClr val="dk1"/>
              </a:buClr>
              <a:buSzPct val="100000"/>
              <a:buNone/>
            </a:pPr>
            <a:r>
              <a:rPr lang="en-US" b="1" dirty="0"/>
              <a:t>                   -</a:t>
            </a:r>
            <a:r>
              <a:rPr lang="en-US" dirty="0"/>
              <a:t>Initialize </a:t>
            </a:r>
            <a:r>
              <a:rPr lang="en-US" dirty="0" err="1"/>
              <a:t>Word2Vec</a:t>
            </a:r>
            <a:r>
              <a:rPr lang="en-US" dirty="0"/>
              <a:t> Model and Create</a:t>
            </a:r>
            <a:r>
              <a:rPr lang="en-US" b="1" dirty="0"/>
              <a:t> </a:t>
            </a:r>
            <a:r>
              <a:rPr lang="en-US" dirty="0"/>
              <a:t>Word</a:t>
            </a:r>
            <a:r>
              <a:rPr lang="en-US" b="1" dirty="0"/>
              <a:t> </a:t>
            </a:r>
            <a:r>
              <a:rPr lang="en-US" dirty="0" err="1"/>
              <a:t>Embeddings</a:t>
            </a:r>
            <a:r>
              <a:rPr lang="en-US" dirty="0"/>
              <a:t>.</a:t>
            </a:r>
            <a:endParaRPr dirty="0"/>
          </a:p>
          <a:p>
            <a:pPr marL="457200" lvl="1" indent="0" algn="l" rtl="0">
              <a:lnSpc>
                <a:spcPct val="90000"/>
              </a:lnSpc>
              <a:spcBef>
                <a:spcPts val="500"/>
              </a:spcBef>
              <a:spcAft>
                <a:spcPts val="0"/>
              </a:spcAft>
              <a:buClr>
                <a:schemeClr val="dk1"/>
              </a:buClr>
              <a:buSzPct val="100000"/>
              <a:buNone/>
            </a:pPr>
            <a:r>
              <a:rPr lang="en-US" b="1" dirty="0"/>
              <a:t>                   -</a:t>
            </a:r>
            <a:r>
              <a:rPr lang="en-US" dirty="0"/>
              <a:t>Add a </a:t>
            </a:r>
            <a:r>
              <a:rPr lang="en-US" dirty="0" err="1"/>
              <a:t>1D</a:t>
            </a:r>
            <a:r>
              <a:rPr lang="en-US" dirty="0"/>
              <a:t> convolutional  and </a:t>
            </a:r>
            <a:r>
              <a:rPr lang="en-US" dirty="0" err="1"/>
              <a:t>LSTM</a:t>
            </a:r>
            <a:r>
              <a:rPr lang="en-US" dirty="0"/>
              <a:t> layer to the model</a:t>
            </a:r>
            <a:r>
              <a:rPr lang="en-US" dirty="0" smtClean="0"/>
              <a:t>.</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Output</a:t>
            </a:r>
            <a:endParaRPr lang="en-IN"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5258"/>
            <a:ext cx="10515600" cy="2292072"/>
          </a:xfrm>
        </p:spPr>
      </p:pic>
    </p:spTree>
    <p:extLst>
      <p:ext uri="{BB962C8B-B14F-4D97-AF65-F5344CB8AC3E}">
        <p14:creationId xmlns:p14="http://schemas.microsoft.com/office/powerpoint/2010/main" val="234914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0"/>
            <a:ext cx="10515600" cy="1325563"/>
          </a:xfrm>
        </p:spPr>
        <p:txBody>
          <a:bodyPr>
            <a:normAutofit/>
          </a:bodyPr>
          <a:lstStyle/>
          <a:p>
            <a:r>
              <a:rPr lang="en-US" sz="3200" b="1" dirty="0" smtClean="0">
                <a:latin typeface="Times New Roman" pitchFamily="18" charset="0"/>
                <a:cs typeface="Times New Roman" pitchFamily="18" charset="0"/>
              </a:rPr>
              <a:t>Results for </a:t>
            </a:r>
            <a:r>
              <a:rPr lang="en-US" sz="3200" b="1" dirty="0" err="1" smtClean="0">
                <a:latin typeface="Times New Roman" pitchFamily="18" charset="0"/>
                <a:cs typeface="Times New Roman" pitchFamily="18" charset="0"/>
              </a:rPr>
              <a:t>TF-IDF+Naïve</a:t>
            </a:r>
            <a:r>
              <a:rPr lang="en-US" sz="3200" b="1" dirty="0" smtClean="0">
                <a:latin typeface="Times New Roman" pitchFamily="18" charset="0"/>
                <a:cs typeface="Times New Roman" pitchFamily="18" charset="0"/>
              </a:rPr>
              <a:t> Bayes</a:t>
            </a:r>
            <a:endParaRPr lang="en-IN" sz="32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00" y="1302326"/>
            <a:ext cx="6228918" cy="42748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345" y="155820"/>
            <a:ext cx="4140778" cy="2293011"/>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761018" y="2771024"/>
            <a:ext cx="5360035" cy="3782060"/>
          </a:xfrm>
          <a:prstGeom prst="rect">
            <a:avLst/>
          </a:prstGeom>
          <a:noFill/>
          <a:ln>
            <a:noFill/>
          </a:ln>
          <a:effectLst/>
        </p:spPr>
      </p:pic>
    </p:spTree>
    <p:extLst>
      <p:ext uri="{BB962C8B-B14F-4D97-AF65-F5344CB8AC3E}">
        <p14:creationId xmlns:p14="http://schemas.microsoft.com/office/powerpoint/2010/main" val="798678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1" y="-123606"/>
            <a:ext cx="10515600" cy="1325563"/>
          </a:xfrm>
        </p:spPr>
        <p:txBody>
          <a:bodyPr>
            <a:normAutofit/>
          </a:bodyPr>
          <a:lstStyle/>
          <a:p>
            <a:r>
              <a:rPr lang="en-US" sz="3200" b="1" dirty="0" smtClean="0">
                <a:latin typeface="Times New Roman" pitchFamily="18" charset="0"/>
                <a:cs typeface="Times New Roman" pitchFamily="18" charset="0"/>
              </a:rPr>
              <a:t>Results for Naïve Bayes</a:t>
            </a:r>
            <a:endParaRPr lang="en-IN" sz="3200" b="1" dirty="0">
              <a:latin typeface="Times New Roman" pitchFamily="18" charset="0"/>
              <a:cs typeface="Times New Roman" pitchFamily="18" charset="0"/>
            </a:endParaRPr>
          </a:p>
        </p:txBody>
      </p:sp>
      <p:pic>
        <p:nvPicPr>
          <p:cNvPr id="5" name="Picture 4" descr="confusionMatrixNaive"/>
          <p:cNvPicPr/>
          <p:nvPr/>
        </p:nvPicPr>
        <p:blipFill>
          <a:blip r:embed="rId2"/>
          <a:stretch>
            <a:fillRect/>
          </a:stretch>
        </p:blipFill>
        <p:spPr>
          <a:xfrm>
            <a:off x="0" y="942110"/>
            <a:ext cx="5888182" cy="5181599"/>
          </a:xfrm>
          <a:prstGeom prst="rect">
            <a:avLst/>
          </a:prstGeom>
        </p:spPr>
      </p:pic>
      <p:pic>
        <p:nvPicPr>
          <p:cNvPr id="6" name="Picture 5" descr="recall"/>
          <p:cNvPicPr/>
          <p:nvPr/>
        </p:nvPicPr>
        <p:blipFill>
          <a:blip r:embed="rId3"/>
          <a:stretch>
            <a:fillRect/>
          </a:stretch>
        </p:blipFill>
        <p:spPr>
          <a:xfrm>
            <a:off x="6968836" y="1925784"/>
            <a:ext cx="4908808" cy="3077380"/>
          </a:xfrm>
          <a:prstGeom prst="rect">
            <a:avLst/>
          </a:prstGeom>
        </p:spPr>
      </p:pic>
    </p:spTree>
    <p:extLst>
      <p:ext uri="{BB962C8B-B14F-4D97-AF65-F5344CB8AC3E}">
        <p14:creationId xmlns:p14="http://schemas.microsoft.com/office/powerpoint/2010/main" val="325971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90" y="484909"/>
            <a:ext cx="5360388" cy="378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28" y="319388"/>
            <a:ext cx="5339980" cy="40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893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0"/>
            <a:ext cx="10515600" cy="1325563"/>
          </a:xfrm>
        </p:spPr>
        <p:txBody>
          <a:bodyPr>
            <a:normAutofit/>
          </a:bodyPr>
          <a:lstStyle/>
          <a:p>
            <a:r>
              <a:rPr lang="en-US" sz="3200" b="1" dirty="0" smtClean="0">
                <a:latin typeface="Times New Roman" pitchFamily="18" charset="0"/>
                <a:cs typeface="Times New Roman" pitchFamily="18" charset="0"/>
              </a:rPr>
              <a:t>Results for </a:t>
            </a:r>
            <a:r>
              <a:rPr lang="en-US" sz="3200" b="1" dirty="0" err="1" smtClean="0">
                <a:latin typeface="Times New Roman" pitchFamily="18" charset="0"/>
                <a:cs typeface="Times New Roman" pitchFamily="18" charset="0"/>
              </a:rPr>
              <a:t>CNN+SVM</a:t>
            </a:r>
            <a:endParaRPr lang="en-IN"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904" y="914218"/>
            <a:ext cx="5209867" cy="271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 y="1184935"/>
            <a:ext cx="5933162" cy="455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70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sz="3200" b="1" dirty="0" smtClean="0">
                <a:latin typeface="Times New Roman" panose="02020603050405020304" pitchFamily="18" charset="0"/>
                <a:ea typeface="Calibri" panose="020F0502020204030204"/>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grpSp>
        <p:nvGrpSpPr>
          <p:cNvPr id="19" name="Group 18"/>
          <p:cNvGrpSpPr>
            <a:grpSpLocks noGrp="1" noUngrp="1" noRot="1" noChangeAspect="1" noMove="1" noResize="1"/>
          </p:cNvGrpSpPr>
          <p:nvPr/>
        </p:nvGrpSpPr>
        <p:grpSpPr>
          <a:xfrm>
            <a:off x="0" y="1083484"/>
            <a:ext cx="355196" cy="673460"/>
            <a:chOff x="0" y="823811"/>
            <a:chExt cx="355196" cy="673460"/>
          </a:xfrm>
        </p:grpSpPr>
        <p:sp>
          <p:nvSpPr>
            <p:cNvPr id="15" name="Rectangle 14"/>
            <p:cNvSpPr/>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a:spLocks noGrp="1" noRot="1" noChangeAspect="1" noMove="1" noResize="1" noEditPoints="1" noAdjustHandles="1" noChangeArrowheads="1" noChangeShapeType="1" noTextEdit="1"/>
          </p:cNvSpPr>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403340" y="2456629"/>
            <a:ext cx="4559425" cy="2935178"/>
          </a:xfrm>
        </p:spPr>
        <p:txBody>
          <a:bodyPr vert="horz" lIns="91440" tIns="45720" rIns="91440" bIns="45720" rtlCol="0" anchor="ctr">
            <a:noAutofit/>
          </a:bodyPr>
          <a:lstStyle/>
          <a:p>
            <a:r>
              <a:rPr lang="en-US" dirty="0" smtClean="0"/>
              <a:t>Given an audio input the </a:t>
            </a:r>
            <a:r>
              <a:rPr lang="en-US" dirty="0"/>
              <a:t>problem is to create a sentiment analysis solution that can analyze </a:t>
            </a:r>
            <a:r>
              <a:rPr lang="en-US" dirty="0" smtClean="0"/>
              <a:t>the input </a:t>
            </a:r>
            <a:r>
              <a:rPr lang="en-US" dirty="0"/>
              <a:t>and accurately classify the sentiments expressed in the </a:t>
            </a:r>
            <a:r>
              <a:rPr lang="en-US" dirty="0" smtClean="0"/>
              <a:t>audio </a:t>
            </a:r>
            <a:r>
              <a:rPr lang="en-US" dirty="0"/>
              <a:t>as either positive or negative.</a:t>
            </a:r>
          </a:p>
        </p:txBody>
      </p:sp>
      <p:sp>
        <p:nvSpPr>
          <p:cNvPr id="20" name="Rectangle 19"/>
          <p:cNvSpPr>
            <a:spLocks noGrp="1" noRot="1" noChangeAspect="1" noMove="1" noResize="1" noEditPoints="1" noAdjustHandles="1" noChangeArrowheads="1" noChangeShapeType="1" noTextEdit="1"/>
          </p:cNvSpPr>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with different colored faces&#10;&#10;Description automatically generated"/>
          <p:cNvPicPr>
            <a:picLocks noChangeAspect="1"/>
          </p:cNvPicPr>
          <p:nvPr/>
        </p:nvPicPr>
        <p:blipFill rotWithShape="1">
          <a:blip r:embed="rId2"/>
          <a:srcRect l="13979" r="19999" b="-1"/>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2679177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3" y="-184153"/>
            <a:ext cx="10515600" cy="1325563"/>
          </a:xfrm>
        </p:spPr>
        <p:txBody>
          <a:bodyPr>
            <a:normAutofit/>
          </a:bodyPr>
          <a:lstStyle/>
          <a:p>
            <a:r>
              <a:rPr lang="en-US" sz="3200" b="1" dirty="0" smtClean="0">
                <a:latin typeface="Times New Roman" pitchFamily="18" charset="0"/>
                <a:cs typeface="Times New Roman" pitchFamily="18" charset="0"/>
              </a:rPr>
              <a:t>Results for </a:t>
            </a:r>
            <a:r>
              <a:rPr lang="en-US" sz="3200" b="1" dirty="0" err="1" smtClean="0">
                <a:latin typeface="Times New Roman" pitchFamily="18" charset="0"/>
                <a:cs typeface="Times New Roman" pitchFamily="18" charset="0"/>
              </a:rPr>
              <a:t>CNN+LSTM</a:t>
            </a:r>
            <a:endParaRPr lang="en-IN"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 y="946927"/>
            <a:ext cx="6613446" cy="537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865" y="63581"/>
            <a:ext cx="5381567" cy="251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082" y="3381375"/>
            <a:ext cx="47053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1736" y="2643161"/>
            <a:ext cx="4944519" cy="7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598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62909603"/>
              </p:ext>
            </p:extLst>
          </p:nvPr>
        </p:nvGraphicFramePr>
        <p:xfrm>
          <a:off x="1925782" y="1919757"/>
          <a:ext cx="8305401" cy="2181225"/>
        </p:xfrm>
        <a:graphic>
          <a:graphicData uri="http://schemas.openxmlformats.org/drawingml/2006/table">
            <a:tbl>
              <a:tblPr firstRow="1" bandRow="1">
                <a:tableStyleId>{5940675A-B579-460E-94D1-54222C63F5DA}</a:tableStyleId>
              </a:tblPr>
              <a:tblGrid>
                <a:gridCol w="2886735"/>
                <a:gridCol w="2709333"/>
                <a:gridCol w="2709333"/>
              </a:tblGrid>
              <a:tr h="370840">
                <a:tc>
                  <a:txBody>
                    <a:bodyPr/>
                    <a:lstStyle/>
                    <a:p>
                      <a:pPr algn="l" fontAlgn="b"/>
                      <a:r>
                        <a:rPr lang="en-IN" sz="2800" b="1" i="0" u="none" strike="noStrike" dirty="0">
                          <a:solidFill>
                            <a:srgbClr val="000000"/>
                          </a:solidFill>
                          <a:effectLst/>
                          <a:latin typeface="Calibri"/>
                        </a:rPr>
                        <a:t>Algorithm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800" b="1" i="0" u="none" strike="noStrike" dirty="0">
                          <a:solidFill>
                            <a:srgbClr val="000000"/>
                          </a:solidFill>
                          <a:effectLst/>
                          <a:latin typeface="Calibri"/>
                        </a:rPr>
                        <a:t>Dataset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1" i="0" u="none" strike="noStrike" dirty="0">
                          <a:solidFill>
                            <a:srgbClr val="000000"/>
                          </a:solidFill>
                          <a:effectLst/>
                          <a:latin typeface="Calibri"/>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en-IN" sz="2800" b="0" i="0" u="none" strike="noStrike" dirty="0" err="1" smtClean="0">
                          <a:solidFill>
                            <a:srgbClr val="000000"/>
                          </a:solidFill>
                          <a:effectLst/>
                          <a:latin typeface="Calibri"/>
                        </a:rPr>
                        <a:t>TF-IDF+Naïve</a:t>
                      </a:r>
                      <a:r>
                        <a:rPr lang="en-IN" sz="2800" b="0" i="0" u="none" strike="noStrike" dirty="0" smtClean="0">
                          <a:solidFill>
                            <a:srgbClr val="000000"/>
                          </a:solidFill>
                          <a:effectLst/>
                          <a:latin typeface="Calibri"/>
                        </a:rPr>
                        <a:t> </a:t>
                      </a:r>
                      <a:r>
                        <a:rPr lang="en-IN" sz="2800" b="0" i="0" u="none" strike="noStrike" dirty="0">
                          <a:solidFill>
                            <a:srgbClr val="000000"/>
                          </a:solidFill>
                          <a:effectLst/>
                          <a:latin typeface="Calibri"/>
                        </a:rPr>
                        <a:t>Bayes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Calibri"/>
                        </a:rPr>
                        <a:t>IMDB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0" i="0" u="none" strike="noStrike" smtClean="0">
                          <a:solidFill>
                            <a:srgbClr val="000000"/>
                          </a:solidFill>
                          <a:effectLst/>
                          <a:latin typeface="Calibri"/>
                        </a:rPr>
                        <a:t>86.584%</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en-US" sz="2800" b="0" i="0" u="none" strike="noStrike" dirty="0" smtClean="0">
                          <a:solidFill>
                            <a:srgbClr val="000000"/>
                          </a:solidFill>
                          <a:effectLst/>
                          <a:latin typeface="Calibri"/>
                        </a:rPr>
                        <a:t>Naïve</a:t>
                      </a:r>
                      <a:r>
                        <a:rPr lang="en-US" sz="2800" b="0" i="0" u="none" strike="noStrike" baseline="0" dirty="0" smtClean="0">
                          <a:solidFill>
                            <a:srgbClr val="000000"/>
                          </a:solidFill>
                          <a:effectLst/>
                          <a:latin typeface="Calibri"/>
                        </a:rPr>
                        <a:t> Bayes</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Calibri"/>
                        </a:rPr>
                        <a:t>IMDB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0" i="0" u="none" strike="noStrike" dirty="0" smtClean="0">
                          <a:solidFill>
                            <a:srgbClr val="000000"/>
                          </a:solidFill>
                          <a:effectLst/>
                          <a:latin typeface="Calibri"/>
                        </a:rPr>
                        <a:t>84.89%</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en-IN" sz="2800" b="0" i="0" u="none" strike="noStrike" dirty="0" err="1">
                          <a:solidFill>
                            <a:srgbClr val="000000"/>
                          </a:solidFill>
                          <a:effectLst/>
                          <a:latin typeface="Calibri"/>
                        </a:rPr>
                        <a:t>CNN+SVM</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0" i="0" u="none" strike="noStrike" dirty="0" err="1">
                          <a:solidFill>
                            <a:srgbClr val="000000"/>
                          </a:solidFill>
                          <a:effectLst/>
                          <a:latin typeface="Calibri"/>
                        </a:rPr>
                        <a:t>IMDB</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800" b="0" i="0" u="none" strike="noStrike" dirty="0" smtClean="0">
                          <a:solidFill>
                            <a:srgbClr val="000000"/>
                          </a:solidFill>
                          <a:effectLst/>
                          <a:latin typeface="Calibri"/>
                        </a:rPr>
                        <a:t>83.70</a:t>
                      </a:r>
                      <a:r>
                        <a:rPr lang="en-IN" sz="28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ctr"/>
                      <a:r>
                        <a:rPr lang="en-US" sz="2800" b="0" i="0" u="none" strike="noStrike" dirty="0" err="1" smtClean="0">
                          <a:solidFill>
                            <a:srgbClr val="000000"/>
                          </a:solidFill>
                          <a:effectLst/>
                          <a:latin typeface="Calibri"/>
                        </a:rPr>
                        <a:t>CNN+LSTM</a:t>
                      </a:r>
                      <a:endParaRPr lang="en-IN" sz="2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0" i="0" u="none" strike="noStrike" dirty="0" err="1" smtClean="0">
                          <a:solidFill>
                            <a:srgbClr val="000000"/>
                          </a:solidFill>
                          <a:effectLst/>
                          <a:latin typeface="Calibri"/>
                        </a:rPr>
                        <a:t>IMDB</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800" b="0" i="0" u="none" strike="noStrike" dirty="0" smtClean="0">
                          <a:solidFill>
                            <a:srgbClr val="000000"/>
                          </a:solidFill>
                          <a:effectLst/>
                          <a:latin typeface="Calibri"/>
                        </a:rPr>
                        <a:t>67%</a:t>
                      </a:r>
                      <a:endParaRPr lang="en-IN"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1"/>
          <p:cNvSpPr>
            <a:spLocks noGrp="1"/>
          </p:cNvSpPr>
          <p:nvPr>
            <p:ph type="title"/>
          </p:nvPr>
        </p:nvSpPr>
        <p:spPr>
          <a:xfrm>
            <a:off x="239110" y="0"/>
            <a:ext cx="10515600" cy="1325563"/>
          </a:xfrm>
        </p:spPr>
        <p:txBody>
          <a:bodyPr>
            <a:normAutofit/>
          </a:bodyPr>
          <a:lstStyle/>
          <a:p>
            <a:r>
              <a:rPr lang="en-US" sz="3200" b="1" dirty="0" err="1" smtClean="0">
                <a:latin typeface="Times New Roman" pitchFamily="18" charset="0"/>
                <a:cs typeface="Times New Roman" pitchFamily="18" charset="0"/>
              </a:rPr>
              <a:t>Comparitive</a:t>
            </a:r>
            <a:r>
              <a:rPr lang="en-US" sz="3200" b="1" dirty="0" smtClean="0">
                <a:latin typeface="Times New Roman" pitchFamily="18" charset="0"/>
                <a:cs typeface="Times New Roman" pitchFamily="18" charset="0"/>
              </a:rPr>
              <a:t> Analysis</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52005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Future Scope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Generating sentiment analysis report.</a:t>
            </a:r>
          </a:p>
          <a:p>
            <a:r>
              <a:rPr lang="en-US" dirty="0" smtClean="0"/>
              <a:t>Add multi-lingual support.</a:t>
            </a:r>
          </a:p>
          <a:p>
            <a:r>
              <a:rPr lang="en-US" dirty="0" smtClean="0"/>
              <a:t>To create a </a:t>
            </a:r>
            <a:r>
              <a:rPr lang="en-US" dirty="0" err="1" smtClean="0"/>
              <a:t>chatbot</a:t>
            </a:r>
            <a:r>
              <a:rPr lang="en-US" dirty="0" smtClean="0"/>
              <a:t> that can analyze the sentiment and give appropriate recommendations.</a:t>
            </a:r>
            <a:endParaRPr lang="en-IN" dirty="0"/>
          </a:p>
        </p:txBody>
      </p:sp>
    </p:spTree>
    <p:extLst>
      <p:ext uri="{BB962C8B-B14F-4D97-AF65-F5344CB8AC3E}">
        <p14:creationId xmlns:p14="http://schemas.microsoft.com/office/powerpoint/2010/main" val="133426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C66D1-F321-D4F3-B171-D6A3311584F9}"/>
              </a:ext>
            </a:extLst>
          </p:cNvPr>
          <p:cNvSpPr>
            <a:spLocks noGrp="1"/>
          </p:cNvSpPr>
          <p:nvPr>
            <p:ph type="title"/>
          </p:nvPr>
        </p:nvSpPr>
        <p:spPr/>
        <p:txBody>
          <a:bodyPr>
            <a:normAutofit/>
          </a:bodyPr>
          <a:lstStyle/>
          <a:p>
            <a:r>
              <a:rPr lang="en-US" sz="3200" b="1" dirty="0" smtClean="0">
                <a:solidFill>
                  <a:schemeClr val="bg2">
                    <a:lumMod val="25000"/>
                  </a:schemeClr>
                </a:solidFill>
                <a:latin typeface="Times New Roman" pitchFamily="18" charset="0"/>
                <a:ea typeface="Calibri Light"/>
                <a:cs typeface="Times New Roman" pitchFamily="18" charset="0"/>
              </a:rPr>
              <a:t>Field Work</a:t>
            </a:r>
            <a:endParaRPr lang="en-US" sz="3200" b="1" dirty="0">
              <a:solidFill>
                <a:schemeClr val="bg2">
                  <a:lumMod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51992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0B5BE-6980-A86D-FFDE-B6814153955F}"/>
              </a:ext>
            </a:extLst>
          </p:cNvPr>
          <p:cNvSpPr>
            <a:spLocks noGrp="1"/>
          </p:cNvSpPr>
          <p:nvPr>
            <p:ph type="title"/>
          </p:nvPr>
        </p:nvSpPr>
        <p:spPr/>
        <p:txBody>
          <a:bodyPr>
            <a:normAutofit/>
          </a:bodyPr>
          <a:lstStyle/>
          <a:p>
            <a:r>
              <a:rPr lang="en-US" sz="3200" b="1" dirty="0">
                <a:latin typeface="Times New Roman" pitchFamily="18" charset="0"/>
                <a:ea typeface="Calibri Light"/>
                <a:cs typeface="Times New Roman" pitchFamily="18" charset="0"/>
              </a:rPr>
              <a:t>Societal Applications</a:t>
            </a:r>
            <a:endParaRPr lang="en-US"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1FBD18C-9A2A-A5AF-7F0E-B095C9462098}"/>
              </a:ext>
            </a:extLst>
          </p:cNvPr>
          <p:cNvSpPr>
            <a:spLocks noGrp="1"/>
          </p:cNvSpPr>
          <p:nvPr>
            <p:ph idx="1"/>
          </p:nvPr>
        </p:nvSpPr>
        <p:spPr/>
        <p:txBody>
          <a:bodyPr vert="horz" lIns="91440" tIns="45720" rIns="91440" bIns="45720" rtlCol="0" anchor="t">
            <a:noAutofit/>
          </a:bodyPr>
          <a:lstStyle/>
          <a:p>
            <a:r>
              <a:rPr lang="en-US" dirty="0">
                <a:solidFill>
                  <a:srgbClr val="111111"/>
                </a:solidFill>
                <a:ea typeface="+mn-lt"/>
                <a:cs typeface="+mn-lt"/>
              </a:rPr>
              <a:t>Social media monitoring</a:t>
            </a:r>
            <a:endParaRPr lang="en-US" dirty="0">
              <a:ea typeface="Calibri" panose="020F0502020204030204"/>
              <a:cs typeface="Calibri" panose="020F0502020204030204"/>
            </a:endParaRPr>
          </a:p>
          <a:p>
            <a:r>
              <a:rPr lang="en-US" dirty="0">
                <a:solidFill>
                  <a:srgbClr val="111111"/>
                </a:solidFill>
                <a:ea typeface="+mn-lt"/>
                <a:cs typeface="+mn-lt"/>
              </a:rPr>
              <a:t>Customer support ticket analysis</a:t>
            </a:r>
            <a:endParaRPr lang="en-US" dirty="0">
              <a:ea typeface="Calibri"/>
              <a:cs typeface="Calibri"/>
            </a:endParaRPr>
          </a:p>
          <a:p>
            <a:r>
              <a:rPr lang="en-US" dirty="0">
                <a:solidFill>
                  <a:srgbClr val="111111"/>
                </a:solidFill>
                <a:ea typeface="+mn-lt"/>
                <a:cs typeface="+mn-lt"/>
              </a:rPr>
              <a:t>Brand monitoring and reputation management</a:t>
            </a:r>
            <a:endParaRPr lang="en-US" dirty="0">
              <a:ea typeface="Calibri"/>
              <a:cs typeface="Calibri"/>
            </a:endParaRPr>
          </a:p>
          <a:p>
            <a:r>
              <a:rPr lang="en-US" dirty="0">
                <a:solidFill>
                  <a:srgbClr val="111111"/>
                </a:solidFill>
                <a:ea typeface="+mn-lt"/>
                <a:cs typeface="+mn-lt"/>
              </a:rPr>
              <a:t>Listen to voice of the customer (</a:t>
            </a:r>
            <a:r>
              <a:rPr lang="en-US" dirty="0" err="1">
                <a:solidFill>
                  <a:srgbClr val="111111"/>
                </a:solidFill>
                <a:ea typeface="+mn-lt"/>
                <a:cs typeface="+mn-lt"/>
              </a:rPr>
              <a:t>VoC</a:t>
            </a:r>
            <a:r>
              <a:rPr lang="en-US" dirty="0">
                <a:solidFill>
                  <a:srgbClr val="111111"/>
                </a:solidFill>
                <a:ea typeface="+mn-lt"/>
                <a:cs typeface="+mn-lt"/>
              </a:rPr>
              <a:t>)</a:t>
            </a:r>
            <a:endParaRPr lang="en-US" dirty="0">
              <a:ea typeface="Calibri"/>
              <a:cs typeface="Calibri"/>
            </a:endParaRPr>
          </a:p>
          <a:p>
            <a:r>
              <a:rPr lang="en-US" dirty="0">
                <a:solidFill>
                  <a:srgbClr val="111111"/>
                </a:solidFill>
                <a:ea typeface="+mn-lt"/>
                <a:cs typeface="+mn-lt"/>
              </a:rPr>
              <a:t>Listen to voice of the employee</a:t>
            </a:r>
            <a:endParaRPr lang="en-US" dirty="0">
              <a:ea typeface="Calibri"/>
              <a:cs typeface="Calibri"/>
            </a:endParaRPr>
          </a:p>
          <a:p>
            <a:r>
              <a:rPr lang="en-US" dirty="0">
                <a:solidFill>
                  <a:srgbClr val="111111"/>
                </a:solidFill>
                <a:ea typeface="+mn-lt"/>
                <a:cs typeface="+mn-lt"/>
              </a:rPr>
              <a:t>Product analysis</a:t>
            </a:r>
            <a:endParaRPr lang="en-US" dirty="0">
              <a:ea typeface="Calibri"/>
              <a:cs typeface="Calibri"/>
            </a:endParaRPr>
          </a:p>
          <a:p>
            <a:r>
              <a:rPr lang="en-US" dirty="0">
                <a:solidFill>
                  <a:srgbClr val="111111"/>
                </a:solidFill>
                <a:ea typeface="+mn-lt"/>
                <a:cs typeface="+mn-lt"/>
              </a:rPr>
              <a:t>Market research and competitive research</a:t>
            </a:r>
            <a:endParaRPr lang="en-US" dirty="0"/>
          </a:p>
          <a:p>
            <a:endParaRPr lang="en-US" dirty="0">
              <a:ea typeface="Calibri"/>
              <a:cs typeface="Calibri"/>
            </a:endParaRPr>
          </a:p>
        </p:txBody>
      </p:sp>
    </p:spTree>
    <p:extLst>
      <p:ext uri="{BB962C8B-B14F-4D97-AF65-F5344CB8AC3E}">
        <p14:creationId xmlns:p14="http://schemas.microsoft.com/office/powerpoint/2010/main" val="776890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7325E-34DA-5AC5-9F8B-791DCD864E4B}"/>
              </a:ext>
            </a:extLst>
          </p:cNvPr>
          <p:cNvSpPr>
            <a:spLocks noGrp="1"/>
          </p:cNvSpPr>
          <p:nvPr>
            <p:ph type="title"/>
          </p:nvPr>
        </p:nvSpPr>
        <p:spPr/>
        <p:txBody>
          <a:bodyPr>
            <a:normAutofit/>
          </a:bodyPr>
          <a:lstStyle/>
          <a:p>
            <a:r>
              <a:rPr lang="en-US" sz="3600" b="1" dirty="0" smtClean="0">
                <a:latin typeface="Times New Roman" pitchFamily="18" charset="0"/>
                <a:ea typeface="Calibri"/>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04E27C2-84D5-B512-AEB0-DBA6415C4097}"/>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0"/>
              </a:spcBef>
            </a:pPr>
            <a:r>
              <a:rPr lang="en-US" dirty="0">
                <a:ea typeface="Calibri"/>
                <a:cs typeface="Calibri"/>
              </a:rPr>
              <a:t>Gagandeep Kaur and Amit Sharma A deep learning-based model using hybrid feature extraction approach for consumer sentiment analysis, </a:t>
            </a:r>
          </a:p>
          <a:p>
            <a:pPr marL="285750" indent="-285750">
              <a:lnSpc>
                <a:spcPct val="100000"/>
              </a:lnSpc>
              <a:spcBef>
                <a:spcPts val="0"/>
              </a:spcBef>
            </a:pPr>
            <a:r>
              <a:rPr lang="en-US" dirty="0">
                <a:ea typeface="Calibri"/>
                <a:cs typeface="Calibri"/>
              </a:rPr>
              <a:t>Alamanda MS. Aspect-based sentiment analysis search engine for social media data. CSI Trans ICT. 2020;8(2):193–7.  </a:t>
            </a:r>
          </a:p>
          <a:p>
            <a:pPr marL="285750" indent="-285750">
              <a:lnSpc>
                <a:spcPct val="100000"/>
              </a:lnSpc>
              <a:spcBef>
                <a:spcPts val="0"/>
              </a:spcBef>
            </a:pPr>
            <a:r>
              <a:rPr lang="en-US" dirty="0">
                <a:ea typeface="Calibri"/>
                <a:cs typeface="Calibri"/>
              </a:rPr>
              <a:t>Understanding TF-IDF in NLP.. TF-IDF, short for Term… | by Gaurav Rajesh Sahani | Analytics Vidhya | Medium </a:t>
            </a:r>
          </a:p>
          <a:p>
            <a:pPr marL="285750" indent="-285750">
              <a:lnSpc>
                <a:spcPct val="100000"/>
              </a:lnSpc>
              <a:spcBef>
                <a:spcPts val="0"/>
              </a:spcBef>
            </a:pPr>
            <a:r>
              <a:rPr lang="en-US" dirty="0">
                <a:ea typeface="Calibri"/>
                <a:cs typeface="Calibri"/>
              </a:rPr>
              <a:t>LSTMs Explained: A Complete, Technically Accurate, Conceptual Guide with </a:t>
            </a:r>
            <a:r>
              <a:rPr lang="en-US" dirty="0" err="1">
                <a:ea typeface="Calibri"/>
                <a:cs typeface="Calibri"/>
              </a:rPr>
              <a:t>Keras</a:t>
            </a:r>
            <a:r>
              <a:rPr lang="en-US" dirty="0">
                <a:ea typeface="Calibri"/>
                <a:cs typeface="Calibri"/>
              </a:rPr>
              <a:t> | by Ryan T. J. J. | Analytics Vidhya | Medium</a:t>
            </a:r>
            <a:endParaRPr lang="en-US" dirty="0"/>
          </a:p>
        </p:txBody>
      </p:sp>
    </p:spTree>
    <p:extLst>
      <p:ext uri="{BB962C8B-B14F-4D97-AF65-F5344CB8AC3E}">
        <p14:creationId xmlns:p14="http://schemas.microsoft.com/office/powerpoint/2010/main" val="288661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F8545-5D06-2B70-1D6B-7E493CAB8294}"/>
              </a:ext>
            </a:extLst>
          </p:cNvPr>
          <p:cNvSpPr>
            <a:spLocks noGrp="1"/>
          </p:cNvSpPr>
          <p:nvPr>
            <p:ph type="title"/>
          </p:nvPr>
        </p:nvSpPr>
        <p:spPr/>
        <p:txBody>
          <a:bodyPr>
            <a:normAutofit/>
          </a:bodyPr>
          <a:lstStyle/>
          <a:p>
            <a:r>
              <a:rPr lang="en-US" sz="3200" b="1" dirty="0" smtClean="0">
                <a:latin typeface="Times New Roman" pitchFamily="18" charset="0"/>
                <a:ea typeface="Calibri"/>
                <a:cs typeface="Times New Roman" pitchFamily="18" charset="0"/>
              </a:rPr>
              <a:t>Objectives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435FC82-069E-731B-BD3E-C157C57C1A5F}"/>
              </a:ext>
            </a:extLst>
          </p:cNvPr>
          <p:cNvSpPr>
            <a:spLocks noGrp="1"/>
          </p:cNvSpPr>
          <p:nvPr>
            <p:ph idx="1"/>
          </p:nvPr>
        </p:nvSpPr>
        <p:spPr/>
        <p:txBody>
          <a:bodyPr vert="horz" lIns="91440" tIns="45720" rIns="91440" bIns="45720" rtlCol="0" anchor="t">
            <a:normAutofit/>
          </a:bodyPr>
          <a:lstStyle/>
          <a:p>
            <a:pPr>
              <a:lnSpc>
                <a:spcPct val="100000"/>
              </a:lnSpc>
              <a:spcBef>
                <a:spcPct val="20000"/>
              </a:spcBef>
            </a:pPr>
            <a:r>
              <a:rPr lang="en-US" dirty="0"/>
              <a:t>To create an intuitive and user-friendly interface  using </a:t>
            </a:r>
            <a:r>
              <a:rPr lang="en-US" dirty="0" smtClean="0"/>
              <a:t>react for the frontend and Flask for backend  .</a:t>
            </a:r>
            <a:endParaRPr lang="en-US" dirty="0"/>
          </a:p>
          <a:p>
            <a:pPr>
              <a:lnSpc>
                <a:spcPct val="100000"/>
              </a:lnSpc>
              <a:spcBef>
                <a:spcPct val="20000"/>
              </a:spcBef>
            </a:pPr>
            <a:r>
              <a:rPr lang="en-US" dirty="0"/>
              <a:t>To design the system for binary classification, categorizing sentiments as either positive or negative.</a:t>
            </a:r>
          </a:p>
        </p:txBody>
      </p:sp>
    </p:spTree>
    <p:extLst>
      <p:ext uri="{BB962C8B-B14F-4D97-AF65-F5344CB8AC3E}">
        <p14:creationId xmlns:p14="http://schemas.microsoft.com/office/powerpoint/2010/main" val="3295296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4A06D-B322-C9A0-355C-9BDC60D3C84B}"/>
              </a:ext>
            </a:extLst>
          </p:cNvPr>
          <p:cNvSpPr>
            <a:spLocks noGrp="1"/>
          </p:cNvSpPr>
          <p:nvPr>
            <p:ph type="title"/>
          </p:nvPr>
        </p:nvSpPr>
        <p:spPr/>
        <p:txBody>
          <a:bodyPr>
            <a:normAutofit/>
          </a:bodyPr>
          <a:lstStyle/>
          <a:p>
            <a:r>
              <a:rPr lang="en-US" sz="3200" b="1" dirty="0" smtClean="0">
                <a:latin typeface="Times New Roman" pitchFamily="18" charset="0"/>
                <a:ea typeface="Calibri"/>
                <a:cs typeface="Times New Roman" pitchFamily="18" charset="0"/>
              </a:rPr>
              <a:t>Outcomes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6CE5593-BC17-59B7-A78D-B50BADC26B98}"/>
              </a:ext>
            </a:extLst>
          </p:cNvPr>
          <p:cNvSpPr>
            <a:spLocks noGrp="1"/>
          </p:cNvSpPr>
          <p:nvPr>
            <p:ph idx="1"/>
          </p:nvPr>
        </p:nvSpPr>
        <p:spPr/>
        <p:txBody>
          <a:bodyPr vert="horz" lIns="91440" tIns="45720" rIns="91440" bIns="45720" rtlCol="0" anchor="t">
            <a:normAutofit/>
          </a:bodyPr>
          <a:lstStyle/>
          <a:p>
            <a:r>
              <a:rPr lang="en-US" b="1" dirty="0"/>
              <a:t>Enhanced User </a:t>
            </a:r>
            <a:r>
              <a:rPr lang="en-US" b="1" dirty="0" err="1"/>
              <a:t>Experience:</a:t>
            </a:r>
            <a:r>
              <a:rPr lang="en-US" dirty="0" err="1"/>
              <a:t>Users</a:t>
            </a:r>
            <a:r>
              <a:rPr lang="en-US" dirty="0"/>
              <a:t> will find it easy and enjoyable to interact with the system, leading to an enhanced overall experience.</a:t>
            </a:r>
            <a:endParaRPr lang="en-US" dirty="0">
              <a:ea typeface="Calibri" panose="020F0502020204030204"/>
              <a:cs typeface="Calibri" panose="020F0502020204030204"/>
            </a:endParaRPr>
          </a:p>
          <a:p>
            <a:r>
              <a:rPr lang="en-US" b="1" dirty="0"/>
              <a:t>Enhanced Customer </a:t>
            </a:r>
            <a:r>
              <a:rPr lang="en-US" b="1" dirty="0" err="1"/>
              <a:t>Understanding:</a:t>
            </a:r>
            <a:r>
              <a:rPr lang="en-US" dirty="0" err="1"/>
              <a:t>Businesses</a:t>
            </a:r>
            <a:r>
              <a:rPr lang="en-US" dirty="0"/>
              <a:t> can gain a better understanding of customer sentiments allowing them to tailor products or services accordingly.</a:t>
            </a:r>
          </a:p>
        </p:txBody>
      </p:sp>
    </p:spTree>
    <p:extLst>
      <p:ext uri="{BB962C8B-B14F-4D97-AF65-F5344CB8AC3E}">
        <p14:creationId xmlns:p14="http://schemas.microsoft.com/office/powerpoint/2010/main" val="3175828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9" y="-157655"/>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Literature Review</a:t>
            </a:r>
            <a:endParaRPr lang="en-US"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9970607"/>
              </p:ext>
            </p:extLst>
          </p:nvPr>
        </p:nvGraphicFramePr>
        <p:xfrm>
          <a:off x="121028" y="857601"/>
          <a:ext cx="11949052" cy="6000565"/>
        </p:xfrm>
        <a:graphic>
          <a:graphicData uri="http://schemas.openxmlformats.org/drawingml/2006/table">
            <a:tbl>
              <a:tblPr firstRow="1" bandRow="1">
                <a:tableStyleId>{5940675A-B579-460E-94D1-54222C63F5DA}</a:tableStyleId>
              </a:tblPr>
              <a:tblGrid>
                <a:gridCol w="2432986"/>
                <a:gridCol w="3348814"/>
                <a:gridCol w="3083626"/>
                <a:gridCol w="3083626"/>
              </a:tblGrid>
              <a:tr h="556895">
                <a:tc>
                  <a:txBody>
                    <a:bodyPr/>
                    <a:lstStyle/>
                    <a:p>
                      <a:pPr algn="ctr"/>
                      <a:r>
                        <a:rPr lang="en-US" sz="1400" b="1" dirty="0"/>
                        <a:t>Title</a:t>
                      </a:r>
                      <a:r>
                        <a:rPr lang="en-US" sz="1400" b="1" baseline="0" dirty="0"/>
                        <a:t> &amp; Publication </a:t>
                      </a:r>
                      <a:r>
                        <a:rPr lang="en-US" sz="1400" b="1" baseline="0" dirty="0" smtClean="0"/>
                        <a:t>Details</a:t>
                      </a:r>
                    </a:p>
                    <a:p>
                      <a:pPr algn="ctr"/>
                      <a:r>
                        <a:rPr lang="en-US" sz="1400" b="1" baseline="0" dirty="0" smtClean="0">
                          <a:latin typeface="Times New Roman" panose="02020603050405020304" pitchFamily="18" charset="0"/>
                          <a:cs typeface="Times New Roman" panose="02020603050405020304" pitchFamily="18" charset="0"/>
                        </a:rPr>
                        <a:t>(Journal)</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t>Model/Techniques</a:t>
                      </a:r>
                      <a:r>
                        <a:rPr lang="en-US" sz="1400" b="1" baseline="0" dirty="0"/>
                        <a:t> used</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t>Purpose</a:t>
                      </a:r>
                      <a:r>
                        <a:rPr lang="en-IN" sz="1400" b="1" baseline="0" dirty="0"/>
                        <a:t> and evaluation metrics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t>Remarks</a:t>
                      </a:r>
                      <a:endParaRPr lang="en-US" sz="1400" b="1" dirty="0">
                        <a:latin typeface="Times New Roman" panose="02020603050405020304" pitchFamily="18" charset="0"/>
                        <a:cs typeface="Times New Roman" panose="02020603050405020304" pitchFamily="18" charset="0"/>
                      </a:endParaRPr>
                    </a:p>
                  </a:txBody>
                  <a:tcPr/>
                </a:tc>
              </a:tr>
              <a:tr h="1512140">
                <a:tc>
                  <a:txBody>
                    <a:bodyPr/>
                    <a:lstStyle/>
                    <a:p>
                      <a:r>
                        <a:rPr lang="en-US" sz="1400" u="none" strike="noStrike" kern="1200" baseline="0" dirty="0" smtClean="0"/>
                        <a:t>A deep learning‑based model using hybrid feature extraction approach for consumer </a:t>
                      </a:r>
                      <a:r>
                        <a:rPr lang="en-IN" sz="1400" u="none" strike="noStrike" kern="1200" baseline="0" dirty="0" smtClean="0"/>
                        <a:t>sentiment analysis,</a:t>
                      </a:r>
                    </a:p>
                    <a:p>
                      <a:r>
                        <a:rPr lang="en-US" sz="1400" u="none" strike="noStrike" kern="1200" baseline="0" dirty="0" err="1" smtClean="0"/>
                        <a:t>Gagandeep</a:t>
                      </a:r>
                      <a:r>
                        <a:rPr lang="en-US" sz="1400" u="none" strike="noStrike" kern="1200" baseline="0" dirty="0" smtClean="0"/>
                        <a:t> </a:t>
                      </a:r>
                      <a:r>
                        <a:rPr lang="en-US" sz="1400" u="none" strike="noStrike" kern="1200" baseline="0" dirty="0" err="1" smtClean="0"/>
                        <a:t>Kaur,Amit</a:t>
                      </a:r>
                      <a:r>
                        <a:rPr lang="en-US" sz="1400" u="none" strike="noStrike" kern="1200" baseline="0" dirty="0" smtClean="0"/>
                        <a:t> Sharma,</a:t>
                      </a:r>
                    </a:p>
                    <a:p>
                      <a:r>
                        <a:rPr lang="en-US" sz="1400" u="none" strike="noStrike" kern="1200" baseline="0" dirty="0" smtClean="0"/>
                        <a:t>Springer January 2023</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u="none" strike="noStrike" kern="1200" baseline="0" dirty="0" smtClean="0"/>
                        <a:t>A hybrid method comprising</a:t>
                      </a:r>
                    </a:p>
                    <a:p>
                      <a:pPr algn="l"/>
                      <a:r>
                        <a:rPr lang="en-US" sz="1400" u="none" strike="noStrike" kern="1200" baseline="0" dirty="0" smtClean="0"/>
                        <a:t>review-related features and aspect-related features has been introduced for constructing the distinctive hybrid feature vector corresponding to each review. The sentiment classification is performed using the deep learning classifier </a:t>
                      </a:r>
                      <a:r>
                        <a:rPr lang="en-US" sz="1400" u="none" strike="noStrike" kern="1200" baseline="0" dirty="0" err="1" smtClean="0"/>
                        <a:t>LSTM</a:t>
                      </a:r>
                      <a:r>
                        <a:rPr lang="en-US" sz="1400" u="none" strike="noStrike" kern="1200" baseline="0" dirty="0" smtClean="0"/>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u="none" strike="noStrike" kern="1200" baseline="0" dirty="0" smtClean="0"/>
                        <a:t>The model</a:t>
                      </a:r>
                    </a:p>
                    <a:p>
                      <a:r>
                        <a:rPr lang="en-US" sz="1400" u="none" strike="noStrike" kern="1200" baseline="0" dirty="0" smtClean="0"/>
                        <a:t>achieves the average precision, average recall, and average </a:t>
                      </a:r>
                      <a:r>
                        <a:rPr lang="en-US" sz="1400" u="none" strike="noStrike" kern="1200" baseline="0" dirty="0" err="1" smtClean="0"/>
                        <a:t>F1</a:t>
                      </a:r>
                      <a:r>
                        <a:rPr lang="en-US" sz="1400" u="none" strike="noStrike" kern="1200" baseline="0" dirty="0" smtClean="0"/>
                        <a:t>-score of  95.9%,94.46%, 91.63%,</a:t>
                      </a:r>
                    </a:p>
                    <a:p>
                      <a:r>
                        <a:rPr lang="en-IN" sz="1400" u="none" strike="noStrike" kern="1200" baseline="0" dirty="0" smtClean="0"/>
                        <a:t>and 92.81%,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mn-lt"/>
                          <a:cs typeface="Times New Roman" panose="02020603050405020304" pitchFamily="18" charset="0"/>
                        </a:rPr>
                        <a:t>Reason for the sentiment is not</a:t>
                      </a:r>
                      <a:r>
                        <a:rPr lang="en-US" sz="1400" baseline="0" dirty="0" smtClean="0">
                          <a:latin typeface="+mn-lt"/>
                          <a:cs typeface="Times New Roman" panose="02020603050405020304" pitchFamily="18" charset="0"/>
                        </a:rPr>
                        <a:t> mentioned.</a:t>
                      </a:r>
                      <a:endParaRPr lang="en-IN" sz="1400" dirty="0">
                        <a:latin typeface="+mn-lt"/>
                        <a:cs typeface="Times New Roman" panose="02020603050405020304" pitchFamily="18" charset="0"/>
                      </a:endParaRPr>
                    </a:p>
                  </a:txBody>
                  <a:tcPr/>
                </a:tc>
              </a:tr>
              <a:tr h="1919254">
                <a:tc>
                  <a:txBody>
                    <a:bodyPr/>
                    <a:lstStyle/>
                    <a:p>
                      <a:pPr algn="l"/>
                      <a:r>
                        <a:rPr lang="en-US" sz="1400" dirty="0" smtClean="0"/>
                        <a:t>Deep-Sentiment: An Effective Deep Sentiment Analysis Using a Decision-Based Recurrent Neural Network (D-</a:t>
                      </a:r>
                      <a:r>
                        <a:rPr lang="en-US" sz="1400" dirty="0" err="1" smtClean="0"/>
                        <a:t>RNN</a:t>
                      </a:r>
                      <a:r>
                        <a:rPr lang="en-US" sz="1400" dirty="0" smtClean="0"/>
                        <a:t>),</a:t>
                      </a:r>
                      <a:r>
                        <a:rPr lang="en-IN" sz="1400" dirty="0" smtClean="0"/>
                        <a:t> </a:t>
                      </a:r>
                      <a:r>
                        <a:rPr lang="en-IN" sz="1400" dirty="0" err="1" smtClean="0"/>
                        <a:t>Putta</a:t>
                      </a:r>
                      <a:r>
                        <a:rPr lang="en-IN" sz="1400" dirty="0" smtClean="0"/>
                        <a:t> </a:t>
                      </a:r>
                      <a:r>
                        <a:rPr lang="en-IN" sz="1400" dirty="0" err="1" smtClean="0"/>
                        <a:t>Durga</a:t>
                      </a:r>
                      <a:r>
                        <a:rPr lang="en-IN" sz="1400" dirty="0" smtClean="0"/>
                        <a:t> And </a:t>
                      </a:r>
                      <a:r>
                        <a:rPr lang="en-IN" sz="1400" dirty="0" err="1" smtClean="0"/>
                        <a:t>Deepthi</a:t>
                      </a:r>
                      <a:r>
                        <a:rPr lang="en-IN" sz="1400" dirty="0" smtClean="0"/>
                        <a:t> </a:t>
                      </a:r>
                      <a:r>
                        <a:rPr lang="en-IN" sz="1400" dirty="0" err="1" smtClean="0"/>
                        <a:t>Godavarthi,IEEE</a:t>
                      </a:r>
                      <a:r>
                        <a:rPr lang="en-IN" sz="1400" dirty="0" smtClean="0"/>
                        <a:t> Journal October 2023</a:t>
                      </a:r>
                      <a:endParaRPr lang="en-IN" sz="1400" dirty="0"/>
                    </a:p>
                  </a:txBody>
                  <a:tcPr/>
                </a:tc>
                <a:tc>
                  <a:txBody>
                    <a:bodyPr/>
                    <a:lstStyle/>
                    <a:p>
                      <a:pPr algn="l"/>
                      <a:r>
                        <a:rPr lang="en-US" sz="1400" smtClean="0"/>
                        <a:t>The proposed approach is an integrated model combining  pre-trained model BERT-large-cased (BLC) for training the dataset. Stochastic Gradient Descent (SGD) is the optimized algorithm used.The next step is the combination of pre-processing techniques . The next step focused on</a:t>
                      </a:r>
                      <a:r>
                        <a:rPr lang="en-US" sz="1400" baseline="0" smtClean="0"/>
                        <a:t> </a:t>
                      </a:r>
                      <a:r>
                        <a:rPr lang="en-US" sz="1400" smtClean="0"/>
                        <a:t>BoW and</a:t>
                      </a:r>
                      <a:r>
                        <a:rPr lang="en-US" sz="1400" baseline="0" smtClean="0"/>
                        <a:t> </a:t>
                      </a:r>
                      <a:r>
                        <a:rPr lang="en-US" sz="1400" smtClean="0"/>
                        <a:t>Word2Vec.The deep sentiment analysis (DSA) based classification is used.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u="none" strike="noStrike" kern="1200" baseline="0" dirty="0" smtClean="0"/>
                        <a:t>The model</a:t>
                      </a:r>
                    </a:p>
                    <a:p>
                      <a:r>
                        <a:rPr lang="en-US" sz="1400" u="none" strike="noStrike" kern="1200" baseline="0" dirty="0" smtClean="0"/>
                        <a:t>achieves the </a:t>
                      </a:r>
                      <a:r>
                        <a:rPr lang="en-US" sz="1400" u="none" strike="noStrike" kern="1200" baseline="0" dirty="0" err="1" smtClean="0"/>
                        <a:t>accuracy,average</a:t>
                      </a:r>
                      <a:r>
                        <a:rPr lang="en-US" sz="1400" u="none" strike="noStrike" kern="1200" baseline="0" dirty="0" smtClean="0"/>
                        <a:t> precision, average recall, and average </a:t>
                      </a:r>
                      <a:r>
                        <a:rPr lang="en-US" sz="1400" u="none" strike="noStrike" kern="1200" baseline="0" dirty="0" err="1" smtClean="0"/>
                        <a:t>F1</a:t>
                      </a:r>
                      <a:r>
                        <a:rPr lang="en-US" sz="1400" u="none" strike="noStrike" kern="1200" baseline="0" dirty="0" smtClean="0"/>
                        <a:t>-score of 95.9%, 95.4%, 97.18%,</a:t>
                      </a:r>
                    </a:p>
                    <a:p>
                      <a:r>
                        <a:rPr lang="en-IN" sz="1400" u="none" strike="noStrike" kern="1200" baseline="0" dirty="0" smtClean="0"/>
                        <a:t>and 96.28%,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smtClean="0">
                          <a:solidFill>
                            <a:schemeClr val="tx1"/>
                          </a:solidFill>
                          <a:effectLst/>
                          <a:latin typeface="+mn-lt"/>
                          <a:ea typeface="+mn-ea"/>
                          <a:cs typeface="+mn-cs"/>
                        </a:rPr>
                        <a:t>There is a risk of </a:t>
                      </a:r>
                      <a:r>
                        <a:rPr lang="en-US" sz="1400" b="0" i="0" kern="1200" dirty="0" err="1" smtClean="0">
                          <a:solidFill>
                            <a:schemeClr val="tx1"/>
                          </a:solidFill>
                          <a:effectLst/>
                          <a:latin typeface="+mn-lt"/>
                          <a:ea typeface="+mn-ea"/>
                          <a:cs typeface="+mn-cs"/>
                        </a:rPr>
                        <a:t>overfitting</a:t>
                      </a:r>
                      <a:r>
                        <a:rPr lang="en-US" sz="1400" b="0" i="0" kern="1200" baseline="0" dirty="0" smtClean="0">
                          <a:solidFill>
                            <a:schemeClr val="tx1"/>
                          </a:solidFill>
                          <a:effectLst/>
                          <a:latin typeface="+mn-lt"/>
                          <a:ea typeface="+mn-ea"/>
                          <a:cs typeface="+mn-cs"/>
                        </a:rPr>
                        <a:t> and the process is resource intensive.</a:t>
                      </a:r>
                      <a:endParaRPr lang="en-IN" sz="1400" dirty="0">
                        <a:latin typeface="Times New Roman" panose="02020603050405020304" pitchFamily="18" charset="0"/>
                        <a:cs typeface="Times New Roman" panose="02020603050405020304" pitchFamily="18" charset="0"/>
                      </a:endParaRPr>
                    </a:p>
                  </a:txBody>
                  <a:tcPr/>
                </a:tc>
              </a:tr>
              <a:tr h="1847030">
                <a:tc>
                  <a:txBody>
                    <a:bodyPr/>
                    <a:lstStyle/>
                    <a:p>
                      <a:pPr algn="l"/>
                      <a:r>
                        <a:rPr lang="en-US" sz="1400" dirty="0" smtClean="0"/>
                        <a:t>Sentiment and Context-Aware Hybrid </a:t>
                      </a:r>
                      <a:r>
                        <a:rPr lang="en-US" sz="1400" dirty="0" err="1" smtClean="0"/>
                        <a:t>DNN</a:t>
                      </a:r>
                      <a:r>
                        <a:rPr lang="en-US" sz="1400" dirty="0" smtClean="0"/>
                        <a:t> With Attention for Text Sentiment Classification,</a:t>
                      </a:r>
                      <a:r>
                        <a:rPr lang="en-IN" sz="1400" dirty="0" smtClean="0"/>
                        <a:t> </a:t>
                      </a:r>
                      <a:r>
                        <a:rPr lang="en-IN" sz="1400" dirty="0" err="1" smtClean="0"/>
                        <a:t>Jawad</a:t>
                      </a:r>
                      <a:r>
                        <a:rPr lang="en-IN" sz="1400" dirty="0" smtClean="0"/>
                        <a:t> Khan  , </a:t>
                      </a:r>
                      <a:r>
                        <a:rPr lang="en-IN" sz="1400" dirty="0" err="1" smtClean="0"/>
                        <a:t>Niaz</a:t>
                      </a:r>
                      <a:r>
                        <a:rPr lang="en-IN" sz="1400" dirty="0" smtClean="0"/>
                        <a:t> Ahmad , Shah Khalid  , Farman Ali , </a:t>
                      </a:r>
                      <a:r>
                        <a:rPr lang="en-IN" sz="1400" dirty="0" err="1" smtClean="0"/>
                        <a:t>Youngmoon</a:t>
                      </a:r>
                      <a:r>
                        <a:rPr lang="en-IN" sz="1400" dirty="0" smtClean="0"/>
                        <a:t> </a:t>
                      </a:r>
                      <a:r>
                        <a:rPr lang="en-IN" sz="1400" dirty="0" err="1" smtClean="0"/>
                        <a:t>Lee,IEEE</a:t>
                      </a:r>
                      <a:r>
                        <a:rPr lang="en-IN" sz="1400" baseline="0" dirty="0" smtClean="0"/>
                        <a:t> Journal March 2023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smtClean="0"/>
                        <a:t>A context-aware hybrid </a:t>
                      </a:r>
                      <a:r>
                        <a:rPr lang="en-US" sz="1400" dirty="0" err="1" smtClean="0"/>
                        <a:t>DNN</a:t>
                      </a:r>
                      <a:r>
                        <a:rPr lang="en-US" sz="1400" dirty="0" smtClean="0"/>
                        <a:t> model. Uses</a:t>
                      </a:r>
                      <a:r>
                        <a:rPr lang="en-US" sz="1400" baseline="0" dirty="0" smtClean="0"/>
                        <a:t> </a:t>
                      </a:r>
                      <a:r>
                        <a:rPr lang="en-IN" sz="1400" b="0" i="0" kern="1200" dirty="0" smtClean="0">
                          <a:solidFill>
                            <a:schemeClr val="tx1"/>
                          </a:solidFill>
                          <a:effectLst/>
                          <a:latin typeface="+mn-lt"/>
                          <a:ea typeface="+mn-ea"/>
                          <a:cs typeface="+mn-cs"/>
                        </a:rPr>
                        <a:t>bidirectional encoder representation from transformers to produce sentiment-</a:t>
                      </a:r>
                      <a:r>
                        <a:rPr lang="en-IN" sz="1400" b="0" i="0" kern="1200" dirty="0" err="1" smtClean="0">
                          <a:solidFill>
                            <a:schemeClr val="tx1"/>
                          </a:solidFill>
                          <a:effectLst/>
                          <a:latin typeface="+mn-lt"/>
                          <a:ea typeface="+mn-ea"/>
                          <a:cs typeface="+mn-cs"/>
                        </a:rPr>
                        <a:t>enhancedword</a:t>
                      </a:r>
                      <a:r>
                        <a:rPr lang="en-IN" sz="1400" b="0" i="0" kern="1200" dirty="0" smtClean="0">
                          <a:solidFill>
                            <a:schemeClr val="tx1"/>
                          </a:solidFill>
                          <a:effectLst/>
                          <a:latin typeface="+mn-lt"/>
                          <a:ea typeface="+mn-ea"/>
                          <a:cs typeface="+mn-cs"/>
                        </a:rPr>
                        <a:t> </a:t>
                      </a:r>
                      <a:r>
                        <a:rPr lang="en-IN" sz="1400" b="0" i="0" kern="1200" dirty="0" err="1" smtClean="0">
                          <a:solidFill>
                            <a:schemeClr val="tx1"/>
                          </a:solidFill>
                          <a:effectLst/>
                          <a:latin typeface="+mn-lt"/>
                          <a:ea typeface="+mn-ea"/>
                          <a:cs typeface="+mn-cs"/>
                        </a:rPr>
                        <a:t>embeddings</a:t>
                      </a:r>
                      <a:r>
                        <a:rPr lang="en-IN" sz="1400" b="0" i="0" kern="1200" dirty="0" smtClean="0">
                          <a:solidFill>
                            <a:schemeClr val="tx1"/>
                          </a:solidFill>
                          <a:effectLst/>
                          <a:latin typeface="+mn-lt"/>
                          <a:ea typeface="+mn-ea"/>
                          <a:cs typeface="+mn-cs"/>
                        </a:rPr>
                        <a:t>.</a:t>
                      </a:r>
                      <a:r>
                        <a:rPr lang="en-US" sz="1400" dirty="0" smtClean="0"/>
                        <a:t>After that, the proposed approach adapts the </a:t>
                      </a:r>
                      <a:r>
                        <a:rPr lang="en-US" sz="1400" dirty="0" err="1" smtClean="0"/>
                        <a:t>BiLSTM</a:t>
                      </a:r>
                      <a:r>
                        <a:rPr lang="en-US" sz="1400" dirty="0" smtClean="0"/>
                        <a:t>. Finally, CNN is utilized to reduce the dimensionality of feature space and extract the local key features for sentiment analysis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u="none" strike="noStrike" kern="1200" baseline="0" dirty="0" smtClean="0"/>
                        <a:t>The model</a:t>
                      </a:r>
                    </a:p>
                    <a:p>
                      <a:r>
                        <a:rPr lang="en-US" sz="1400" u="none" strike="noStrike" kern="1200" baseline="0" dirty="0" smtClean="0"/>
                        <a:t>achieves the </a:t>
                      </a:r>
                      <a:r>
                        <a:rPr lang="en-US" sz="1400" u="none" strike="noStrike" kern="1200" baseline="0" dirty="0" err="1" smtClean="0"/>
                        <a:t>accuracy,average</a:t>
                      </a:r>
                      <a:r>
                        <a:rPr lang="en-US" sz="1400" u="none" strike="noStrike" kern="1200" baseline="0" dirty="0" smtClean="0"/>
                        <a:t> precision, average recall, and average </a:t>
                      </a:r>
                      <a:r>
                        <a:rPr lang="en-US" sz="1400" u="none" strike="noStrike" kern="1200" baseline="0" dirty="0" err="1" smtClean="0"/>
                        <a:t>F1</a:t>
                      </a:r>
                      <a:r>
                        <a:rPr lang="en-US" sz="1400" u="none" strike="noStrike" kern="1200" baseline="0" dirty="0" smtClean="0"/>
                        <a:t>-score of 93.9%, 93.2%,</a:t>
                      </a:r>
                    </a:p>
                    <a:p>
                      <a:r>
                        <a:rPr lang="en-IN" sz="1400" u="none" strike="noStrike" kern="1200" baseline="0" dirty="0" smtClean="0"/>
                        <a:t>and 93.5%,93.5%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smtClean="0">
                          <a:solidFill>
                            <a:schemeClr val="tx1"/>
                          </a:solidFill>
                          <a:effectLst/>
                          <a:latin typeface="+mn-lt"/>
                          <a:ea typeface="+mn-ea"/>
                          <a:cs typeface="+mn-cs"/>
                        </a:rPr>
                        <a:t>While transformers capture contextual information, they may still have limitations in understanding broader context and world knowledge, which can impact sentiment analysis accuracy.</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54029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1525837"/>
              </p:ext>
            </p:extLst>
          </p:nvPr>
        </p:nvGraphicFramePr>
        <p:xfrm>
          <a:off x="121028" y="135080"/>
          <a:ext cx="11949052" cy="6588433"/>
        </p:xfrm>
        <a:graphic>
          <a:graphicData uri="http://schemas.openxmlformats.org/drawingml/2006/table">
            <a:tbl>
              <a:tblPr firstRow="1" bandRow="1">
                <a:tableStyleId>{5940675A-B579-460E-94D1-54222C63F5DA}</a:tableStyleId>
              </a:tblPr>
              <a:tblGrid>
                <a:gridCol w="2419134"/>
                <a:gridCol w="3362666"/>
                <a:gridCol w="3083626"/>
                <a:gridCol w="3083626"/>
              </a:tblGrid>
              <a:tr h="614353">
                <a:tc>
                  <a:txBody>
                    <a:bodyPr/>
                    <a:lstStyle/>
                    <a:p>
                      <a:pPr algn="ctr"/>
                      <a:r>
                        <a:rPr lang="en-US" sz="1400" b="1" dirty="0"/>
                        <a:t>Title</a:t>
                      </a:r>
                      <a:r>
                        <a:rPr lang="en-US" sz="1400" b="1" baseline="0" dirty="0"/>
                        <a:t> &amp; Publication Details</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t>Model/Techniques</a:t>
                      </a:r>
                      <a:r>
                        <a:rPr lang="en-US" sz="1400" b="1" baseline="0" dirty="0"/>
                        <a:t> used</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t>Purpose</a:t>
                      </a:r>
                      <a:r>
                        <a:rPr lang="en-IN" sz="1400" b="1" baseline="0" dirty="0"/>
                        <a:t> and evaluation metrics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t>Remarks</a:t>
                      </a:r>
                      <a:endParaRPr lang="en-US" sz="1400" b="1" dirty="0">
                        <a:latin typeface="Times New Roman" panose="02020603050405020304" pitchFamily="18" charset="0"/>
                        <a:cs typeface="Times New Roman" panose="02020603050405020304" pitchFamily="18" charset="0"/>
                      </a:endParaRPr>
                    </a:p>
                  </a:txBody>
                  <a:tcPr/>
                </a:tc>
              </a:tr>
              <a:tr h="1657350">
                <a:tc>
                  <a:txBody>
                    <a:bodyPr/>
                    <a:lstStyle/>
                    <a:p>
                      <a:pPr indent="0">
                        <a:buNone/>
                      </a:pPr>
                      <a:r>
                        <a:rPr lang="en-US" sz="1400" dirty="0">
                          <a:sym typeface="+mn-ea"/>
                        </a:rPr>
                        <a:t>Aspect Based Twitter Sentiment Analysis on Vaccination and Vaccine Types in </a:t>
                      </a:r>
                      <a:r>
                        <a:rPr lang="en-US" sz="1400" dirty="0" err="1">
                          <a:sym typeface="+mn-ea"/>
                        </a:rPr>
                        <a:t>COVID</a:t>
                      </a:r>
                      <a:r>
                        <a:rPr lang="en-US" sz="1400" dirty="0">
                          <a:sym typeface="+mn-ea"/>
                        </a:rPr>
                        <a:t>-19 Pandemic With Deep Learning</a:t>
                      </a:r>
                      <a:endParaRPr lang="en-US" sz="1400" dirty="0"/>
                    </a:p>
                    <a:p>
                      <a:pPr indent="0">
                        <a:buNone/>
                      </a:pPr>
                      <a:r>
                        <a:rPr lang="en-US" sz="1400" dirty="0" err="1"/>
                        <a:t>Irfan</a:t>
                      </a:r>
                      <a:r>
                        <a:rPr lang="en-US" sz="1400" dirty="0"/>
                        <a:t> </a:t>
                      </a:r>
                      <a:r>
                        <a:rPr lang="en-US" sz="1400" dirty="0" err="1"/>
                        <a:t>Aygün</a:t>
                      </a:r>
                      <a:r>
                        <a:rPr lang="en-US" sz="1400" dirty="0"/>
                        <a:t> , </a:t>
                      </a:r>
                      <a:r>
                        <a:rPr lang="en-US" sz="1400" dirty="0" err="1"/>
                        <a:t>Buket</a:t>
                      </a:r>
                      <a:r>
                        <a:rPr lang="en-US" sz="1400" dirty="0"/>
                        <a:t> Kaya, and Mehmet Kaya</a:t>
                      </a:r>
                      <a:r>
                        <a:rPr lang="en-IN" altLang="en-US" sz="1400" dirty="0"/>
                        <a:t>,IEEE </a:t>
                      </a:r>
                      <a:r>
                        <a:rPr lang="en-IN" altLang="en-US" sz="1400" dirty="0" err="1"/>
                        <a:t>Journal,2022</a:t>
                      </a:r>
                      <a:endParaRPr lang="en-IN" altLang="en-US" sz="1400" b="0" dirty="0">
                        <a:latin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400"/>
                        <a:t>various models and techniques for sentiment analysis. The study conducted aspect-based sentiment analysis for different countries and used two datasets in English and Turkish with 928,402 different vaccine-focused tweets. In the classification of tweets, 4 different aspects (policy, health, media, and other) and 4 different BERT models  were used</a:t>
                      </a:r>
                      <a:endParaRPr 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u="none" strike="noStrike" kern="1200" baseline="0" dirty="0" smtClean="0"/>
                        <a:t>The model</a:t>
                      </a:r>
                    </a:p>
                    <a:p>
                      <a:r>
                        <a:rPr lang="en-US" sz="1400" u="none" strike="noStrike" kern="1200" baseline="0" dirty="0" smtClean="0"/>
                        <a:t>achieves the average precision, average recall, and average </a:t>
                      </a:r>
                      <a:r>
                        <a:rPr lang="en-US" sz="1400" u="none" strike="noStrike" kern="1200" baseline="0" dirty="0" err="1" smtClean="0"/>
                        <a:t>F1</a:t>
                      </a:r>
                      <a:r>
                        <a:rPr lang="en-US" sz="1400" u="none" strike="noStrike" kern="1200" baseline="0" dirty="0" smtClean="0"/>
                        <a:t>-score of  9</a:t>
                      </a:r>
                      <a:r>
                        <a:rPr lang="en-IN" altLang="en-US" sz="1400" u="none" strike="noStrike" kern="1200" baseline="0" dirty="0" smtClean="0"/>
                        <a:t>1</a:t>
                      </a:r>
                      <a:r>
                        <a:rPr lang="en-US" sz="1400" u="none" strike="noStrike" kern="1200" baseline="0" dirty="0" smtClean="0"/>
                        <a:t>.</a:t>
                      </a:r>
                      <a:r>
                        <a:rPr lang="en-IN" altLang="en-US" sz="1400" u="none" strike="noStrike" kern="1200" baseline="0" dirty="0" smtClean="0"/>
                        <a:t>2</a:t>
                      </a:r>
                      <a:r>
                        <a:rPr lang="en-US" sz="1400" u="none" strike="noStrike" kern="1200" baseline="0" dirty="0" smtClean="0"/>
                        <a:t>9%,9</a:t>
                      </a:r>
                      <a:r>
                        <a:rPr lang="en-IN" altLang="en-US" sz="1400" u="none" strike="noStrike" kern="1200" baseline="0" dirty="0" smtClean="0"/>
                        <a:t>0</a:t>
                      </a:r>
                      <a:r>
                        <a:rPr lang="en-US" sz="1400" u="none" strike="noStrike" kern="1200" baseline="0" dirty="0" smtClean="0"/>
                        <a:t>.46%, </a:t>
                      </a:r>
                      <a:r>
                        <a:rPr lang="en-IN" altLang="en-US" sz="1400" u="none" strike="noStrike" kern="1200" baseline="0" dirty="0" smtClean="0"/>
                        <a:t>89</a:t>
                      </a:r>
                      <a:r>
                        <a:rPr lang="en-US" sz="1400" u="none" strike="noStrike" kern="1200" baseline="0" dirty="0" smtClean="0"/>
                        <a:t>.63%,</a:t>
                      </a:r>
                    </a:p>
                    <a:p>
                      <a:r>
                        <a:rPr lang="en-IN" sz="1400" u="none" strike="noStrike" kern="1200" baseline="0" dirty="0" smtClean="0"/>
                        <a:t>and 92.81%,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tx1"/>
                          </a:solidFill>
                          <a:effectLst/>
                          <a:latin typeface="+mn-lt"/>
                          <a:ea typeface="+mn-ea"/>
                          <a:cs typeface="+mn-cs"/>
                        </a:rPr>
                        <a:t>There is a need for proper handling of tweet content </a:t>
                      </a:r>
                      <a:r>
                        <a:rPr lang="en-US" sz="1400" b="0" i="0" u="none" strike="noStrike" kern="1200" baseline="0" dirty="0" smtClean="0">
                          <a:solidFill>
                            <a:schemeClr val="tx1"/>
                          </a:solidFill>
                          <a:effectLst/>
                          <a:latin typeface="+mn-lt"/>
                          <a:ea typeface="+mn-ea"/>
                          <a:cs typeface="+mn-cs"/>
                        </a:rPr>
                        <a:t>as the </a:t>
                      </a:r>
                      <a:r>
                        <a:rPr lang="en-US" sz="1400" b="0" i="0" u="none" strike="noStrike" kern="1200" baseline="0" dirty="0" smtClean="0">
                          <a:solidFill>
                            <a:schemeClr val="tx1"/>
                          </a:solidFill>
                          <a:latin typeface="+mn-lt"/>
                          <a:ea typeface="+mn-ea"/>
                          <a:cs typeface="+mn-cs"/>
                        </a:rPr>
                        <a:t>tweets used in the study are not</a:t>
                      </a:r>
                    </a:p>
                    <a:p>
                      <a:r>
                        <a:rPr lang="en-US" sz="1400" b="0" i="0" u="none" strike="noStrike" kern="1200" baseline="0" dirty="0" smtClean="0">
                          <a:solidFill>
                            <a:schemeClr val="tx1"/>
                          </a:solidFill>
                          <a:latin typeface="+mn-lt"/>
                          <a:ea typeface="+mn-ea"/>
                          <a:cs typeface="+mn-cs"/>
                        </a:rPr>
                        <a:t>shared openly in accordance with Twitter data usage rules.</a:t>
                      </a:r>
                      <a:endParaRPr lang="en-IN" sz="1400" dirty="0">
                        <a:latin typeface="Times New Roman" panose="02020603050405020304" pitchFamily="18" charset="0"/>
                        <a:cs typeface="Times New Roman" panose="02020603050405020304" pitchFamily="18" charset="0"/>
                      </a:endParaRPr>
                    </a:p>
                  </a:txBody>
                  <a:tcPr/>
                </a:tc>
              </a:tr>
              <a:tr h="1919254">
                <a:tc>
                  <a:txBody>
                    <a:bodyPr/>
                    <a:lstStyle/>
                    <a:p>
                      <a:pPr indent="0">
                        <a:buNone/>
                      </a:pPr>
                      <a:r>
                        <a:rPr lang="en-US" sz="1400" dirty="0" err="1">
                          <a:sym typeface="+mn-ea"/>
                        </a:rPr>
                        <a:t>HunEmBERT</a:t>
                      </a:r>
                      <a:r>
                        <a:rPr lang="en-US" sz="1400" dirty="0">
                          <a:sym typeface="+mn-ea"/>
                        </a:rPr>
                        <a:t>: A Fine-Tuned BERT-Model for Classifying Sentiment and Emotion in Political Communication </a:t>
                      </a:r>
                      <a:endParaRPr lang="en-US" sz="1400" dirty="0"/>
                    </a:p>
                    <a:p>
                      <a:pPr indent="0">
                        <a:buNone/>
                      </a:pPr>
                      <a:r>
                        <a:rPr lang="en-US" sz="1400" dirty="0" err="1"/>
                        <a:t>ISTVÁN</a:t>
                      </a:r>
                      <a:r>
                        <a:rPr lang="en-US" sz="1400" dirty="0"/>
                        <a:t> </a:t>
                      </a:r>
                      <a:r>
                        <a:rPr lang="en-US" sz="1400" dirty="0" err="1"/>
                        <a:t>ÜVEGES</a:t>
                      </a:r>
                      <a:r>
                        <a:rPr lang="en-US" sz="1400" dirty="0"/>
                        <a:t> AND </a:t>
                      </a:r>
                      <a:r>
                        <a:rPr lang="en-US" sz="1400" dirty="0" err="1"/>
                        <a:t>ORSOLYA</a:t>
                      </a:r>
                      <a:r>
                        <a:rPr lang="en-US" sz="1400" dirty="0"/>
                        <a:t> RING</a:t>
                      </a:r>
                      <a:r>
                        <a:rPr lang="en-IN" altLang="en-US" sz="1400" dirty="0"/>
                        <a:t> ,IEEE Access ,2023</a:t>
                      </a:r>
                      <a:endParaRPr lang="en-IN" altLang="en-US" sz="1400" b="0" dirty="0">
                        <a:latin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400"/>
                        <a:t>The "HunEmBERT" paper used a fine-tuned BERT model for classifying sentiment and emotion in political communication. The study employed NLTK for classification, a supervised KNN clustering algorithm, and NLP for raw Twitter post analysis. Additionally, the paper utilized a pre-processing technique to categorize tweets into positive, negative, and neutral sentiment types</a:t>
                      </a:r>
                      <a:endParaRPr 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u="none" strike="noStrike" kern="1200" baseline="0" dirty="0" smtClean="0"/>
                        <a:t>The model</a:t>
                      </a:r>
                    </a:p>
                    <a:p>
                      <a:r>
                        <a:rPr lang="en-US" sz="1400" u="none" strike="noStrike" kern="1200" baseline="0" dirty="0" smtClean="0"/>
                        <a:t>achieves the </a:t>
                      </a:r>
                      <a:r>
                        <a:rPr lang="en-US" sz="1400" u="none" strike="noStrike" kern="1200" baseline="0" dirty="0" err="1" smtClean="0"/>
                        <a:t>accuracy,average</a:t>
                      </a:r>
                      <a:r>
                        <a:rPr lang="en-US" sz="1400" u="none" strike="noStrike" kern="1200" baseline="0" dirty="0" smtClean="0"/>
                        <a:t> precision, average recall, and average </a:t>
                      </a:r>
                      <a:r>
                        <a:rPr lang="en-US" sz="1400" u="none" strike="noStrike" kern="1200" baseline="0" dirty="0" err="1" smtClean="0"/>
                        <a:t>F1</a:t>
                      </a:r>
                      <a:r>
                        <a:rPr lang="en-US" sz="1400" u="none" strike="noStrike" kern="1200" baseline="0" dirty="0" smtClean="0"/>
                        <a:t>-score </a:t>
                      </a:r>
                      <a:r>
                        <a:rPr lang="en-US" sz="1400" u="none" strike="noStrike" kern="1200" baseline="0" dirty="0" err="1" smtClean="0"/>
                        <a:t>of9</a:t>
                      </a:r>
                      <a:r>
                        <a:rPr lang="en-IN" altLang="en-US" sz="1400" u="none" strike="noStrike" kern="1200" baseline="0" dirty="0" err="1" smtClean="0"/>
                        <a:t>0</a:t>
                      </a:r>
                      <a:r>
                        <a:rPr lang="en-US" sz="1400" u="none" strike="noStrike" kern="1200" baseline="0" dirty="0" err="1" smtClean="0"/>
                        <a:t>.9</a:t>
                      </a:r>
                      <a:r>
                        <a:rPr lang="en-US" sz="1400" u="none" strike="noStrike" kern="1200" baseline="0" dirty="0" smtClean="0"/>
                        <a:t>%, 95.</a:t>
                      </a:r>
                      <a:r>
                        <a:rPr lang="en-IN" altLang="en-US" sz="1400" u="none" strike="noStrike" kern="1200" baseline="0" dirty="0" smtClean="0"/>
                        <a:t>3</a:t>
                      </a:r>
                      <a:r>
                        <a:rPr lang="en-US" sz="1400" u="none" strike="noStrike" kern="1200" baseline="0" dirty="0" smtClean="0"/>
                        <a:t>4%, 9</a:t>
                      </a:r>
                      <a:r>
                        <a:rPr lang="en-IN" altLang="en-US" sz="1400" u="none" strike="noStrike" kern="1200" baseline="0" dirty="0" smtClean="0"/>
                        <a:t>2</a:t>
                      </a:r>
                      <a:r>
                        <a:rPr lang="en-US" sz="1400" u="none" strike="noStrike" kern="1200" baseline="0" dirty="0" smtClean="0"/>
                        <a:t>.18%,</a:t>
                      </a:r>
                    </a:p>
                    <a:p>
                      <a:r>
                        <a:rPr lang="en-IN" sz="1400" u="none" strike="noStrike" kern="1200" baseline="0" dirty="0" smtClean="0"/>
                        <a:t>and 96.28%,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smtClean="0">
                          <a:solidFill>
                            <a:schemeClr val="tx1"/>
                          </a:solidFill>
                          <a:effectLst/>
                          <a:latin typeface="+mn-lt"/>
                          <a:ea typeface="+mn-ea"/>
                          <a:cs typeface="+mn-cs"/>
                        </a:rPr>
                        <a:t>Clauses which were not exclusively annotated with a single label during the manual annotation</a:t>
                      </a:r>
                      <a:r>
                        <a:rPr lang="en-US" sz="1400" b="0" i="0" kern="1200" baseline="0" dirty="0" smtClean="0">
                          <a:solidFill>
                            <a:schemeClr val="tx1"/>
                          </a:solidFill>
                          <a:effectLst/>
                          <a:latin typeface="+mn-lt"/>
                          <a:ea typeface="+mn-ea"/>
                          <a:cs typeface="+mn-cs"/>
                        </a:rPr>
                        <a:t> are removed from training  data.</a:t>
                      </a:r>
                      <a:endParaRPr lang="en-IN" sz="1400" dirty="0">
                        <a:latin typeface="Times New Roman" panose="02020603050405020304" pitchFamily="18" charset="0"/>
                        <a:cs typeface="Times New Roman" panose="02020603050405020304" pitchFamily="18" charset="0"/>
                      </a:endParaRPr>
                    </a:p>
                  </a:txBody>
                  <a:tcPr/>
                </a:tc>
              </a:tr>
              <a:tr h="1847030">
                <a:tc>
                  <a:txBody>
                    <a:bodyPr/>
                    <a:lstStyle/>
                    <a:p>
                      <a:pPr indent="0">
                        <a:buNone/>
                      </a:pPr>
                      <a:r>
                        <a:rPr lang="en-US" sz="1400" dirty="0">
                          <a:sym typeface="+mn-ea"/>
                        </a:rPr>
                        <a:t>Sentiment Analysis of Animated Online Education Texts Using Long Short-Term Memory Networks in the Context of the Internet of Things</a:t>
                      </a:r>
                      <a:endParaRPr lang="en-US" sz="1400" dirty="0"/>
                    </a:p>
                    <a:p>
                      <a:pPr indent="0">
                        <a:buNone/>
                      </a:pPr>
                      <a:r>
                        <a:rPr lang="en-US" sz="1400" dirty="0"/>
                        <a:t>JUN </a:t>
                      </a:r>
                      <a:r>
                        <a:rPr lang="en-US" sz="1400" dirty="0" err="1"/>
                        <a:t>MAOZHE</a:t>
                      </a:r>
                      <a:r>
                        <a:rPr lang="en-US" sz="1400" dirty="0"/>
                        <a:t> </a:t>
                      </a:r>
                      <a:r>
                        <a:rPr lang="en-US" sz="1400" dirty="0" err="1"/>
                        <a:t>QIANAnd</a:t>
                      </a:r>
                      <a:r>
                        <a:rPr lang="en-US" sz="1400" dirty="0"/>
                        <a:t> TERRY LUCAS </a:t>
                      </a:r>
                      <a:r>
                        <a:rPr lang="en-IN" altLang="en-US" sz="1400" dirty="0"/>
                        <a:t>, IEEE Access , 2023</a:t>
                      </a:r>
                      <a:endParaRPr lang="en-IN" altLang="en-US" sz="1400" b="0" dirty="0">
                        <a:latin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400"/>
                        <a:t>The paper used Long Short-Term Memory (LSTM) networks for sentiment analysis of animated online education texts. The study focused on the emotion evoked by the text in the learning resources and analyzed their titles and descriptions contained in their metadata. The paper also utilized NLTK for classification and NLP for raw Twitter post analysis</a:t>
                      </a:r>
                      <a:endParaRPr 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u="none" strike="noStrike" kern="1200" baseline="0" dirty="0" smtClean="0"/>
                        <a:t>The model</a:t>
                      </a:r>
                    </a:p>
                    <a:p>
                      <a:r>
                        <a:rPr lang="en-US" sz="1400" u="none" strike="noStrike" kern="1200" baseline="0" dirty="0" smtClean="0"/>
                        <a:t>achieves the </a:t>
                      </a:r>
                      <a:r>
                        <a:rPr lang="en-US" sz="1400" u="none" strike="noStrike" kern="1200" baseline="0" dirty="0" err="1" smtClean="0"/>
                        <a:t>accuracy,average</a:t>
                      </a:r>
                      <a:r>
                        <a:rPr lang="en-US" sz="1400" u="none" strike="noStrike" kern="1200" baseline="0" dirty="0" smtClean="0"/>
                        <a:t> precision, average recall, and average </a:t>
                      </a:r>
                      <a:r>
                        <a:rPr lang="en-US" sz="1400" u="none" strike="noStrike" kern="1200" baseline="0" dirty="0" err="1" smtClean="0"/>
                        <a:t>F1</a:t>
                      </a:r>
                      <a:r>
                        <a:rPr lang="en-US" sz="1400" u="none" strike="noStrike" kern="1200" baseline="0" dirty="0" smtClean="0"/>
                        <a:t>-score of 9</a:t>
                      </a:r>
                      <a:r>
                        <a:rPr lang="en-IN" altLang="en-US" sz="1400" u="none" strike="noStrike" kern="1200" baseline="0" dirty="0" smtClean="0"/>
                        <a:t>6</a:t>
                      </a:r>
                      <a:r>
                        <a:rPr lang="en-US" sz="1400" u="none" strike="noStrike" kern="1200" baseline="0" dirty="0" smtClean="0"/>
                        <a:t>.9%, 9</a:t>
                      </a:r>
                      <a:r>
                        <a:rPr lang="en-IN" altLang="en-US" sz="1400" u="none" strike="noStrike" kern="1200" baseline="0" dirty="0" smtClean="0"/>
                        <a:t>5</a:t>
                      </a:r>
                      <a:r>
                        <a:rPr lang="en-US" sz="1400" u="none" strike="noStrike" kern="1200" baseline="0" dirty="0" smtClean="0"/>
                        <a:t>.2%,</a:t>
                      </a:r>
                    </a:p>
                    <a:p>
                      <a:r>
                        <a:rPr lang="en-IN" sz="1400" u="none" strike="noStrike" kern="1200" baseline="0" dirty="0" smtClean="0"/>
                        <a:t>and 95.5%,91.5% respectively.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smtClean="0">
                          <a:latin typeface="+mn-lt"/>
                          <a:cs typeface="Times New Roman" panose="02020603050405020304" pitchFamily="18" charset="0"/>
                        </a:rPr>
                        <a:t>In real time it is very</a:t>
                      </a:r>
                      <a:r>
                        <a:rPr lang="en-US" sz="1400" baseline="0" dirty="0" smtClean="0">
                          <a:latin typeface="+mn-lt"/>
                          <a:cs typeface="Times New Roman" panose="02020603050405020304" pitchFamily="18" charset="0"/>
                        </a:rPr>
                        <a:t> time consuming to collect </a:t>
                      </a:r>
                      <a:r>
                        <a:rPr lang="en-US" sz="1400" dirty="0" smtClean="0">
                          <a:latin typeface="+mn-lt"/>
                          <a:cs typeface="Times New Roman" panose="02020603050405020304" pitchFamily="18" charset="0"/>
                        </a:rPr>
                        <a:t>and integrate data</a:t>
                      </a:r>
                      <a:r>
                        <a:rPr lang="en-US" sz="1400" baseline="0" dirty="0" smtClean="0">
                          <a:latin typeface="+mn-lt"/>
                          <a:cs typeface="Times New Roman" panose="02020603050405020304" pitchFamily="18" charset="0"/>
                        </a:rPr>
                        <a:t> from different devices.</a:t>
                      </a:r>
                      <a:r>
                        <a:rPr lang="en-US" sz="1400" dirty="0" smtClean="0">
                          <a:latin typeface="+mn-lt"/>
                          <a:cs typeface="Times New Roman" panose="02020603050405020304" pitchFamily="18" charset="0"/>
                        </a:rPr>
                        <a:t> </a:t>
                      </a:r>
                      <a:endParaRPr lang="en-IN" sz="1400" dirty="0">
                        <a:latin typeface="+mn-lt"/>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8169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24" y="0"/>
            <a:ext cx="10515600" cy="1325563"/>
          </a:xfrm>
        </p:spPr>
        <p:txBody>
          <a:bodyPr>
            <a:normAutofit fontScale="90000"/>
          </a:bodyPr>
          <a:lstStyle/>
          <a:p>
            <a:pPr>
              <a:lnSpc>
                <a:spcPct val="150000"/>
              </a:lnSpc>
            </a:pPr>
            <a:r>
              <a:rPr lang="en-US" sz="3200" b="1" dirty="0">
                <a:latin typeface="Times New Roman" panose="02020603050405020304" pitchFamily="18" charset="0"/>
                <a:cs typeface="Times New Roman" panose="02020603050405020304" pitchFamily="18" charset="0"/>
              </a:rPr>
              <a:t>Challenges that could be Overcome by Our Proposed Project</a:t>
            </a:r>
          </a:p>
        </p:txBody>
      </p:sp>
      <p:sp>
        <p:nvSpPr>
          <p:cNvPr id="3" name="Content Placeholder 2"/>
          <p:cNvSpPr>
            <a:spLocks noGrp="1"/>
          </p:cNvSpPr>
          <p:nvPr>
            <p:ph idx="1"/>
          </p:nvPr>
        </p:nvSpPr>
        <p:spPr>
          <a:xfrm>
            <a:off x="614855" y="1198179"/>
            <a:ext cx="10738946" cy="4978784"/>
          </a:xfrm>
        </p:spPr>
        <p:txBody>
          <a:bodyPr/>
          <a:lstStyle/>
          <a:p>
            <a:r>
              <a:rPr lang="en-IN" b="1" dirty="0"/>
              <a:t>Real-Time </a:t>
            </a:r>
            <a:r>
              <a:rPr lang="en-IN" b="1" dirty="0" smtClean="0"/>
              <a:t>Processing:</a:t>
            </a:r>
          </a:p>
          <a:p>
            <a:pPr marL="457200" lvl="1" indent="0">
              <a:buNone/>
            </a:pPr>
            <a:r>
              <a:rPr lang="en-IN" b="1" i="1" dirty="0"/>
              <a:t>-</a:t>
            </a:r>
            <a:r>
              <a:rPr lang="en-US" dirty="0" smtClean="0"/>
              <a:t>The model processes </a:t>
            </a:r>
            <a:r>
              <a:rPr lang="en-US" dirty="0"/>
              <a:t>text and audio inputs instantly, providing </a:t>
            </a:r>
            <a:r>
              <a:rPr lang="en-US" dirty="0" smtClean="0"/>
              <a:t>sentiment prediction</a:t>
            </a:r>
            <a:r>
              <a:rPr lang="en-US" i="1" dirty="0" smtClean="0"/>
              <a:t>.</a:t>
            </a:r>
            <a:endParaRPr lang="en-IN" dirty="0"/>
          </a:p>
        </p:txBody>
      </p:sp>
    </p:spTree>
    <p:extLst>
      <p:ext uri="{BB962C8B-B14F-4D97-AF65-F5344CB8AC3E}">
        <p14:creationId xmlns:p14="http://schemas.microsoft.com/office/powerpoint/2010/main" val="3368785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5D019-7900-0D9B-69EB-9B03127009BA}"/>
              </a:ext>
            </a:extLst>
          </p:cNvPr>
          <p:cNvSpPr>
            <a:spLocks noGrp="1"/>
          </p:cNvSpPr>
          <p:nvPr>
            <p:ph type="title"/>
          </p:nvPr>
        </p:nvSpPr>
        <p:spPr>
          <a:xfrm>
            <a:off x="756745" y="223237"/>
            <a:ext cx="10200289" cy="943412"/>
          </a:xfrm>
        </p:spPr>
        <p:txBody>
          <a:bodyPr>
            <a:normAutofit/>
          </a:bodyPr>
          <a:lstStyle/>
          <a:p>
            <a:r>
              <a:rPr lang="en-US" sz="3200" b="1" dirty="0" smtClean="0">
                <a:latin typeface="Times New Roman" pitchFamily="18" charset="0"/>
                <a:ea typeface="Calibri Light"/>
                <a:cs typeface="Times New Roman" pitchFamily="18" charset="0"/>
              </a:rPr>
              <a:t>Dataset Description</a:t>
            </a:r>
            <a:endParaRPr lang="en-US"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8743620-C531-23E7-DF7B-ACE7C71A9071}"/>
              </a:ext>
            </a:extLst>
          </p:cNvPr>
          <p:cNvSpPr>
            <a:spLocks noGrp="1"/>
          </p:cNvSpPr>
          <p:nvPr>
            <p:ph idx="1"/>
          </p:nvPr>
        </p:nvSpPr>
        <p:spPr>
          <a:xfrm>
            <a:off x="668720" y="1024759"/>
            <a:ext cx="10893973" cy="1734206"/>
          </a:xfrm>
        </p:spPr>
        <p:txBody>
          <a:bodyPr>
            <a:noAutofit/>
          </a:bodyPr>
          <a:lstStyle/>
          <a:p>
            <a:pPr marL="0" indent="0">
              <a:buNone/>
            </a:pPr>
            <a:r>
              <a:rPr lang="en-US" sz="2400" dirty="0" err="1" smtClean="0"/>
              <a:t>IMDB</a:t>
            </a:r>
            <a:r>
              <a:rPr lang="en-US" sz="2400" dirty="0" smtClean="0"/>
              <a:t> dataset </a:t>
            </a:r>
            <a:r>
              <a:rPr lang="en-US" sz="2400" dirty="0" smtClean="0">
                <a:sym typeface="Wingdings" pitchFamily="2" charset="2"/>
              </a:rPr>
              <a:t>:</a:t>
            </a:r>
            <a:endParaRPr lang="en-US" sz="2400" dirty="0">
              <a:sym typeface="Wingdings" pitchFamily="2" charset="2"/>
            </a:endParaRPr>
          </a:p>
          <a:p>
            <a:pPr marL="0" indent="0">
              <a:buNone/>
            </a:pPr>
            <a:r>
              <a:rPr lang="en-US" sz="2400" dirty="0" smtClean="0">
                <a:sym typeface="Wingdings" pitchFamily="2" charset="2"/>
              </a:rPr>
              <a:t>              - 50001 rows</a:t>
            </a:r>
          </a:p>
          <a:p>
            <a:pPr marL="0" indent="0">
              <a:buNone/>
            </a:pPr>
            <a:r>
              <a:rPr lang="en-US" sz="2400" dirty="0">
                <a:sym typeface="Wingdings" pitchFamily="2" charset="2"/>
              </a:rPr>
              <a:t> </a:t>
            </a:r>
            <a:r>
              <a:rPr lang="en-US" sz="2400" dirty="0" smtClean="0">
                <a:sym typeface="Wingdings" pitchFamily="2" charset="2"/>
              </a:rPr>
              <a:t>             - 2 columns(</a:t>
            </a:r>
            <a:r>
              <a:rPr lang="en-US" sz="2400" dirty="0" err="1" smtClean="0">
                <a:sym typeface="Wingdings" pitchFamily="2" charset="2"/>
              </a:rPr>
              <a:t>review,sentiment</a:t>
            </a:r>
            <a:r>
              <a:rPr lang="en-US" sz="2400" dirty="0" smtClean="0">
                <a:sym typeface="Wingdings" pitchFamily="2" charset="2"/>
              </a:rPr>
              <a:t>)</a:t>
            </a:r>
          </a:p>
          <a:p>
            <a:pPr marL="0" indent="0">
              <a:buNone/>
            </a:pPr>
            <a:r>
              <a:rPr lang="en-US" sz="2400" dirty="0">
                <a:sym typeface="Wingdings" pitchFamily="2" charset="2"/>
              </a:rPr>
              <a:t> </a:t>
            </a:r>
            <a:r>
              <a:rPr lang="en-US" sz="2400" dirty="0" smtClean="0">
                <a:sym typeface="Wingdings" pitchFamily="2" charset="2"/>
              </a:rPr>
              <a:t>             - </a:t>
            </a:r>
            <a:r>
              <a:rPr lang="en-US" sz="2400" dirty="0" err="1" smtClean="0">
                <a:sym typeface="Wingdings" pitchFamily="2" charset="2"/>
              </a:rPr>
              <a:t>Positive,Negative</a:t>
            </a:r>
            <a:r>
              <a:rPr lang="en-US" sz="2400" dirty="0" smtClean="0">
                <a:sym typeface="Wingdings" pitchFamily="2" charset="2"/>
              </a:rPr>
              <a:t> are the labels</a:t>
            </a:r>
          </a:p>
          <a:p>
            <a:pPr marL="0" indent="0">
              <a:buNone/>
            </a:pPr>
            <a:endParaRPr lang="en-US" sz="2400" dirty="0" smtClean="0">
              <a:sym typeface="Wingdings" pitchFamily="2" charset="2"/>
            </a:endParaRPr>
          </a:p>
          <a:p>
            <a:endParaRPr lang="en-US" sz="2400" dirty="0"/>
          </a:p>
        </p:txBody>
      </p:sp>
      <p:sp>
        <p:nvSpPr>
          <p:cNvPr id="4" name="Title 1">
            <a:extLst>
              <a:ext uri="{FF2B5EF4-FFF2-40B4-BE49-F238E27FC236}">
                <a16:creationId xmlns:a16="http://schemas.microsoft.com/office/drawing/2014/main" xmlns="" id="{1F85D019-7900-0D9B-69EB-9B03127009BA}"/>
              </a:ext>
            </a:extLst>
          </p:cNvPr>
          <p:cNvSpPr txBox="1">
            <a:spLocks/>
          </p:cNvSpPr>
          <p:nvPr/>
        </p:nvSpPr>
        <p:spPr>
          <a:xfrm>
            <a:off x="754116" y="2862273"/>
            <a:ext cx="10313276"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Software Requirements</a:t>
            </a:r>
            <a:endParaRPr lang="en-US" sz="3200" b="1" dirty="0">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xmlns="" id="{78743620-C531-23E7-DF7B-ACE7C71A9071}"/>
              </a:ext>
            </a:extLst>
          </p:cNvPr>
          <p:cNvSpPr txBox="1">
            <a:spLocks/>
          </p:cNvSpPr>
          <p:nvPr/>
        </p:nvSpPr>
        <p:spPr>
          <a:xfrm>
            <a:off x="959069" y="3728435"/>
            <a:ext cx="10988566" cy="2412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xmlns="" id="{78743620-C531-23E7-DF7B-ACE7C71A9071}"/>
              </a:ext>
            </a:extLst>
          </p:cNvPr>
          <p:cNvSpPr txBox="1">
            <a:spLocks/>
          </p:cNvSpPr>
          <p:nvPr/>
        </p:nvSpPr>
        <p:spPr>
          <a:xfrm>
            <a:off x="754116" y="3728435"/>
            <a:ext cx="10893973" cy="2630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Jupyter</a:t>
            </a:r>
            <a:r>
              <a:rPr lang="en-US" dirty="0" smtClean="0"/>
              <a:t> Notebook</a:t>
            </a:r>
          </a:p>
          <a:p>
            <a:r>
              <a:rPr lang="en-US" dirty="0" err="1" smtClean="0"/>
              <a:t>NLTK</a:t>
            </a:r>
            <a:endParaRPr lang="en-US" dirty="0" smtClean="0"/>
          </a:p>
          <a:p>
            <a:r>
              <a:rPr lang="en-US" dirty="0" err="1" smtClean="0"/>
              <a:t>Sklearn</a:t>
            </a:r>
            <a:endParaRPr lang="en-US" dirty="0" smtClean="0"/>
          </a:p>
          <a:p>
            <a:r>
              <a:rPr lang="en-US" dirty="0" err="1" smtClean="0"/>
              <a:t>Keras</a:t>
            </a:r>
            <a:endParaRPr lang="en-US" dirty="0" smtClean="0"/>
          </a:p>
          <a:p>
            <a:r>
              <a:rPr lang="en-US" dirty="0" smtClean="0"/>
              <a:t>Pandas</a:t>
            </a:r>
          </a:p>
          <a:p>
            <a:r>
              <a:rPr lang="en-US" dirty="0" err="1" smtClean="0"/>
              <a:t>Tenserflow</a:t>
            </a:r>
            <a:endParaRPr lang="en-US" dirty="0"/>
          </a:p>
        </p:txBody>
      </p:sp>
    </p:spTree>
    <p:extLst>
      <p:ext uri="{BB962C8B-B14F-4D97-AF65-F5344CB8AC3E}">
        <p14:creationId xmlns:p14="http://schemas.microsoft.com/office/powerpoint/2010/main" val="288830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nd"/>
          <p:cNvSpPr>
            <a:spLocks noEditPoints="1" noChangeArrowheads="1"/>
          </p:cNvSpPr>
          <p:nvPr/>
        </p:nvSpPr>
        <p:spPr bwMode="auto">
          <a:xfrm>
            <a:off x="192753" y="1362650"/>
            <a:ext cx="1153729" cy="1000179"/>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5021" y="653412"/>
            <a:ext cx="1815291" cy="1347402"/>
          </a:xfrm>
          <a:prstGeom prst="rect">
            <a:avLst/>
          </a:prstGeom>
        </p:spPr>
      </p:pic>
      <p:sp>
        <p:nvSpPr>
          <p:cNvPr id="32" name="Rounded Rectangle 31"/>
          <p:cNvSpPr/>
          <p:nvPr/>
        </p:nvSpPr>
        <p:spPr>
          <a:xfrm>
            <a:off x="2718302" y="2315578"/>
            <a:ext cx="1912423" cy="54226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Times New Roman" pitchFamily="18" charset="0"/>
                <a:cs typeface="Times New Roman" pitchFamily="18" charset="0"/>
              </a:rPr>
              <a:t>Lowercase Conversion</a:t>
            </a:r>
            <a:endParaRPr lang="en-IN" sz="1400" dirty="0">
              <a:solidFill>
                <a:srgbClr val="FF0000"/>
              </a:solidFill>
              <a:latin typeface="Times New Roman" pitchFamily="18" charset="0"/>
              <a:cs typeface="Times New Roman" pitchFamily="18"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418" y="3135796"/>
            <a:ext cx="1303956" cy="1192643"/>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7891" y="5692330"/>
            <a:ext cx="1816951" cy="943973"/>
          </a:xfrm>
          <a:prstGeom prst="rect">
            <a:avLst/>
          </a:prstGeom>
        </p:spPr>
      </p:pic>
      <p:sp>
        <p:nvSpPr>
          <p:cNvPr id="52" name="Rectangle 51"/>
          <p:cNvSpPr/>
          <p:nvPr/>
        </p:nvSpPr>
        <p:spPr>
          <a:xfrm>
            <a:off x="2648505" y="296996"/>
            <a:ext cx="1995725" cy="338554"/>
          </a:xfrm>
          <a:prstGeom prst="rect">
            <a:avLst/>
          </a:prstGeom>
          <a:noFill/>
        </p:spPr>
        <p:txBody>
          <a:bodyPr wrap="square" lIns="91440" tIns="45720" rIns="91440" bIns="45720">
            <a:spAutoFit/>
          </a:bodyPr>
          <a:lstStyle/>
          <a:p>
            <a:pPr algn="ctr"/>
            <a:r>
              <a:rPr lang="en-US" sz="1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Preprocessing</a:t>
            </a:r>
            <a:endParaRPr lang="en-US" sz="1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1" name="Right Arrow 60"/>
          <p:cNvSpPr/>
          <p:nvPr/>
        </p:nvSpPr>
        <p:spPr>
          <a:xfrm>
            <a:off x="9134315" y="4325468"/>
            <a:ext cx="864337" cy="484632"/>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Down Arrow 63"/>
          <p:cNvSpPr/>
          <p:nvPr/>
        </p:nvSpPr>
        <p:spPr>
          <a:xfrm>
            <a:off x="7399804" y="2826245"/>
            <a:ext cx="555455" cy="736029"/>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ight Arrow 65"/>
          <p:cNvSpPr/>
          <p:nvPr/>
        </p:nvSpPr>
        <p:spPr>
          <a:xfrm>
            <a:off x="1470401" y="4016855"/>
            <a:ext cx="864337" cy="484632"/>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ight Arrow 66"/>
          <p:cNvSpPr/>
          <p:nvPr/>
        </p:nvSpPr>
        <p:spPr>
          <a:xfrm>
            <a:off x="4990573" y="1378108"/>
            <a:ext cx="864337" cy="484632"/>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405073" y="116114"/>
            <a:ext cx="2394645" cy="664490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Down Arrow 69"/>
          <p:cNvSpPr/>
          <p:nvPr/>
        </p:nvSpPr>
        <p:spPr>
          <a:xfrm>
            <a:off x="493945" y="2805560"/>
            <a:ext cx="555455" cy="736029"/>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45" y="3769072"/>
            <a:ext cx="1397456" cy="962723"/>
          </a:xfrm>
          <a:prstGeom prst="rect">
            <a:avLst/>
          </a:prstGeom>
        </p:spPr>
      </p:pic>
      <p:sp>
        <p:nvSpPr>
          <p:cNvPr id="2" name="Rounded Rectangle 1"/>
          <p:cNvSpPr/>
          <p:nvPr/>
        </p:nvSpPr>
        <p:spPr>
          <a:xfrm>
            <a:off x="6207379" y="3799106"/>
            <a:ext cx="2830128" cy="23652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6542690" y="4016855"/>
            <a:ext cx="2017986" cy="308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latin typeface="Georgia" pitchFamily="18" charset="0"/>
              </a:rPr>
              <a:t>Naïve Bayes</a:t>
            </a:r>
            <a:endParaRPr lang="en-IN" b="1" dirty="0">
              <a:solidFill>
                <a:schemeClr val="bg2">
                  <a:lumMod val="25000"/>
                </a:schemeClr>
              </a:solidFill>
              <a:latin typeface="Georgia" pitchFamily="18" charset="0"/>
            </a:endParaRPr>
          </a:p>
        </p:txBody>
      </p:sp>
      <p:sp>
        <p:nvSpPr>
          <p:cNvPr id="21" name="Rectangle 20"/>
          <p:cNvSpPr/>
          <p:nvPr/>
        </p:nvSpPr>
        <p:spPr>
          <a:xfrm>
            <a:off x="6542690" y="4413477"/>
            <a:ext cx="2017986" cy="30861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latin typeface="Georgia" pitchFamily="18" charset="0"/>
              </a:rPr>
              <a:t>CNN+LSTM</a:t>
            </a:r>
            <a:endParaRPr lang="en-IN" b="1" dirty="0">
              <a:solidFill>
                <a:schemeClr val="bg2">
                  <a:lumMod val="25000"/>
                </a:schemeClr>
              </a:solidFill>
              <a:latin typeface="Georgia" pitchFamily="18" charset="0"/>
            </a:endParaRPr>
          </a:p>
        </p:txBody>
      </p:sp>
      <p:sp>
        <p:nvSpPr>
          <p:cNvPr id="22" name="Rectangle 21"/>
          <p:cNvSpPr/>
          <p:nvPr/>
        </p:nvSpPr>
        <p:spPr>
          <a:xfrm>
            <a:off x="6542690" y="4831234"/>
            <a:ext cx="2017986" cy="3086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latin typeface="Georgia" pitchFamily="18" charset="0"/>
              </a:rPr>
              <a:t>CNN+SVM</a:t>
            </a:r>
            <a:endParaRPr lang="en-IN" b="1" dirty="0">
              <a:solidFill>
                <a:schemeClr val="bg2">
                  <a:lumMod val="25000"/>
                </a:schemeClr>
              </a:solidFill>
              <a:latin typeface="Georgia" pitchFamily="18" charset="0"/>
            </a:endParaRPr>
          </a:p>
        </p:txBody>
      </p:sp>
      <p:sp>
        <p:nvSpPr>
          <p:cNvPr id="23" name="Rectangle 22"/>
          <p:cNvSpPr/>
          <p:nvPr/>
        </p:nvSpPr>
        <p:spPr>
          <a:xfrm>
            <a:off x="6542690" y="5319493"/>
            <a:ext cx="2017986" cy="540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25000"/>
                  </a:schemeClr>
                </a:solidFill>
                <a:latin typeface="Georgia" pitchFamily="18" charset="0"/>
              </a:rPr>
              <a:t>TF-IDF+Naïve Bayes</a:t>
            </a:r>
            <a:endParaRPr lang="en-IN" sz="1600" b="1" dirty="0">
              <a:solidFill>
                <a:schemeClr val="bg2">
                  <a:lumMod val="25000"/>
                </a:schemeClr>
              </a:solidFill>
              <a:latin typeface="Georgia" pitchFamily="18" charset="0"/>
            </a:endParaRP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7240" y="4409455"/>
            <a:ext cx="578280" cy="572256"/>
          </a:xfrm>
          <a:prstGeom prst="rect">
            <a:avLst/>
          </a:prstGeom>
        </p:spPr>
      </p:pic>
      <p:sp>
        <p:nvSpPr>
          <p:cNvPr id="5" name="Oval 4"/>
          <p:cNvSpPr/>
          <p:nvPr/>
        </p:nvSpPr>
        <p:spPr>
          <a:xfrm>
            <a:off x="10130971" y="3943906"/>
            <a:ext cx="1854550" cy="164561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48991" y="4343626"/>
            <a:ext cx="641914" cy="641914"/>
          </a:xfrm>
          <a:prstGeom prst="rect">
            <a:avLst/>
          </a:prstGeom>
        </p:spPr>
      </p:pic>
      <p:sp>
        <p:nvSpPr>
          <p:cNvPr id="26" name="Rounded Rectangle 25"/>
          <p:cNvSpPr/>
          <p:nvPr/>
        </p:nvSpPr>
        <p:spPr>
          <a:xfrm>
            <a:off x="6032311" y="221498"/>
            <a:ext cx="5953210" cy="23652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Arrow Connector 6"/>
          <p:cNvCxnSpPr>
            <a:stCxn id="31" idx="2"/>
          </p:cNvCxnSpPr>
          <p:nvPr/>
        </p:nvCxnSpPr>
        <p:spPr>
          <a:xfrm flipH="1">
            <a:off x="3622666" y="2000814"/>
            <a:ext cx="1" cy="3224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578192" y="4325468"/>
            <a:ext cx="2" cy="3391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597802" y="2871826"/>
            <a:ext cx="1" cy="3224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42690" y="635550"/>
            <a:ext cx="1875596" cy="6149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CountVectorizer</a:t>
            </a:r>
            <a:endParaRPr lang="en-IN" b="1" dirty="0">
              <a:solidFill>
                <a:schemeClr val="tx1"/>
              </a:solidFill>
            </a:endParaRPr>
          </a:p>
        </p:txBody>
      </p:sp>
      <p:sp>
        <p:nvSpPr>
          <p:cNvPr id="37" name="Rounded Rectangle 36"/>
          <p:cNvSpPr/>
          <p:nvPr/>
        </p:nvSpPr>
        <p:spPr>
          <a:xfrm>
            <a:off x="9008916" y="635550"/>
            <a:ext cx="1875596" cy="6149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Word2vec</a:t>
            </a:r>
            <a:endParaRPr lang="en-IN" b="1" dirty="0">
              <a:solidFill>
                <a:schemeClr val="tx1"/>
              </a:solidFill>
            </a:endParaRPr>
          </a:p>
        </p:txBody>
      </p:sp>
      <p:sp>
        <p:nvSpPr>
          <p:cNvPr id="38" name="Rounded Rectangle 37"/>
          <p:cNvSpPr/>
          <p:nvPr/>
        </p:nvSpPr>
        <p:spPr>
          <a:xfrm>
            <a:off x="9060854" y="1501209"/>
            <a:ext cx="1875596" cy="61494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TF-IDF</a:t>
            </a:r>
            <a:endParaRPr lang="en-IN" b="1" dirty="0">
              <a:solidFill>
                <a:schemeClr val="tx1"/>
              </a:solidFill>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3617" y="4695583"/>
            <a:ext cx="1501791" cy="66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Straight Arrow Connector 39"/>
          <p:cNvCxnSpPr/>
          <p:nvPr/>
        </p:nvCxnSpPr>
        <p:spPr>
          <a:xfrm flipH="1">
            <a:off x="3578193" y="5369896"/>
            <a:ext cx="1" cy="3224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612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3.xml" val="1558054128"/>
  <p:tag name="ppt/slides/slide21.xml" val="3993334349"/>
  <p:tag name="ppt/slides/slide10.xml" val="3494818645"/>
  <p:tag name="ppt/slides/slide9.xml" val="4135948661"/>
  <p:tag name="ppt/slides/slide8.xml" val="905779156"/>
  <p:tag name="ppt/slides/slide7.xml" val="212578383"/>
  <p:tag name="ppt/slides/slide6.xml" val="2757733379"/>
  <p:tag name="ppt/slides/slide5.xml" val="3762808237"/>
  <p:tag name="ppt/slides/slide4.xml" val="2500036430"/>
  <p:tag name="ppt/slides/slide3.xml" val="3269615358"/>
  <p:tag name="ppt/slides/slide2.xml" val="551925715"/>
  <p:tag name="ppt/slides/slide11.xml" val="2174121088"/>
  <p:tag name="ppt/slides/slide12.xml" val="516325867"/>
  <p:tag name="ppt/slides/slide20.xml" val="2242864270"/>
  <p:tag name="ppt/slides/slide19.xml" val="389472842"/>
  <p:tag name="ppt/slides/slide18.xml" val="1237521595"/>
  <p:tag name="ppt/slides/slide17.xml" val="683167114"/>
  <p:tag name="ppt/slides/slide16.xml" val="684835983"/>
  <p:tag name="ppt/slides/slide15.xml" val="3969529085"/>
  <p:tag name="ppt/slides/slide14.xml" val="924023765"/>
  <p:tag name="ppt/slides/slide1.xml" val="2870181952"/>
  <p:tag name="ppt/slideMasters/slideMaster1.xml" val="1502123301"/>
  <p:tag name="ppt/slideLayouts/slideLayout8.xml" val="790025128"/>
  <p:tag name="ppt/slideLayouts/slideLayout7.xml" val="1043383286"/>
  <p:tag name="ppt/slideLayouts/slideLayout6.xml" val="2344500302"/>
  <p:tag name="ppt/slideLayouts/slideLayout5.xml" val="145145012"/>
  <p:tag name="ppt/slideLayouts/slideLayout4.xml" val="1998400188"/>
  <p:tag name="ppt/slideLayouts/slideLayout3.xml" val="2615359950"/>
  <p:tag name="ppt/slideLayouts/slideLayout2.xml" val="1816509435"/>
  <p:tag name="ppt/slideLayouts/slideLayout1.xml" val="1374274913"/>
  <p:tag name="ppt/slideLayouts/slideLayout9.xml" val="2511459311"/>
  <p:tag name="ppt/slideLayouts/slideLayout11.xml" val="630330338"/>
  <p:tag name="ppt/slideLayouts/slideLayout10.xml" val="1483057697"/>
  <p:tag name="ppt/theme/theme1.xml" val="3521400765"/>
  <p:tag name="ppt/media/image29.png" val="1770459799"/>
  <p:tag name="ppt/media/image3.png" val="2810803046"/>
  <p:tag name="ppt/media/image12.png" val="4119196845"/>
  <p:tag name="ppt/media/image13.png" val="3316651327"/>
  <p:tag name="ppt/media/image14.png" val="3848960630"/>
  <p:tag name="ppt/media/image15.png" val="1199924998"/>
  <p:tag name="ppt/media/image16.jpeg" val="663811990"/>
  <p:tag name="ppt/media/image17.png" val="2164583862"/>
  <p:tag name="ppt/media/image11.png" val="957321622"/>
  <p:tag name="ppt/media/image10.jpeg" val="1001743098"/>
  <p:tag name="ppt/media/image9.png" val="99730231"/>
  <p:tag name="ppt/media/image4.png" val="3387124678"/>
  <p:tag name="ppt/media/image5.png" val="3006503869"/>
  <p:tag name="ppt/media/image6.png" val="4009438234"/>
  <p:tag name="ppt/media/image7.png" val="248789989"/>
  <p:tag name="ppt/media/image8.jpeg" val="3339407814"/>
  <p:tag name="ppt/media/image18.png" val="3673236937"/>
  <p:tag name="ppt/media/image19.png" val="617049591"/>
  <p:tag name="ppt/media/image20.png" val="737830270"/>
  <p:tag name="ppt/media/image2.png" val="3865278908"/>
  <p:tag name="ppt/media/image30.png" val="1130676575"/>
  <p:tag name="ppt/media/image31.jpeg" val="3430419848"/>
  <p:tag name="ppt/media/image1.png" val="4155410350"/>
  <p:tag name="ppt/media/image27.png" val="2287634399"/>
  <p:tag name="ppt/media/image28.png" val="427747706"/>
  <p:tag name="ppt/media/image25.png" val="2774126627"/>
  <p:tag name="ppt/media/image26.png" val="3153918122"/>
  <p:tag name="ppt/media/image22.png" val="4238028799"/>
  <p:tag name="ppt/media/image21.png" val="2530323052"/>
  <p:tag name="ppt/media/image24.png" val="3421281185"/>
  <p:tag name="ppt/media/image23.png" val="93061386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1491</Words>
  <Application>Microsoft Office PowerPoint</Application>
  <PresentationFormat>Custom</PresentationFormat>
  <Paragraphs>224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Department of Information Technology V R Siddhartha Engineering College</vt:lpstr>
      <vt:lpstr>Problem Statement</vt:lpstr>
      <vt:lpstr>Objectives</vt:lpstr>
      <vt:lpstr>Outcomes</vt:lpstr>
      <vt:lpstr>Literature Review</vt:lpstr>
      <vt:lpstr>PowerPoint Presentation</vt:lpstr>
      <vt:lpstr>Challenges that could be Overcome by Our Proposed Project</vt:lpstr>
      <vt:lpstr>Dataset Description</vt:lpstr>
      <vt:lpstr>PowerPoint Presentation</vt:lpstr>
      <vt:lpstr>Algorithm for TF-IDF+Naïve Bayes</vt:lpstr>
      <vt:lpstr>Naïve Bayes Algorithm</vt:lpstr>
      <vt:lpstr>Algorithm for CNN+SVM</vt:lpstr>
      <vt:lpstr>Algorithm For CNN+LSTM</vt:lpstr>
      <vt:lpstr>Implementation Steps </vt:lpstr>
      <vt:lpstr>Output</vt:lpstr>
      <vt:lpstr>Results for TF-IDF+Naïve Bayes</vt:lpstr>
      <vt:lpstr>Results for Naïve Bayes</vt:lpstr>
      <vt:lpstr>PowerPoint Presentation</vt:lpstr>
      <vt:lpstr>Results for CNN+SVM</vt:lpstr>
      <vt:lpstr>Results for CNN+LSTM</vt:lpstr>
      <vt:lpstr>Comparitive Analysis</vt:lpstr>
      <vt:lpstr>Future Scope</vt:lpstr>
      <vt:lpstr>Field Work</vt:lpstr>
      <vt:lpstr>Societal Applications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V R Siddhartha Engineering College</dc:title>
  <cp:lastModifiedBy>user</cp:lastModifiedBy>
  <cp:revision>24</cp:revision>
  <dcterms:modified xsi:type="dcterms:W3CDTF">2023-12-23T16:19:44Z</dcterms:modified>
</cp:coreProperties>
</file>