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2" r:id="rId9"/>
    <p:sldId id="261" r:id="rId10"/>
    <p:sldId id="263" r:id="rId11"/>
    <p:sldId id="264" r:id="rId12"/>
    <p:sldId id="266" r:id="rId13"/>
    <p:sldId id="265" r:id="rId14"/>
    <p:sldId id="267" r:id="rId15"/>
    <p:sldId id="269" r:id="rId16"/>
    <p:sldId id="275" r:id="rId17"/>
    <p:sldId id="271" r:id="rId18"/>
    <p:sldId id="270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986" y="1046559"/>
            <a:ext cx="7772400" cy="11025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41" y="2149078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UMBC Data Science Master Degree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Chaojie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(Jay) Wang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D3E72-FE70-E245-317C-930A5B054509}"/>
              </a:ext>
            </a:extLst>
          </p:cNvPr>
          <p:cNvSpPr txBox="1"/>
          <p:nvPr/>
        </p:nvSpPr>
        <p:spPr>
          <a:xfrm>
            <a:off x="6921191" y="3694771"/>
            <a:ext cx="173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 SANAKA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GS40818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4"/>
    </mc:Choice>
    <mc:Fallback xmlns="">
      <p:transition spd="slow" advTm="73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857C-3489-46DF-841C-6C43FE53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866E-D40C-03E9-C6C3-AE56BD4A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baseline.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feature selection insights, helping to identify the most influential factors in calorie burn.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data complexity, addressing potential non-linear patterns in calorie-burning factors.</a:t>
            </a:r>
          </a:p>
          <a:p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provide good results with boosting techniques.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6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90"/>
    </mc:Choice>
    <mc:Fallback xmlns="">
      <p:transition spd="slow" advTm="532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5106-1D32-D735-6BDE-1B175E2D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8EF6-534D-DF7A-3EF1-D94DC2C3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671139"/>
            <a:ext cx="8229600" cy="2984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80% training and 20% testing. </a:t>
            </a:r>
          </a:p>
          <a:p>
            <a:pPr>
              <a:lnSpc>
                <a:spcPct val="150000"/>
              </a:lnSpc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Approach: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cross-validation to optimize model performance.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0261C-E308-2050-2379-521B481D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8" t="77643"/>
          <a:stretch/>
        </p:blipFill>
        <p:spPr>
          <a:xfrm>
            <a:off x="1079996" y="2976381"/>
            <a:ext cx="6178376" cy="10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3"/>
    </mc:Choice>
    <mc:Fallback xmlns="">
      <p:transition spd="slow" advTm="310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17267-4B03-D2E2-BC5E-9888FAE0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A8D6-5A71-0A5E-6949-ABD1A925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111A-616C-4D40-6866-2C9A550F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Packages: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preprocessing.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matplotlib and seaborn: For data visualization and insight generation.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scikit-learn: Primary library for model building, tuning, and evaluation.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application development.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cloud-based development with GPU access.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notebook: For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08"/>
    </mc:Choice>
    <mc:Fallback xmlns="">
      <p:transition spd="slow" advTm="373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79D5-6C82-3179-46D8-72EBCB22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D1F6-3A53-6AEB-EEC5-342806C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high predictive accuracy, suitable for calorie prediction.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3A964-26C9-9CA4-DED6-3DE0B260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14136"/>
              </p:ext>
            </p:extLst>
          </p:nvPr>
        </p:nvGraphicFramePr>
        <p:xfrm>
          <a:off x="1330712" y="2283736"/>
          <a:ext cx="6185211" cy="259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737">
                  <a:extLst>
                    <a:ext uri="{9D8B030D-6E8A-4147-A177-3AD203B41FA5}">
                      <a16:colId xmlns:a16="http://schemas.microsoft.com/office/drawing/2014/main" val="3726625974"/>
                    </a:ext>
                  </a:extLst>
                </a:gridCol>
                <a:gridCol w="2061737">
                  <a:extLst>
                    <a:ext uri="{9D8B030D-6E8A-4147-A177-3AD203B41FA5}">
                      <a16:colId xmlns:a16="http://schemas.microsoft.com/office/drawing/2014/main" val="732103768"/>
                    </a:ext>
                  </a:extLst>
                </a:gridCol>
                <a:gridCol w="2061737">
                  <a:extLst>
                    <a:ext uri="{9D8B030D-6E8A-4147-A177-3AD203B41FA5}">
                      <a16:colId xmlns:a16="http://schemas.microsoft.com/office/drawing/2014/main" val="3861740009"/>
                    </a:ext>
                  </a:extLst>
                </a:gridCol>
              </a:tblGrid>
              <a:tr h="48840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Accuracy(%)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78111"/>
                  </a:ext>
                </a:extLst>
              </a:tr>
              <a:tr h="488409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39313"/>
                  </a:ext>
                </a:extLst>
              </a:tr>
              <a:tr h="488409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71558"/>
                  </a:ext>
                </a:extLst>
              </a:tr>
              <a:tr h="48840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71624"/>
                  </a:ext>
                </a:extLst>
              </a:tr>
              <a:tr h="48840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9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3"/>
    </mc:Choice>
    <mc:Fallback xmlns="">
      <p:transition spd="slow" advTm="127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8D54-1C69-F89C-9FD0-7D665E2C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5630-D129-9243-604E-1446DABB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easy deployment, making the app accessible to a wide audience without complex setup.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Calorie Burn Prediction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input personal details (such as age, gender, weight, 	height, duration of exercise, heart rate, and body temperature) to receive a prediction of 	calories burned.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BMI Calculation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also calculates Body Mass Index (BMI) based on user 	inputs, providing an additional metric for users.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68"/>
    </mc:Choice>
    <mc:Fallback xmlns="">
      <p:transition spd="slow" advTm="464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52A3-FDD1-8C32-321D-D929241B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F820-74C0-07DD-B3CC-C2BBFF3B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610179"/>
            <a:ext cx="454152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 Stage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select or input details in the sidebar, including personal and 	exercise-related parameters.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236EB361-CFDB-813D-9D17-859D81DA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73" y="1346709"/>
            <a:ext cx="1724127" cy="37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8"/>
    </mc:Choice>
    <mc:Fallback xmlns="">
      <p:transition spd="slow" advTm="3192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4CB9-0037-1B72-0CC4-63A818E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User Interface Using </a:t>
            </a:r>
            <a:r>
              <a:rPr lang="en-US" sz="3700" b="1" err="1"/>
              <a:t>Streamlit</a:t>
            </a:r>
            <a:endParaRPr lang="en-GB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61D7-06AD-1D76-226B-9C5B2BF56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displays a calculated prediction in kilocalories, along with 	comparisons to similar data points.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visual feedback, such as progress bars and BMI details, 	to enrich the user's experience.</a:t>
            </a:r>
          </a:p>
          <a:p>
            <a:pPr>
              <a:lnSpc>
                <a:spcPct val="90000"/>
              </a:lnSpc>
            </a:pPr>
            <a:endParaRPr lang="en-GB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9D875-4E42-62CB-860E-49D8103F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1264920"/>
            <a:ext cx="3086100" cy="1798320"/>
          </a:xfrm>
          <a:prstGeom prst="rect">
            <a:avLst/>
          </a:prstGeom>
          <a:noFill/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CB05609-1424-1259-60DB-09892381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1" y="3063240"/>
            <a:ext cx="30861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12"/>
    </mc:Choice>
    <mc:Fallback xmlns="">
      <p:transition spd="slow" advTm="2571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F0EF-8D75-D304-F079-006E1665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AD5E-9C8F-8F3A-9970-06E1B57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Achieved: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user-friendly app to predict calorie burn based on personal parameters using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accurate, personalized calorie burn insights, enabling users to better understand their exercise impact.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 with intuitive inputs and BMI calculation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77"/>
    </mc:Choice>
    <mc:Fallback xmlns="">
      <p:transition spd="slow" advTm="422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F86-C0EA-9674-8FC8-E071D363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875F-23DF-EEA0-C6D5-83EBF618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 to incorporate more advanced models (e.g., neural networks) to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Gathering more diverse data for wider applicability.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App Features: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additions like integrating real-time fitness tracking data from wearables.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0"/>
    </mc:Choice>
    <mc:Fallback xmlns="">
      <p:transition spd="slow" advTm="456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452F-56BE-612C-74A8-17C335E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7D2D-8DE1-0156-4CBA-4D271E72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Thank You….!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02C-FC0A-8F82-9AC9-1C5E79AF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30C4-C001-A249-0022-006E460B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rise in fitness awareness, people seek ways to understand and track their calorie expenditure.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 calorie prediction helps in goal-setting for fitness, weight loss, and maintaining a healthy lifestyle.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predictive model to estimate calories burned based on individual and activity features.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9"/>
    </mc:Choice>
    <mc:Fallback xmlns="">
      <p:transition spd="slow" advTm="332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5A8-1C85-3D90-94DD-5C539F3D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0283-AAE7-11C8-2C1A-7FB53169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Estimating calorie burn accurately is challenging due to various influencing factors (e.g., age, gender, activity intensity).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Important: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Knowing calorie expenditure assists users in managing dietary intake, adjusting workout routines, and meeting health goals.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64"/>
    </mc:Choice>
    <mc:Fallback xmlns="">
      <p:transition spd="slow" advTm="344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E431-7033-35B0-CC9D-6F71A812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8984-8E03-AEC3-2BE0-748082BE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datasets include "exercise.csv" and "calories.csv"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Age, gender, height, weight, duration, body temperature, and heart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Size: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exercise.csv: [662 KB]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calories.csv: [225 KB]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exercise.csv: 15000 rows and 8 columns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calories.csv: 15000 rows and 2 columns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03"/>
    </mc:Choice>
    <mc:Fallback xmlns="">
      <p:transition spd="slow" advTm="415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4E74-E9D6-7062-258C-F5899C2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b="1"/>
              <a:t>Data Dictionary: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C1EFFE-DA06-DC44-440E-06879158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0" y="1610179"/>
            <a:ext cx="7853800" cy="2984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0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4"/>
    </mc:Choice>
    <mc:Fallback xmlns="">
      <p:transition spd="slow" advTm="129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E179-358E-6246-A501-DA920732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94B2-C157-04B1-8133-3709D7BD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missing values and irrelevant columns.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Normalized or standardized data to improve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Datasets: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calories.csv and exercise.csv on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encoded Gender and scaled numerical features.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25"/>
    </mc:Choice>
    <mc:Fallback xmlns="">
      <p:transition spd="slow" advTm="450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7E056-DE67-725D-06CA-0E0220F0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FB13-D4CD-3B07-85EF-65DB32C2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C809-04AA-4A08-D7C4-09F9AB6B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7400693" cy="298444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features in the dataset</a:t>
            </a: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9ECC40-48F6-E783-5C72-D7B08047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B218C-151D-2BD9-B5C5-C7A67FEE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9" y="2257244"/>
            <a:ext cx="3622862" cy="2600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53AD6-B0F0-50C8-73DF-FAF6B2DD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30" t="57212" b="-1"/>
          <a:stretch/>
        </p:blipFill>
        <p:spPr>
          <a:xfrm>
            <a:off x="4989768" y="2222743"/>
            <a:ext cx="3659502" cy="26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21"/>
    </mc:Choice>
    <mc:Fallback xmlns="">
      <p:transition spd="slow" advTm="190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77E-49FA-FCA3-3BFE-2BD261B34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9B84-3EF8-ADBD-9E07-2C00800E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AE6F-A1DA-7A46-10C7-B8CF5B3F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8" y="1833203"/>
            <a:ext cx="2858429" cy="2984444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view of typical calorie burn values, with some variation in higher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CF4072-37AD-F6EE-50AF-2D73AE466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3B39F-A5EA-5289-948C-1B2FE8C5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27" y="1576278"/>
            <a:ext cx="4595838" cy="29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9"/>
    </mc:Choice>
    <mc:Fallback xmlns="">
      <p:transition spd="slow" advTm="194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E7BE-6191-ED77-08F3-D40A3A85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9389-E07B-986C-0A4F-346E9F1A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3126059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Matrix: Strong correlations found between Calories Burned and features like Duration, Heart Rate, and Body Temperature.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A150FF-4D96-2293-32D7-2DF59B9B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325A9-6BCF-1DE3-D64C-A91544C6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35" y="1346709"/>
            <a:ext cx="3970239" cy="36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6"/>
    </mc:Choice>
    <mc:Fallback xmlns="">
      <p:transition spd="slow" advTm="162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16398</TotalTime>
  <Words>790</Words>
  <Application>Microsoft Office PowerPoint</Application>
  <PresentationFormat>On-screen Show (16:9)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Calories Burnt Prediction</vt:lpstr>
      <vt:lpstr>Introduction</vt:lpstr>
      <vt:lpstr>Problem Statement</vt:lpstr>
      <vt:lpstr>Data Collection</vt:lpstr>
      <vt:lpstr>Data Dictionary:</vt:lpstr>
      <vt:lpstr>Data Preprocessing</vt:lpstr>
      <vt:lpstr>Exploratory Data Analysis (EDA)</vt:lpstr>
      <vt:lpstr>Target Variable Distribution</vt:lpstr>
      <vt:lpstr>Correlation Matrix</vt:lpstr>
      <vt:lpstr>Model Selection</vt:lpstr>
      <vt:lpstr>Model Training</vt:lpstr>
      <vt:lpstr>Model Evaluation</vt:lpstr>
      <vt:lpstr>Model Evaluation</vt:lpstr>
      <vt:lpstr>User Interface Using Streamlit</vt:lpstr>
      <vt:lpstr>User Interface Using Streamlit</vt:lpstr>
      <vt:lpstr>User Interface Using Streamlit</vt:lpstr>
      <vt:lpstr>Conclusion</vt:lpstr>
      <vt:lpstr>Future Work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Teja Sanaka</cp:lastModifiedBy>
  <cp:revision>6</cp:revision>
  <dcterms:created xsi:type="dcterms:W3CDTF">2019-02-27T15:38:32Z</dcterms:created>
  <dcterms:modified xsi:type="dcterms:W3CDTF">2024-12-04T04:05:52Z</dcterms:modified>
</cp:coreProperties>
</file>