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6" r:id="rId5"/>
    <p:sldId id="297" r:id="rId6"/>
    <p:sldId id="261" r:id="rId7"/>
    <p:sldId id="298" r:id="rId8"/>
    <p:sldId id="265" r:id="rId9"/>
    <p:sldId id="301" r:id="rId10"/>
    <p:sldId id="299" r:id="rId11"/>
    <p:sldId id="263" r:id="rId12"/>
    <p:sldId id="262" r:id="rId13"/>
    <p:sldId id="303" r:id="rId14"/>
    <p:sldId id="302" r:id="rId15"/>
    <p:sldId id="280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87887" autoAdjust="0"/>
  </p:normalViewPr>
  <p:slideViewPr>
    <p:cSldViewPr snapToGrid="0" showGuides="1">
      <p:cViewPr varScale="1">
        <p:scale>
          <a:sx n="98" d="100"/>
          <a:sy n="98" d="100"/>
        </p:scale>
        <p:origin x="27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187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83288"/>
            <a:ext cx="10954512" cy="2271932"/>
          </a:xfrm>
        </p:spPr>
        <p:txBody>
          <a:bodyPr anchor="b"/>
          <a:lstStyle/>
          <a:p>
            <a:r>
              <a:rPr lang="en-US" dirty="0"/>
              <a:t>LangChain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807088"/>
            <a:ext cx="10954512" cy="5947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cap="none" dirty="0"/>
              <a:t>Build Powerful AI Apps with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2826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light bulb&#10;&#10;AI-generated content may be incorrect.">
            <a:extLst>
              <a:ext uri="{FF2B5EF4-FFF2-40B4-BE49-F238E27FC236}">
                <a16:creationId xmlns:a16="http://schemas.microsoft.com/office/drawing/2014/main" id="{D45B27F5-E587-2CE0-0DFA-270ABD27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28" y="1303201"/>
            <a:ext cx="9067607" cy="5103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F4D67-F333-B1E1-4B33-6D596F682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616" y="165066"/>
            <a:ext cx="5535233" cy="1070043"/>
          </a:xfrm>
        </p:spPr>
        <p:txBody>
          <a:bodyPr/>
          <a:lstStyle/>
          <a:p>
            <a:r>
              <a:rPr lang="en-US" sz="4400" dirty="0"/>
              <a:t>Putting It All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93C10-B63B-DFBA-5ECB-B3B781673F66}"/>
              </a:ext>
            </a:extLst>
          </p:cNvPr>
          <p:cNvSpPr txBox="1"/>
          <p:nvPr/>
        </p:nvSpPr>
        <p:spPr>
          <a:xfrm>
            <a:off x="10917805" y="6581001"/>
            <a:ext cx="1274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Medium</a:t>
            </a:r>
          </a:p>
        </p:txBody>
      </p:sp>
    </p:spTree>
    <p:extLst>
      <p:ext uri="{BB962C8B-B14F-4D97-AF65-F5344CB8AC3E}">
        <p14:creationId xmlns:p14="http://schemas.microsoft.com/office/powerpoint/2010/main" val="288133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9A735-CD30-588E-6E3A-F85036CB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734290-D88E-F939-AC67-AAD00151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Limitations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103B5F-D611-0AC0-EDB2-CCB7045A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965" y="2468627"/>
            <a:ext cx="8613942" cy="362524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Steep Learning Curve: Understanding of chains, agents, tools may feel complex for simple tasks like direct LLM call.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Debugging Complexity: Hard to trace issues across steps, especially with agents.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Performance Overhead: Can be slower and costlier due to multiple LLM or tool calls.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Rapidly Evolving: Frequent updates may cause breaking changes or require rewrites.</a:t>
            </a:r>
          </a:p>
        </p:txBody>
      </p:sp>
    </p:spTree>
    <p:extLst>
      <p:ext uri="{BB962C8B-B14F-4D97-AF65-F5344CB8AC3E}">
        <p14:creationId xmlns:p14="http://schemas.microsoft.com/office/powerpoint/2010/main" val="186101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792" y="2471924"/>
            <a:ext cx="7235613" cy="357530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Chatbots &amp; Virtual Assistants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 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Answering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Assistance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Automated Content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Finance &amp; Data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RAG Systems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21905C-1BD6-BF3F-5B8B-B9AD530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170" y="2792849"/>
            <a:ext cx="6141703" cy="1272301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83" y="1042409"/>
            <a:ext cx="5613210" cy="1296459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What is LangChain?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638" y="2223611"/>
            <a:ext cx="8039595" cy="1944644"/>
          </a:xfrm>
          <a:noFill/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An open-source framework for building LLM-powered applications in Python or JavaScript or Typescript.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Provides reusable components to create custom AI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Works seamlessly with many LLMs without changing your core code.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7FF5-11CA-8F71-5951-B10993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Why Use LangChain?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424" y="2329552"/>
            <a:ext cx="8703646" cy="2284973"/>
          </a:xfrm>
          <a:noFill/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Real‑time data integration: Easily connects models to internal and external data sources, so responses stay fresh and accurate.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flexibility: Swap models in and out effortlessly to test which one performs best for your specific use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Faster development: Abstracts away boilerplate for certain components, allowing you to prototype and iterate quickly.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916DA-5915-781C-1AC8-BDAF20A2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5E17A8-4B0E-8F90-B59E-F03A3D3F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Key Components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2F2E15-DA4E-891B-3FEC-05704657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136" y="2468355"/>
            <a:ext cx="8671728" cy="3175279"/>
          </a:xfrm>
          <a:noFill/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 Models: Language models (like GPT-4).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Prompt Templates: Formats your inputs clearly.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Retrievers: Retrieve relevant data (e.g., APIs, Web search).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 Loaders: Load structured or unstructured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Embeddings &amp; Vector Stores: Convert text to vectors and store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Tools: Prebuilt or custom functions (e.g., Database).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Chains: Sequences of steps combined into workflows.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Agents: Decide which tool or action to use based on user input.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422120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Prompt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111" y="2473138"/>
            <a:ext cx="8776778" cy="289563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Prompt templates help structure inputs to the LLM, making prompts reusable, clear, and less error-prone.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include placeholders that get filled in at runtime, and you can add context as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</a:p>
          <a:p>
            <a:pPr lvl="1" indent="0">
              <a:buNone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Here is my data:  {data}</a:t>
            </a:r>
          </a:p>
          <a:p>
            <a:pPr lvl="1" indent="0">
              <a:buNone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Here is my question:  {question}</a:t>
            </a:r>
          </a:p>
          <a:p>
            <a:pPr lvl="1" indent="0">
              <a:buNone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Explain it in 2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3736AF-0027-E734-82A8-010D712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6C0A-6F17-7044-C04B-B514A5D1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7D5EE2-02A9-32CE-C60E-4BBFF020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924448"/>
            <a:ext cx="10277856" cy="1096376"/>
          </a:xfrm>
          <a:noFill/>
        </p:spPr>
        <p:txBody>
          <a:bodyPr>
            <a:noAutofit/>
          </a:bodyPr>
          <a:lstStyle/>
          <a:p>
            <a:r>
              <a:rPr lang="en-US" dirty="0"/>
              <a:t>Embeddings &amp; Vector Stores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F1EA81-15A3-BEEB-C60C-C13B5A9A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54" y="2477812"/>
            <a:ext cx="8895532" cy="289563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Embeddings turn text into high-dimensional decimal vectors that capture the meaning of the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embeddings are stored in vector stores (like FAISS or Pinecone, which are optimized for fast similarity searches.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user asks a question, it gets converted to an embedding and sent to the vector store to find the most relevant documents.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process is called Retrieval-Augmented Generation (RAG) and helps LLMs generate accurate, context-aware answers using your own data.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3224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F156-BAED-4B9A-24AC-4065532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5CFCF6-6355-3A92-072C-17C6E570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37107"/>
            <a:ext cx="10277856" cy="1096376"/>
          </a:xfrm>
          <a:noFill/>
        </p:spPr>
        <p:txBody>
          <a:bodyPr>
            <a:no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6F5FF-41C5-AA82-028B-4BB11732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175" y="2471893"/>
            <a:ext cx="8531040" cy="289563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Tools are external or custom functions that the LLM can call to perform actions or fetch information.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They include features like web search, APIs, database queries and more.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They are used by agents or chains to extend the LLM’s capabilities beyond text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Example: </a:t>
            </a:r>
            <a:endParaRPr lang="en-US" sz="1800" cap="none" dirty="0">
              <a:solidFill>
                <a:schemeClr val="tx1"/>
              </a:solidFill>
            </a:endParaRPr>
          </a:p>
          <a:p>
            <a:pPr lvl="1" indent="0">
              <a:buNone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Instead of guessing, the LLM can use a News API tool to fetch the latest headlines.</a:t>
            </a:r>
            <a:endParaRPr lang="en-US" sz="2000" cap="none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1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6924" y="2454338"/>
            <a:ext cx="8532877" cy="341237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chain is a sequence of steps such as LLM calls, prompts, and tools that connected to perform a specific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Chains can be simple (one prompt + LLM) to complex (multiple models, tools, branching logic), depending on the application's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Chains promote reusable, modular design letting you plug components together cleanly and maintain workflows more easily over time.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9E6080-E7F0-678F-65B9-B64B99BD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965" y="2468627"/>
            <a:ext cx="8613942" cy="362524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Agents use an LLM as a reasoning engine, choosing which tools or actions to execute based on the prompt.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follow a cycle of deciding, observing, and repeating. This makes interactions dynamic and iterative.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Agents dynamically select and invoke tools. This allows them to adapt to varying user needs in real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</a:p>
          <a:p>
            <a:pPr lvl="1" indent="0">
              <a:buNone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Prompt: Send a summary of today’s news to my email. </a:t>
            </a:r>
          </a:p>
          <a:p>
            <a:pPr lvl="1" indent="0">
              <a:buNone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The agent calls the news API, summarizes the content, and sends an email, deciding each step as needed.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61F934-8535-E086-C153-D48E49B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220</TotalTime>
  <Words>705</Words>
  <Application>Microsoft Office PowerPoint</Application>
  <PresentationFormat>Widescreen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Custom</vt:lpstr>
      <vt:lpstr>LangChain</vt:lpstr>
      <vt:lpstr>What is LangChain?</vt:lpstr>
      <vt:lpstr>Why Use LangChain?</vt:lpstr>
      <vt:lpstr>Key Components</vt:lpstr>
      <vt:lpstr>Prompt Templates</vt:lpstr>
      <vt:lpstr>Embeddings &amp; Vector Stores</vt:lpstr>
      <vt:lpstr>Tools</vt:lpstr>
      <vt:lpstr>Chains</vt:lpstr>
      <vt:lpstr>Agents</vt:lpstr>
      <vt:lpstr>Putting It All Together</vt:lpstr>
      <vt:lpstr>  Limitations</vt:lpstr>
      <vt:lpstr>Applications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 Sureddy</dc:creator>
  <cp:lastModifiedBy>Teja Sureddy</cp:lastModifiedBy>
  <cp:revision>13</cp:revision>
  <dcterms:created xsi:type="dcterms:W3CDTF">2025-06-20T14:08:13Z</dcterms:created>
  <dcterms:modified xsi:type="dcterms:W3CDTF">2025-06-21T05:21:55Z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