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10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26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05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434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482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54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64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5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36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97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449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30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12/18/20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8087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585323"/>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Methodology cont’d:</a:t>
            </a:r>
          </a:p>
          <a:p>
            <a:endParaRPr lang="en-CA" b="1" dirty="0"/>
          </a:p>
          <a:p>
            <a:r>
              <a:rPr lang="en-CA" sz="1200" dirty="0">
                <a:latin typeface="Times New Roman" panose="02020603050405020304" pitchFamily="18" charset="0"/>
                <a:cs typeface="Times New Roman" panose="02020603050405020304" pitchFamily="18" charset="0"/>
              </a:rPr>
              <a:t>3. Cluster 2 Contains the highest cluster density. We need to find the geographic centroid for this cluster. This is the optimum location for a new Restaurant Supply Store.</a:t>
            </a:r>
            <a:br>
              <a:rPr lang="en-CA" sz="1200" dirty="0">
                <a:latin typeface="Times New Roman" panose="02020603050405020304" pitchFamily="18" charset="0"/>
                <a:cs typeface="Times New Roman" panose="02020603050405020304" pitchFamily="18" charset="0"/>
              </a:rPr>
            </a:br>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Here we take the average latitude and longitude to be the centroid.</a:t>
            </a:r>
          </a:p>
          <a:p>
            <a:r>
              <a:rPr lang="en-CA" sz="1200" dirty="0">
                <a:latin typeface="Times New Roman" panose="02020603050405020304" pitchFamily="18" charset="0"/>
                <a:cs typeface="Times New Roman" panose="02020603050405020304" pitchFamily="18" charset="0"/>
              </a:rPr>
              <a:t>3.1 Install </a:t>
            </a:r>
            <a:r>
              <a:rPr lang="en-CA" sz="1200" dirty="0" err="1">
                <a:latin typeface="Times New Roman" panose="02020603050405020304" pitchFamily="18" charset="0"/>
                <a:cs typeface="Times New Roman" panose="02020603050405020304" pitchFamily="18" charset="0"/>
              </a:rPr>
              <a:t>opencage</a:t>
            </a:r>
            <a:r>
              <a:rPr lang="en-CA" sz="1200" dirty="0">
                <a:latin typeface="Times New Roman" panose="02020603050405020304" pitchFamily="18" charset="0"/>
                <a:cs typeface="Times New Roman" panose="02020603050405020304" pitchFamily="18" charset="0"/>
              </a:rPr>
              <a:t> to reverse lookup the coordinates</a:t>
            </a:r>
          </a:p>
          <a:p>
            <a:r>
              <a:rPr lang="en-CA" sz="1200" dirty="0" err="1">
                <a:latin typeface="Times New Roman" panose="02020603050405020304" pitchFamily="18" charset="0"/>
                <a:cs typeface="Times New Roman" panose="02020603050405020304" pitchFamily="18" charset="0"/>
              </a:rPr>
              <a:t>Opencage</a:t>
            </a:r>
            <a:r>
              <a:rPr lang="en-CA" sz="1200" dirty="0">
                <a:latin typeface="Times New Roman" panose="02020603050405020304" pitchFamily="18" charset="0"/>
                <a:cs typeface="Times New Roman" panose="02020603050405020304" pitchFamily="18" charset="0"/>
              </a:rPr>
              <a:t> allows me to reverse lookup the geo coordinates. </a:t>
            </a:r>
          </a:p>
          <a:p>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 Key Observation: This is the optimum location for a new Restaurant Supply Store.*</a:t>
            </a:r>
          </a:p>
          <a:p>
            <a:r>
              <a:rPr lang="en-CA" sz="1200" dirty="0">
                <a:latin typeface="Times New Roman" panose="02020603050405020304" pitchFamily="18" charset="0"/>
                <a:cs typeface="Times New Roman" panose="02020603050405020304" pitchFamily="18" charset="0"/>
              </a:rPr>
              <a:t>3.2 Plot the clusters on a Map of the Toronto and Super Impose the best location of a Store</a:t>
            </a:r>
            <a:r>
              <a:rPr lang="en-CA" sz="1200" dirty="0">
                <a:latin typeface="Times New Roman" panose="02020603050405020304" pitchFamily="18" charset="0"/>
                <a:cs typeface="Times New Roman" panose="02020603050405020304" pitchFamily="18" charset="0"/>
                <a:hlinkClick r:id="rId2"/>
              </a:rPr>
              <a:t>¶</a:t>
            </a:r>
            <a:endParaRPr lang="en-CA" sz="1200" dirty="0">
              <a:latin typeface="Times New Roman" panose="02020603050405020304" pitchFamily="18" charset="0"/>
              <a:cs typeface="Times New Roman" panose="02020603050405020304" pitchFamily="18" charset="0"/>
            </a:endParaRP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892552"/>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Results:</a:t>
            </a:r>
          </a:p>
          <a:p>
            <a:r>
              <a:rPr lang="en-US" sz="2000" dirty="0">
                <a:solidFill>
                  <a:srgbClr val="FF0000"/>
                </a:solidFill>
                <a:latin typeface="Times New Roman" panose="02020603050405020304" pitchFamily="18" charset="0"/>
                <a:cs typeface="Times New Roman" panose="02020603050405020304" pitchFamily="18" charset="0"/>
              </a:rPr>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508653"/>
          </a:xfrm>
          <a:prstGeom prst="rect">
            <a:avLst/>
          </a:prstGeom>
          <a:noFill/>
        </p:spPr>
        <p:txBody>
          <a:bodyPr wrap="square" rtlCol="0">
            <a:spAutoFit/>
          </a:bodyPr>
          <a:lstStyle/>
          <a:p>
            <a:r>
              <a:rPr lang="en-CA" sz="2400" dirty="0">
                <a:solidFill>
                  <a:srgbClr val="FF0000"/>
                </a:solidFill>
                <a:latin typeface="Times New Roman" panose="02020603050405020304" pitchFamily="18" charset="0"/>
                <a:cs typeface="Times New Roman" panose="02020603050405020304" pitchFamily="18" charset="0"/>
              </a:rPr>
              <a:t>Discussion:</a:t>
            </a:r>
          </a:p>
          <a:p>
            <a:r>
              <a:rPr lang="en-CA" sz="2400" dirty="0">
                <a:solidFill>
                  <a:srgbClr val="FF0000"/>
                </a:solidFill>
                <a:latin typeface="Times New Roman" panose="02020603050405020304" pitchFamily="18" charset="0"/>
                <a:cs typeface="Times New Roman" panose="02020603050405020304" pitchFamily="18" charset="0"/>
              </a:rPr>
              <a:t>5.1 Explaining the results</a:t>
            </a:r>
          </a:p>
          <a:p>
            <a:endParaRPr lang="en-CA" dirty="0">
              <a:solidFill>
                <a:srgbClr val="FF0000"/>
              </a:solidFill>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When we built our </a:t>
            </a:r>
            <a:r>
              <a:rPr lang="en-CA" sz="1200" dirty="0" err="1">
                <a:latin typeface="Times New Roman" panose="02020603050405020304" pitchFamily="18" charset="0"/>
                <a:cs typeface="Times New Roman" panose="02020603050405020304" pitchFamily="18" charset="0"/>
              </a:rPr>
              <a:t>our</a:t>
            </a:r>
            <a:r>
              <a:rPr lang="en-CA" sz="1200" dirty="0">
                <a:latin typeface="Times New Roman" panose="02020603050405020304" pitchFamily="18" charset="0"/>
                <a:cs typeface="Times New Roman" panose="02020603050405020304" pitchFamily="18" charset="0"/>
              </a:rPr>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661993"/>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Conclusion:</a:t>
            </a:r>
          </a:p>
          <a:p>
            <a:endParaRPr lang="en-CA" b="1" dirty="0"/>
          </a:p>
          <a:p>
            <a:r>
              <a:rPr lang="en-CA" sz="1200" dirty="0">
                <a:latin typeface="Times New Roman" panose="02020603050405020304" pitchFamily="18" charset="0"/>
                <a:cs typeface="Times New Roman" panose="02020603050405020304" pitchFamily="18" charset="0"/>
              </a:rPr>
              <a:t>I feel confident with the recommendation I have given my friend as it is backed up with demonstrated data analysis. While nothing can ever be 100% certain he will certainly be better informed than he was prior to asking for my help.</a:t>
            </a:r>
          </a:p>
          <a:p>
            <a:r>
              <a:rPr lang="en-CA" sz="1200" dirty="0">
                <a:latin typeface="Times New Roman" panose="02020603050405020304" pitchFamily="18" charset="0"/>
                <a:cs typeface="Times New Roman" panose="02020603050405020304" pitchFamily="18" charset="0"/>
              </a:rPr>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sz="2700" b="1" dirty="0">
                <a:solidFill>
                  <a:srgbClr val="FF0000"/>
                </a:solidFill>
                <a:latin typeface="Times New Roman" panose="02020603050405020304" pitchFamily="18" charset="0"/>
                <a:cs typeface="Times New Roman" panose="02020603050405020304" pitchFamily="18" charset="0"/>
              </a:rPr>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10656335" cy="1200329"/>
          </a:xfrm>
          <a:prstGeom prst="rect">
            <a:avLst/>
          </a:prstGeom>
          <a:noFill/>
        </p:spPr>
        <p:txBody>
          <a:bodyPr wrap="square" rtlCol="0">
            <a:spAutoFit/>
          </a:bodyPr>
          <a:lstStyle/>
          <a:p>
            <a:r>
              <a:rPr lang="en-CA" sz="1200" dirty="0">
                <a:latin typeface="Times New Roman" panose="02020603050405020304" pitchFamily="18" charset="0"/>
                <a:cs typeface="Times New Roman" panose="02020603050405020304" pitchFamily="18" charset="0"/>
              </a:rPr>
              <a:t>A friend of mine who runs a leading Restaurant Supply Store has found out that I am studying data science and has asked for help in trying to determine which neighborhood in Toronto he should open his new store in.</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Example Company:</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hlinkClick r:id="rId2"/>
              </a:rPr>
              <a:t>http://www.bramainc.com/about-brama</a:t>
            </a:r>
            <a:r>
              <a:rPr lang="en-CA" sz="1200" dirty="0">
                <a:latin typeface="Times New Roman" panose="02020603050405020304" pitchFamily="18" charset="0"/>
                <a:cs typeface="Times New Roman" panose="02020603050405020304" pitchFamily="18" charset="0"/>
              </a:rPr>
              <a:t>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I begin with an interview with my friend to determine the requirements.</a:t>
            </a:r>
          </a:p>
          <a:p>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9996" y="313083"/>
            <a:ext cx="6019800" cy="571500"/>
          </a:xfrm>
        </p:spPr>
        <p:txBody>
          <a:bodyPr>
            <a:normAutofit/>
          </a:bodyPr>
          <a:lstStyle/>
          <a:p>
            <a:r>
              <a:rPr lang="en-CA" sz="2400" dirty="0">
                <a:solidFill>
                  <a:srgbClr val="FF0000"/>
                </a:solidFill>
                <a:latin typeface="Times New Roman" panose="02020603050405020304" pitchFamily="18" charset="0"/>
                <a:cs typeface="Times New Roman" panose="02020603050405020304" pitchFamily="18" charset="0"/>
              </a:rPr>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9996" y="1082627"/>
            <a:ext cx="11419396" cy="5029200"/>
          </a:xfrm>
        </p:spPr>
        <p:txBody>
          <a:bodyPr>
            <a:normAutofit fontScale="62500" lnSpcReduction="20000"/>
          </a:bodyPr>
          <a:lstStyle/>
          <a:p>
            <a:r>
              <a:rPr lang="en-CA" sz="1900" dirty="0">
                <a:latin typeface="Times New Roman" panose="02020603050405020304" pitchFamily="18" charset="0"/>
                <a:cs typeface="Times New Roman" panose="02020603050405020304" pitchFamily="18" charset="0"/>
              </a:rPr>
              <a:t>Which neighborhood should my friend open his new Restaurant Supply store in Toronto? </a:t>
            </a:r>
          </a:p>
          <a:p>
            <a:br>
              <a:rPr lang="en-CA" sz="1900" dirty="0">
                <a:latin typeface="Times New Roman" panose="02020603050405020304" pitchFamily="18" charset="0"/>
                <a:cs typeface="Times New Roman" panose="02020603050405020304" pitchFamily="18" charset="0"/>
              </a:rPr>
            </a:br>
            <a:r>
              <a:rPr lang="en-CA" sz="1900" dirty="0">
                <a:latin typeface="Times New Roman" panose="02020603050405020304" pitchFamily="18" charset="0"/>
                <a:cs typeface="Times New Roman" panose="02020603050405020304" pitchFamily="18" charset="0"/>
              </a:rPr>
              <a:t>He wants to ensure steady and sustainable business.</a:t>
            </a:r>
          </a:p>
          <a:p>
            <a:r>
              <a:rPr lang="en-CA" sz="1900" b="1" dirty="0">
                <a:latin typeface="Times New Roman" panose="02020603050405020304" pitchFamily="18" charset="0"/>
                <a:cs typeface="Times New Roman" panose="02020603050405020304" pitchFamily="18" charset="0"/>
              </a:rPr>
              <a:t>Requirements:</a:t>
            </a:r>
            <a:endParaRPr lang="en-CA" sz="1900" dirty="0">
              <a:latin typeface="Times New Roman" panose="02020603050405020304" pitchFamily="18" charset="0"/>
              <a:cs typeface="Times New Roman" panose="02020603050405020304" pitchFamily="18" charset="0"/>
            </a:endParaRPr>
          </a:p>
          <a:p>
            <a:r>
              <a:rPr lang="en-CA" sz="1900" b="1" dirty="0">
                <a:latin typeface="Times New Roman" panose="02020603050405020304" pitchFamily="18" charset="0"/>
                <a:cs typeface="Times New Roman" panose="02020603050405020304" pitchFamily="18" charset="0"/>
              </a:rPr>
              <a:t>1. Store needs to be strategically located inside the biggest concentration of restaurants in Toronto area.</a:t>
            </a:r>
            <a:endParaRPr lang="en-CA" sz="1900" dirty="0">
              <a:latin typeface="Times New Roman" panose="02020603050405020304" pitchFamily="18" charset="0"/>
              <a:cs typeface="Times New Roman" panose="02020603050405020304" pitchFamily="18" charset="0"/>
            </a:endParaRPr>
          </a:p>
          <a:p>
            <a:r>
              <a:rPr lang="en-CA" sz="1900" b="1" dirty="0">
                <a:latin typeface="Times New Roman" panose="02020603050405020304" pitchFamily="18" charset="0"/>
                <a:cs typeface="Times New Roman" panose="02020603050405020304" pitchFamily="18" charset="0"/>
              </a:rPr>
              <a:t>2. Confirm any assumption by means of modeling and testing the data. Specifically, visually cluster common restaurants in Toronto by neighborhood.</a:t>
            </a:r>
            <a:endParaRPr lang="en-CA" sz="1900" dirty="0">
              <a:latin typeface="Times New Roman" panose="02020603050405020304" pitchFamily="18" charset="0"/>
              <a:cs typeface="Times New Roman" panose="02020603050405020304" pitchFamily="18" charset="0"/>
            </a:endParaRPr>
          </a:p>
          <a:p>
            <a:r>
              <a:rPr lang="en-CA" sz="1900" b="1" dirty="0">
                <a:latin typeface="Times New Roman" panose="02020603050405020304" pitchFamily="18" charset="0"/>
                <a:cs typeface="Times New Roman" panose="02020603050405020304" pitchFamily="18" charset="0"/>
              </a:rPr>
              <a:t>3. Additionally determine that a good number people can frequent these restaurants with sustainable frequency inside these neighborhoods.</a:t>
            </a:r>
            <a:endParaRPr lang="en-CA" sz="1900" dirty="0">
              <a:latin typeface="Times New Roman" panose="02020603050405020304" pitchFamily="18" charset="0"/>
              <a:cs typeface="Times New Roman" panose="02020603050405020304" pitchFamily="18" charset="0"/>
            </a:endParaRPr>
          </a:p>
          <a:p>
            <a:r>
              <a:rPr lang="en-CA" sz="1900" dirty="0">
                <a:latin typeface="Times New Roman" panose="02020603050405020304" pitchFamily="18" charset="0"/>
                <a:cs typeface="Times New Roman" panose="02020603050405020304" pitchFamily="18" charset="0"/>
              </a:rPr>
              <a:t>a.) Is the neighborhood populous?</a:t>
            </a:r>
          </a:p>
          <a:p>
            <a:r>
              <a:rPr lang="en-CA" sz="1900" dirty="0">
                <a:latin typeface="Times New Roman" panose="02020603050405020304" pitchFamily="18" charset="0"/>
                <a:cs typeface="Times New Roman" panose="02020603050405020304" pitchFamily="18" charset="0"/>
              </a:rPr>
              <a:t>b.) Is the neighborhood average salary close to the Canadian National Average?</a:t>
            </a:r>
          </a:p>
          <a:p>
            <a:r>
              <a:rPr lang="en-CA" sz="1900" dirty="0">
                <a:latin typeface="Times New Roman" panose="02020603050405020304" pitchFamily="18" charset="0"/>
                <a:cs typeface="Times New Roman" panose="02020603050405020304" pitchFamily="18" charset="0"/>
              </a:rPr>
              <a:t>My friend wants to be able to judge which neighborhoods also may be poised to grow in restaurant numbers in coming years.</a:t>
            </a:r>
          </a:p>
          <a:p>
            <a:r>
              <a:rPr lang="en-CA" sz="1900" dirty="0">
                <a:latin typeface="Times New Roman" panose="02020603050405020304" pitchFamily="18" charset="0"/>
                <a:cs typeface="Times New Roman" panose="02020603050405020304" pitchFamily="18" charset="0"/>
              </a:rPr>
              <a:t>Locating his new store according to these requirements will ensure the following:</a:t>
            </a:r>
          </a:p>
          <a:p>
            <a:pPr lvl="0"/>
            <a:r>
              <a:rPr lang="en-CA" sz="1900" dirty="0">
                <a:latin typeface="Times New Roman" panose="02020603050405020304" pitchFamily="18" charset="0"/>
                <a:cs typeface="Times New Roman" panose="02020603050405020304" pitchFamily="18" charset="0"/>
              </a:rPr>
              <a:t>lowest cost for delivery</a:t>
            </a:r>
          </a:p>
          <a:p>
            <a:pPr lvl="0"/>
            <a:r>
              <a:rPr lang="en-CA" sz="1900" dirty="0">
                <a:latin typeface="Times New Roman" panose="02020603050405020304" pitchFamily="18" charset="0"/>
                <a:cs typeface="Times New Roman" panose="02020603050405020304" pitchFamily="18" charset="0"/>
              </a:rPr>
              <a:t>shortest travel time to his store for his clients</a:t>
            </a:r>
          </a:p>
          <a:p>
            <a:pPr lvl="0"/>
            <a:r>
              <a:rPr lang="en-CA" sz="1900" dirty="0">
                <a:latin typeface="Times New Roman" panose="02020603050405020304" pitchFamily="18" charset="0"/>
                <a:cs typeface="Times New Roman" panose="02020603050405020304" pitchFamily="18" charset="0"/>
              </a:rPr>
              <a:t>overall lower run costs</a:t>
            </a:r>
          </a:p>
          <a:p>
            <a:pPr lvl="0"/>
            <a:r>
              <a:rPr lang="en-CA" sz="1900" dirty="0">
                <a:latin typeface="Times New Roman" panose="02020603050405020304" pitchFamily="18" charset="0"/>
                <a:cs typeface="Times New Roman" panose="02020603050405020304" pitchFamily="18" charset="0"/>
              </a:rPr>
              <a:t>increase in overall business</a:t>
            </a:r>
          </a:p>
          <a:p>
            <a:pPr lvl="0"/>
            <a:r>
              <a:rPr lang="en-CA" sz="1900" dirty="0">
                <a:latin typeface="Times New Roman" panose="02020603050405020304" pitchFamily="18" charset="0"/>
                <a:cs typeface="Times New Roman" panose="02020603050405020304" pitchFamily="18" charset="0"/>
              </a:rPr>
              <a:t>overall greater customer satisfaction</a:t>
            </a:r>
          </a:p>
          <a:p>
            <a:r>
              <a:rPr lang="en-CA" sz="1900" dirty="0">
                <a:latin typeface="Times New Roman" panose="02020603050405020304" pitchFamily="18" charset="0"/>
                <a:cs typeface="Times New Roman" panose="02020603050405020304" pitchFamily="18" charset="0"/>
              </a:rPr>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001643"/>
          </a:xfrm>
          <a:prstGeom prst="rect">
            <a:avLst/>
          </a:prstGeom>
          <a:noFill/>
        </p:spPr>
        <p:txBody>
          <a:bodyPr wrap="square" rtlCol="0">
            <a:spAutoFit/>
          </a:bodyPr>
          <a:lstStyle/>
          <a:p>
            <a:r>
              <a:rPr lang="en-CA" sz="2400" dirty="0">
                <a:solidFill>
                  <a:srgbClr val="FF0000"/>
                </a:solidFill>
                <a:latin typeface="Times New Roman" panose="02020603050405020304" pitchFamily="18" charset="0"/>
                <a:cs typeface="Times New Roman" panose="02020603050405020304" pitchFamily="18" charset="0"/>
              </a:rPr>
              <a:t>Data:</a:t>
            </a:r>
          </a:p>
          <a:p>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dirty="0">
                <a:latin typeface="Times New Roman" panose="02020603050405020304" pitchFamily="18" charset="0"/>
                <a:cs typeface="Times New Roman" panose="02020603050405020304" pitchFamily="18" charset="0"/>
              </a:rPr>
              <a:t>You can follow along in my Capstone Notebook located here:</a:t>
            </a:r>
            <a:br>
              <a:rPr lang="en-CA" sz="1200" dirty="0">
                <a:latin typeface="Times New Roman" panose="02020603050405020304" pitchFamily="18" charset="0"/>
                <a:cs typeface="Times New Roman" panose="02020603050405020304" pitchFamily="18" charset="0"/>
              </a:rPr>
            </a:br>
            <a:r>
              <a:rPr lang="en-CA" sz="1200" u="sng" dirty="0">
                <a:latin typeface="Times New Roman" panose="02020603050405020304" pitchFamily="18" charset="0"/>
                <a:cs typeface="Times New Roman" panose="02020603050405020304" pitchFamily="18" charset="0"/>
                <a:hlinkClick r:id="rId2"/>
              </a:rPr>
              <a:t>https://github.com/dcrouch1/Peer-graded-Assignment-Capstone-Project---The-Battle-of-Neighborhoods-Week-2-/blob/master/Daves_Capstone.ipynb</a:t>
            </a:r>
            <a:r>
              <a:rPr lang="en-CA" sz="1200" dirty="0">
                <a:latin typeface="Times New Roman" panose="02020603050405020304" pitchFamily="18" charset="0"/>
                <a:cs typeface="Times New Roman" panose="02020603050405020304" pitchFamily="18" charset="0"/>
              </a:rPr>
              <a:t> </a:t>
            </a:r>
          </a:p>
          <a:p>
            <a:r>
              <a:rPr lang="en-CA" sz="1200" dirty="0">
                <a:latin typeface="Times New Roman" panose="02020603050405020304" pitchFamily="18" charset="0"/>
                <a:cs typeface="Times New Roman" panose="02020603050405020304" pitchFamily="18" charset="0"/>
              </a:rPr>
              <a:t>Data Wrangling</a:t>
            </a:r>
          </a:p>
          <a:p>
            <a:r>
              <a:rPr lang="en-CA" sz="1200" dirty="0">
                <a:latin typeface="Times New Roman" panose="02020603050405020304" pitchFamily="18" charset="0"/>
                <a:cs typeface="Times New Roman" panose="02020603050405020304" pitchFamily="18" charset="0"/>
              </a:rPr>
              <a:t>A lot of hard work went into creating the working data set.</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I had to combine the following disparate data sources. The order of events went like this</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 Load all the Data from all the various sources.</a:t>
            </a:r>
          </a:p>
          <a:p>
            <a:r>
              <a:rPr lang="en-CA" sz="1200" dirty="0">
                <a:latin typeface="Times New Roman" panose="02020603050405020304" pitchFamily="18" charset="0"/>
                <a:cs typeface="Times New Roman" panose="02020603050405020304" pitchFamily="18" charset="0"/>
              </a:rPr>
              <a:t>1.1 Toronto neighborhoods broken down by postal code</a:t>
            </a:r>
          </a:p>
          <a:p>
            <a:r>
              <a:rPr lang="en-CA" sz="1200" u="sng" dirty="0">
                <a:latin typeface="Times New Roman" panose="02020603050405020304" pitchFamily="18" charset="0"/>
                <a:cs typeface="Times New Roman" panose="02020603050405020304" pitchFamily="18" charset="0"/>
                <a:hlinkClick r:id="rId3"/>
              </a:rPr>
              <a:t>https://en.wikipedia.org/wiki/List_of_postal_codes_of_Canada:_M</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Here I used </a:t>
            </a:r>
            <a:r>
              <a:rPr lang="en-CA" sz="1200" dirty="0" err="1">
                <a:latin typeface="Times New Roman" panose="02020603050405020304" pitchFamily="18" charset="0"/>
                <a:cs typeface="Times New Roman" panose="02020603050405020304" pitchFamily="18" charset="0"/>
              </a:rPr>
              <a:t>BeautifulSoup</a:t>
            </a:r>
            <a:r>
              <a:rPr lang="en-CA" sz="1200" dirty="0">
                <a:latin typeface="Times New Roman" panose="02020603050405020304" pitchFamily="18" charset="0"/>
                <a:cs typeface="Times New Roman" panose="02020603050405020304" pitchFamily="18" charset="0"/>
              </a:rPr>
              <a:t> to scrape the wiki page to extract a working list of Toronto Neighborhoods sorted by postal code.</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1.1.1 Load Toronto geospatial coordinates and merge to Toronto Postal Code Data</a:t>
            </a:r>
          </a:p>
          <a:p>
            <a:r>
              <a:rPr lang="en-CA" sz="1200" u="sng" dirty="0">
                <a:latin typeface="Times New Roman" panose="02020603050405020304" pitchFamily="18" charset="0"/>
                <a:cs typeface="Times New Roman" panose="02020603050405020304" pitchFamily="18" charset="0"/>
                <a:hlinkClick r:id="rId4"/>
              </a:rPr>
              <a:t>http://cocl.us/Geospatial_data</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Next, I joined geo spatial to the Toronto Data.</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1.2 Toronto neighborhoods populations broken down by postal code</a:t>
            </a:r>
          </a:p>
          <a:p>
            <a:r>
              <a:rPr lang="en-CA" sz="1200" u="sng" dirty="0">
                <a:latin typeface="Times New Roman" panose="02020603050405020304" pitchFamily="18" charset="0"/>
                <a:cs typeface="Times New Roman" panose="02020603050405020304" pitchFamily="18" charset="0"/>
                <a:hlinkClick r:id="rId5"/>
              </a:rPr>
              <a:t>https://www12.statcan.gc.ca/census-recensement/2016/dp-pd/hlt-fst/pd-pl/Tables/File.cfm?T=1201&amp;SR=1&amp;RPP=9999&amp;PR=0&amp;CMA=0&amp;CSD=0&amp;S=22&amp;O=A&amp;Lang=Eng&amp;OFT=CSV</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Use Pandas to grab the csv</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1.2.1 Merge Toronto Neighbourhood populations data with Toronto Postal Code data</a:t>
            </a:r>
          </a:p>
          <a:p>
            <a:r>
              <a:rPr lang="en-CA" sz="1200" dirty="0">
                <a:latin typeface="Times New Roman" panose="02020603050405020304" pitchFamily="18" charset="0"/>
                <a:cs typeface="Times New Roman" panose="02020603050405020304" pitchFamily="18" charset="0"/>
              </a:rPr>
              <a:t>Next, I joined population data to the Toronto Data.</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1.3 Toronto neighborhoods average after tax income broken down by postal code</a:t>
            </a:r>
          </a:p>
          <a:p>
            <a:r>
              <a:rPr lang="en-CA" sz="1200" dirty="0">
                <a:latin typeface="Times New Roman" panose="02020603050405020304" pitchFamily="18" charset="0"/>
                <a:cs typeface="Times New Roman" panose="02020603050405020304" pitchFamily="18" charset="0"/>
              </a:rPr>
              <a:t>Here we must manually download these from Stats Canada and load them.</a:t>
            </a:r>
            <a:br>
              <a:rPr lang="en-CA" sz="1200" dirty="0">
                <a:latin typeface="Times New Roman" panose="02020603050405020304" pitchFamily="18" charset="0"/>
                <a:cs typeface="Times New Roman" panose="02020603050405020304" pitchFamily="18" charset="0"/>
              </a:rPr>
            </a:br>
            <a:r>
              <a:rPr lang="en-CA" sz="1200" u="sng" dirty="0">
                <a:latin typeface="Times New Roman" panose="02020603050405020304" pitchFamily="18" charset="0"/>
                <a:cs typeface="Times New Roman" panose="02020603050405020304" pitchFamily="18" charset="0"/>
                <a:hlinkClick r:id="rId6"/>
              </a:rPr>
              <a:t>https://www12.statcan.gc.ca/census-recensement/2016/dp-pd/prof/search-recherche/change-geo.cfm?Lang=E&amp;Geo1=FSA</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See: to_geo_space.csv</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816977"/>
          </a:xfrm>
          <a:prstGeom prst="rect">
            <a:avLst/>
          </a:prstGeom>
          <a:noFill/>
        </p:spPr>
        <p:txBody>
          <a:bodyPr wrap="square" rtlCol="0">
            <a:spAutoFit/>
          </a:bodyPr>
          <a:lstStyle/>
          <a:p>
            <a:r>
              <a:rPr lang="en-CA" sz="1200" dirty="0">
                <a:latin typeface="Times New Roman" panose="02020603050405020304" pitchFamily="18" charset="0"/>
                <a:cs typeface="Times New Roman" panose="02020603050405020304" pitchFamily="18" charset="0"/>
              </a:rPr>
              <a:t>1.3.1 Merge Toronto Neighbourhood income data with Toronto Postal Code data</a:t>
            </a:r>
          </a:p>
          <a:p>
            <a:r>
              <a:rPr lang="en-CA" sz="1200" dirty="0">
                <a:latin typeface="Times New Roman" panose="02020603050405020304" pitchFamily="18" charset="0"/>
                <a:cs typeface="Times New Roman" panose="02020603050405020304" pitchFamily="18" charset="0"/>
              </a:rPr>
              <a:t>Next, I joined income data to the Toronto Data.</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At this time I also saved a copy of the data set as my friend had asked for it in his list of requirements.</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See: </a:t>
            </a:r>
            <a:r>
              <a:rPr lang="en-CA" sz="1200" dirty="0" err="1">
                <a:latin typeface="Times New Roman" panose="02020603050405020304" pitchFamily="18" charset="0"/>
                <a:cs typeface="Times New Roman" panose="02020603050405020304" pitchFamily="18" charset="0"/>
              </a:rPr>
              <a:t>TO_Affluence.csv</a:t>
            </a:r>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1.4 What is the Canadian National Average After Tax Income</a:t>
            </a:r>
          </a:p>
          <a:p>
            <a:r>
              <a:rPr lang="en-CA" sz="1200" dirty="0">
                <a:latin typeface="Times New Roman" panose="02020603050405020304" pitchFamily="18" charset="0"/>
                <a:cs typeface="Times New Roman" panose="02020603050405020304" pitchFamily="18" charset="0"/>
              </a:rPr>
              <a:t>Here I must also manually download this from Stats Canada and load them.</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hlinkClick r:id="rId2"/>
              </a:rPr>
              <a:t>https://www150.statcan.gc.ca/n1/daily-quotidien/180313/dq180313a-eng.htm</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Canadian families and unattached individuals had a median after-tax income of $57,000 in 2016.</a:t>
            </a: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1.5 Toronto list of Restaurants or Venues that could potentially use Restaurant Equipment</a:t>
            </a:r>
          </a:p>
          <a:p>
            <a:r>
              <a:rPr lang="en-CA" sz="1200" dirty="0">
                <a:latin typeface="Times New Roman" panose="02020603050405020304" pitchFamily="18" charset="0"/>
                <a:cs typeface="Times New Roman" panose="02020603050405020304" pitchFamily="18" charset="0"/>
              </a:rPr>
              <a:t>4SQUARE API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hlinkClick r:id="rId3"/>
              </a:rPr>
              <a:t>https://api.foursquare.com</a:t>
            </a:r>
            <a:endParaRPr lang="en-CA" sz="1200" dirty="0">
              <a:latin typeface="Times New Roman" panose="02020603050405020304" pitchFamily="18" charset="0"/>
              <a:cs typeface="Times New Roman" panose="02020603050405020304" pitchFamily="18" charset="0"/>
            </a:endParaRP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1.5.1 Get all the Venues in Toronto.</a:t>
            </a:r>
          </a:p>
          <a:p>
            <a:r>
              <a:rPr lang="en-CA" sz="1200" dirty="0">
                <a:latin typeface="Times New Roman" panose="02020603050405020304" pitchFamily="18" charset="0"/>
                <a:cs typeface="Times New Roman" panose="02020603050405020304" pitchFamily="18" charset="0"/>
              </a:rPr>
              <a:t>1.5.2 Only add Restaurants as Venue Categories</a:t>
            </a:r>
          </a:p>
          <a:p>
            <a:r>
              <a:rPr lang="en-CA" sz="1200" dirty="0">
                <a:latin typeface="Times New Roman" panose="02020603050405020304" pitchFamily="18" charset="0"/>
                <a:cs typeface="Times New Roman" panose="02020603050405020304" pitchFamily="18" charset="0"/>
              </a:rPr>
              <a:t>Use this list to Extract Restaurants and only include Restaurants in our Data Set.</a:t>
            </a:r>
          </a:p>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1.5.3 </a:t>
            </a:r>
            <a:r>
              <a:rPr lang="en-CA" sz="1200" dirty="0" err="1">
                <a:latin typeface="Times New Roman" panose="02020603050405020304" pitchFamily="18" charset="0"/>
                <a:cs typeface="Times New Roman" panose="02020603050405020304" pitchFamily="18" charset="0"/>
              </a:rPr>
              <a:t>OneHot</a:t>
            </a:r>
            <a:r>
              <a:rPr lang="en-CA" sz="1200" dirty="0">
                <a:latin typeface="Times New Roman" panose="02020603050405020304" pitchFamily="18" charset="0"/>
                <a:cs typeface="Times New Roman" panose="02020603050405020304" pitchFamily="18" charset="0"/>
              </a:rPr>
              <a:t> encode and count restaurants</a:t>
            </a:r>
          </a:p>
          <a:p>
            <a:r>
              <a:rPr lang="en-CA" sz="1200" dirty="0">
                <a:latin typeface="Times New Roman" panose="02020603050405020304" pitchFamily="18" charset="0"/>
                <a:cs typeface="Times New Roman" panose="02020603050405020304" pitchFamily="18" charset="0"/>
              </a:rPr>
              <a:t>Prepare the data for clustering</a:t>
            </a:r>
          </a:p>
          <a:p>
            <a:r>
              <a:rPr lang="en-CA" sz="1200" dirty="0">
                <a:latin typeface="Times New Roman" panose="02020603050405020304" pitchFamily="18" charset="0"/>
                <a:cs typeface="Times New Roman" panose="02020603050405020304" pitchFamily="18" charset="0"/>
              </a:rPr>
              <a:t>* Combine all of those into a working Data Set to cluster and geo spatial map of the results showing the best neighborhood to open a Restaurant Supply Store *</a:t>
            </a:r>
          </a:p>
          <a:p>
            <a:r>
              <a:rPr lang="en-CA" sz="1200" dirty="0">
                <a:latin typeface="Times New Roman" panose="02020603050405020304" pitchFamily="18" charset="0"/>
                <a:cs typeface="Times New Roman" panose="02020603050405020304" pitchFamily="18" charset="0"/>
              </a:rPr>
              <a:t>Combining all of these disparate data sets will clearly demonstrate the following:</a:t>
            </a:r>
          </a:p>
          <a:p>
            <a:pPr lvl="0"/>
            <a:r>
              <a:rPr lang="en-CA" sz="1200" dirty="0">
                <a:latin typeface="Times New Roman" panose="02020603050405020304" pitchFamily="18" charset="0"/>
                <a:cs typeface="Times New Roman" panose="02020603050405020304" pitchFamily="18" charset="0"/>
              </a:rPr>
              <a:t>which neighborhoods in Toronto have clusters of like Restaurants</a:t>
            </a:r>
          </a:p>
          <a:p>
            <a:pPr lvl="0"/>
            <a:r>
              <a:rPr lang="en-CA" sz="1200" dirty="0">
                <a:latin typeface="Times New Roman" panose="02020603050405020304" pitchFamily="18" charset="0"/>
                <a:cs typeface="Times New Roman" panose="02020603050405020304" pitchFamily="18" charset="0"/>
              </a:rPr>
              <a:t>how populated each neighborhoods is</a:t>
            </a:r>
          </a:p>
          <a:p>
            <a:pPr lvl="0"/>
            <a:r>
              <a:rPr lang="en-CA" sz="1200" dirty="0">
                <a:latin typeface="Times New Roman" panose="02020603050405020304" pitchFamily="18" charset="0"/>
                <a:cs typeface="Times New Roman" panose="02020603050405020304" pitchFamily="18" charset="0"/>
              </a:rPr>
              <a:t>the average after tax income is all of these neighborhoods</a:t>
            </a:r>
          </a:p>
          <a:p>
            <a:pPr lvl="0"/>
            <a:r>
              <a:rPr lang="en-CA" sz="1200" dirty="0">
                <a:latin typeface="Times New Roman" panose="02020603050405020304" pitchFamily="18" charset="0"/>
                <a:cs typeface="Times New Roman" panose="02020603050405020304" pitchFamily="18"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2308324"/>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Methodology:</a:t>
            </a:r>
          </a:p>
          <a:p>
            <a:r>
              <a:rPr lang="en-CA" sz="2400" b="1" dirty="0">
                <a:solidFill>
                  <a:srgbClr val="FF0000"/>
                </a:solidFill>
                <a:latin typeface="Times New Roman" panose="02020603050405020304" pitchFamily="18" charset="0"/>
                <a:cs typeface="Times New Roman" panose="02020603050405020304" pitchFamily="18" charset="0"/>
              </a:rPr>
              <a:t>Choice of Algorithms </a:t>
            </a:r>
            <a:br>
              <a:rPr lang="en-CA" sz="1200" b="1" dirty="0">
                <a:latin typeface="Times New Roman" panose="02020603050405020304" pitchFamily="18" charset="0"/>
                <a:cs typeface="Times New Roman" panose="02020603050405020304" pitchFamily="18" charset="0"/>
              </a:rPr>
            </a:br>
            <a:endParaRPr lang="en-CA" sz="1200" b="1"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I chose K-Means Clustering. </a:t>
            </a:r>
            <a:br>
              <a:rPr lang="en-CA" sz="1200" dirty="0">
                <a:latin typeface="Times New Roman" panose="02020603050405020304" pitchFamily="18" charset="0"/>
                <a:cs typeface="Times New Roman" panose="02020603050405020304" pitchFamily="18" charset="0"/>
              </a:rPr>
            </a:br>
            <a:r>
              <a:rPr lang="en-CA" sz="1200" u="sng" dirty="0">
                <a:latin typeface="Times New Roman" panose="02020603050405020304" pitchFamily="18" charset="0"/>
                <a:cs typeface="Times New Roman" panose="02020603050405020304" pitchFamily="18" charset="0"/>
                <a:hlinkClick r:id="rId2"/>
              </a:rPr>
              <a:t>https://towardsdatascience.com/clustering-algorithms-for-customer-segmentation-af637c6830ac</a:t>
            </a:r>
            <a:r>
              <a:rPr lang="en-CA" sz="1200" dirty="0">
                <a:latin typeface="Times New Roman" panose="02020603050405020304" pitchFamily="18" charset="0"/>
                <a:cs typeface="Times New Roman" panose="02020603050405020304" pitchFamily="18" charset="0"/>
              </a:rPr>
              <a:t> </a:t>
            </a:r>
          </a:p>
          <a:p>
            <a:r>
              <a:rPr lang="en-CA" sz="1200" dirty="0">
                <a:latin typeface="Times New Roman" panose="02020603050405020304" pitchFamily="18" charset="0"/>
                <a:cs typeface="Times New Roman" panose="02020603050405020304" pitchFamily="18" charset="0"/>
              </a:rPr>
              <a:t>A backgrounder on K-Means clustering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“K-means clustering is an iterative clustering algorithm where the number of clusters K is predetermined and the algorithm iteratively assigns each data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point to one of the K clusters based on the feature similarity.” </a:t>
            </a:r>
          </a:p>
          <a:p>
            <a:r>
              <a:rPr lang="en-CA" sz="1200" b="1" dirty="0">
                <a:latin typeface="Times New Roman" panose="02020603050405020304" pitchFamily="18" charset="0"/>
                <a:cs typeface="Times New Roman" panose="02020603050405020304" pitchFamily="18" charset="0"/>
              </a:rPr>
              <a:t>* Key Observation: And for my project feature similarity means restaurant similarity in Neighborhoods *</a:t>
            </a:r>
            <a:endParaRPr lang="en-CA" sz="1200" dirty="0">
              <a:latin typeface="Times New Roman" panose="02020603050405020304" pitchFamily="18" charset="0"/>
              <a:cs typeface="Times New Roman" panose="02020603050405020304" pitchFamily="18" charset="0"/>
            </a:endParaRP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323987"/>
          </a:xfrm>
          <a:prstGeom prst="rect">
            <a:avLst/>
          </a:prstGeom>
          <a:noFill/>
        </p:spPr>
        <p:txBody>
          <a:bodyPr wrap="square" rtlCol="0">
            <a:spAutoFit/>
          </a:bodyPr>
          <a:lstStyle/>
          <a:p>
            <a:r>
              <a:rPr lang="en-CA" sz="2400" dirty="0">
                <a:solidFill>
                  <a:srgbClr val="FF0000"/>
                </a:solidFill>
                <a:latin typeface="Times New Roman" panose="02020603050405020304" pitchFamily="18" charset="0"/>
                <a:cs typeface="Times New Roman" panose="02020603050405020304" pitchFamily="18" charset="0"/>
              </a:rPr>
              <a:t>Methodology cont’d:</a:t>
            </a:r>
          </a:p>
          <a:p>
            <a:r>
              <a:rPr lang="en-CA" sz="2400" dirty="0">
                <a:solidFill>
                  <a:srgbClr val="FF0000"/>
                </a:solidFill>
                <a:latin typeface="Times New Roman" panose="02020603050405020304" pitchFamily="18" charset="0"/>
                <a:cs typeface="Times New Roman" panose="02020603050405020304" pitchFamily="18" charset="0"/>
              </a:rPr>
              <a:t>Choosing the correct number of clusters. </a:t>
            </a:r>
            <a:br>
              <a:rPr lang="en-CA" b="1" dirty="0"/>
            </a:br>
            <a:endParaRPr lang="en-CA" b="1" dirty="0"/>
          </a:p>
          <a:p>
            <a:r>
              <a:rPr lang="en-CA" sz="1200" dirty="0">
                <a:latin typeface="Times New Roman" panose="02020603050405020304" pitchFamily="18" charset="0"/>
                <a:cs typeface="Times New Roman" panose="02020603050405020304" pitchFamily="18" charset="0"/>
                <a:hlinkClick r:id="rId2"/>
              </a:rPr>
              <a:t>https://www.jeremyjordan.me/grouping-data-points-with-k-means-clustering/</a:t>
            </a:r>
            <a:r>
              <a:rPr lang="en-CA" sz="1200" dirty="0">
                <a:latin typeface="Times New Roman" panose="02020603050405020304" pitchFamily="18" charset="0"/>
                <a:cs typeface="Times New Roman" panose="02020603050405020304" pitchFamily="18" charset="0"/>
              </a:rPr>
              <a:t>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Here I use Silhouette analysis to determine the optimum number of clusters to use. </a:t>
            </a:r>
          </a:p>
          <a:p>
            <a:r>
              <a:rPr lang="en-CA" sz="1200" dirty="0">
                <a:latin typeface="Times New Roman" panose="02020603050405020304" pitchFamily="18" charset="0"/>
                <a:cs typeface="Times New Roman" panose="02020603050405020304" pitchFamily="18" charset="0"/>
              </a:rPr>
              <a:t>A backgrounder on Silhouette analysis.</a:t>
            </a:r>
          </a:p>
          <a:p>
            <a:r>
              <a:rPr lang="en-CA" sz="1200" dirty="0">
                <a:latin typeface="Times New Roman" panose="02020603050405020304" pitchFamily="18" charset="0"/>
                <a:cs typeface="Times New Roman" panose="02020603050405020304" pitchFamily="18" charset="0"/>
              </a:rPr>
              <a:t>“We can use Silhouette analysis to evaluate each model. A Silhouette coefficient is calculated for observation, which is then averaged to determine the Silhouette score.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The coefficient combines the average within-cluster distance with average nearest-cluster distance to assign a value between -1 and 1. A value below zero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denotes that the observation is probably in the wrong cluster and a value closer to 1 denotes that the observation is a great fit for the cluster and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clearly separated from other clusters. This coefficient essentially measures how close an observation is to neighboring clusters, where it is desirable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to be the maximum distance possible from neighboring clusters.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We can automatically determine the best number of clusters, k, by selecting the model which yields the highest Silhouette score.” </a:t>
            </a:r>
          </a:p>
          <a:p>
            <a:r>
              <a:rPr lang="en-CA" sz="1200" b="1" dirty="0">
                <a:latin typeface="Times New Roman" panose="02020603050405020304" pitchFamily="18" charset="0"/>
                <a:cs typeface="Times New Roman" panose="02020603050405020304" pitchFamily="18" charset="0"/>
              </a:rPr>
              <a:t>* Key Observation: My highest score was 2. *</a:t>
            </a:r>
            <a:r>
              <a:rPr lang="en-CA" sz="1200" dirty="0">
                <a:latin typeface="Times New Roman" panose="02020603050405020304" pitchFamily="18" charset="0"/>
                <a:cs typeface="Times New Roman" panose="02020603050405020304" pitchFamily="18" charset="0"/>
              </a:rPr>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200329"/>
          </a:xfrm>
          <a:prstGeom prst="rect">
            <a:avLst/>
          </a:prstGeom>
          <a:noFill/>
        </p:spPr>
        <p:txBody>
          <a:bodyPr wrap="square" rtlCol="0">
            <a:spAutoFit/>
          </a:bodyPr>
          <a:lstStyle/>
          <a:p>
            <a:r>
              <a:rPr lang="en-CA" sz="2400" dirty="0">
                <a:solidFill>
                  <a:srgbClr val="FF0000"/>
                </a:solidFill>
                <a:latin typeface="Times New Roman" panose="02020603050405020304" pitchFamily="18" charset="0"/>
                <a:cs typeface="Times New Roman" panose="02020603050405020304" pitchFamily="18" charset="0"/>
              </a:rPr>
              <a:t>Methodology cont’d:</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55107" cy="5047488"/>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492990"/>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Methodology cont’d:</a:t>
            </a:r>
          </a:p>
          <a:p>
            <a:r>
              <a:rPr lang="en-CA" sz="2400" b="1" dirty="0">
                <a:solidFill>
                  <a:srgbClr val="FF0000"/>
                </a:solidFill>
                <a:latin typeface="Times New Roman" panose="02020603050405020304" pitchFamily="18" charset="0"/>
                <a:cs typeface="Times New Roman" panose="02020603050405020304" pitchFamily="18" charset="0"/>
              </a:rPr>
              <a:t>2.2 Merge the Toronto data with geo coordinates data and make sure it's the right shape</a:t>
            </a:r>
            <a:br>
              <a:rPr lang="en-CA" sz="2400" b="1" dirty="0">
                <a:solidFill>
                  <a:srgbClr val="FF0000"/>
                </a:solidFill>
                <a:latin typeface="Times New Roman" panose="02020603050405020304" pitchFamily="18" charset="0"/>
                <a:cs typeface="Times New Roman" panose="02020603050405020304" pitchFamily="18" charset="0"/>
              </a:rPr>
            </a:br>
            <a:endParaRPr lang="en-CA" sz="2400" b="1" dirty="0">
              <a:solidFill>
                <a:srgbClr val="FF0000"/>
              </a:solidFill>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Here I reshape the Toronto data so that it’s shape matches the clustered data.</a:t>
            </a:r>
          </a:p>
          <a:p>
            <a:r>
              <a:rPr lang="en-CA" sz="1200" dirty="0">
                <a:latin typeface="Times New Roman" panose="02020603050405020304" pitchFamily="18" charset="0"/>
                <a:cs typeface="Times New Roman" panose="02020603050405020304" pitchFamily="18" charset="0"/>
              </a:rPr>
              <a:t>2.3 Add the </a:t>
            </a:r>
            <a:r>
              <a:rPr lang="en-CA" sz="1200" dirty="0" err="1">
                <a:latin typeface="Times New Roman" panose="02020603050405020304" pitchFamily="18" charset="0"/>
                <a:cs typeface="Times New Roman" panose="02020603050405020304" pitchFamily="18" charset="0"/>
              </a:rPr>
              <a:t>KMeans</a:t>
            </a:r>
            <a:r>
              <a:rPr lang="en-CA" sz="1200" dirty="0">
                <a:latin typeface="Times New Roman" panose="02020603050405020304" pitchFamily="18" charset="0"/>
                <a:cs typeface="Times New Roman" panose="02020603050405020304" pitchFamily="18" charset="0"/>
              </a:rPr>
              <a:t> Labels</a:t>
            </a:r>
          </a:p>
          <a:p>
            <a:r>
              <a:rPr lang="en-CA" sz="1200" dirty="0">
                <a:latin typeface="Times New Roman" panose="02020603050405020304" pitchFamily="18" charset="0"/>
                <a:cs typeface="Times New Roman" panose="02020603050405020304" pitchFamily="18" charset="0"/>
              </a:rPr>
              <a:t>Determine the largest cluster in this case it was cluster number 2 with a shape of </a:t>
            </a:r>
            <a:br>
              <a:rPr lang="en-CA" sz="1200" dirty="0">
                <a:latin typeface="Times New Roman" panose="02020603050405020304" pitchFamily="18" charset="0"/>
                <a:cs typeface="Times New Roman" panose="02020603050405020304" pitchFamily="18" charset="0"/>
              </a:rPr>
            </a:br>
            <a:r>
              <a:rPr lang="en-CA" sz="1200" dirty="0">
                <a:latin typeface="Times New Roman" panose="02020603050405020304" pitchFamily="18" charset="0"/>
                <a:cs typeface="Times New Roman" panose="02020603050405020304" pitchFamily="18"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3365904"/>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73</TotalTime>
  <Words>1753</Words>
  <Application>Microsoft Macintosh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Guggulotu, Krishna</cp:lastModifiedBy>
  <cp:revision>13</cp:revision>
  <dcterms:created xsi:type="dcterms:W3CDTF">2019-01-19T16:30:22Z</dcterms:created>
  <dcterms:modified xsi:type="dcterms:W3CDTF">2020-12-18T15:18:24Z</dcterms:modified>
</cp:coreProperties>
</file>