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75910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424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624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543989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060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540372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96995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71366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146062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0817-C599-4378-8BC3-0DEB762BC2E8}" type="datetimeFigureOut">
              <a:rPr lang="en-IN" smtClean="0"/>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53293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50817-C599-4378-8BC3-0DEB762BC2E8}" type="datetimeFigureOut">
              <a:rPr lang="en-IN" smtClean="0"/>
              <a:t>11-08-2020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9193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950817-C599-4378-8BC3-0DEB762BC2E8}" type="datetimeFigureOut">
              <a:rPr lang="en-IN" smtClean="0"/>
              <a:t>11-08-2020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139405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50817-C599-4378-8BC3-0DEB762BC2E8}" type="datetimeFigureOut">
              <a:rPr lang="en-IN" smtClean="0"/>
              <a:t>11-08-2020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78785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50817-C599-4378-8BC3-0DEB762BC2E8}" type="datetimeFigureOut">
              <a:rPr lang="en-IN" smtClean="0"/>
              <a:t>11-08-2020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4472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950817-C599-4378-8BC3-0DEB762BC2E8}" type="datetimeFigureOut">
              <a:rPr lang="en-IN" smtClean="0"/>
              <a:t>11-08-2020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18604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50817-C599-4378-8BC3-0DEB762BC2E8}" type="datetimeFigureOut">
              <a:rPr lang="en-IN" smtClean="0"/>
              <a:t>11-08-2020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B7655-0CDA-4680-B3E1-D3CA33A5EA53}" type="slidenum">
              <a:rPr lang="en-IN" smtClean="0"/>
              <a:t>‹#›</a:t>
            </a:fld>
            <a:endParaRPr lang="en-IN"/>
          </a:p>
        </p:txBody>
      </p:sp>
    </p:spTree>
    <p:extLst>
      <p:ext uri="{BB962C8B-B14F-4D97-AF65-F5344CB8AC3E}">
        <p14:creationId xmlns:p14="http://schemas.microsoft.com/office/powerpoint/2010/main" val="222581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950817-C599-4378-8BC3-0DEB762BC2E8}" type="datetimeFigureOut">
              <a:rPr lang="en-IN" smtClean="0"/>
              <a:t>11-08-2020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BB7655-0CDA-4680-B3E1-D3CA33A5EA53}" type="slidenum">
              <a:rPr lang="en-IN" smtClean="0"/>
              <a:t>‹#›</a:t>
            </a:fld>
            <a:endParaRPr lang="en-IN"/>
          </a:p>
        </p:txBody>
      </p:sp>
    </p:spTree>
    <p:extLst>
      <p:ext uri="{BB962C8B-B14F-4D97-AF65-F5344CB8AC3E}">
        <p14:creationId xmlns:p14="http://schemas.microsoft.com/office/powerpoint/2010/main" val="3733129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CE2F-1346-4FE0-84B2-8767FA529BD4}"/>
              </a:ext>
            </a:extLst>
          </p:cNvPr>
          <p:cNvSpPr>
            <a:spLocks noGrp="1"/>
          </p:cNvSpPr>
          <p:nvPr>
            <p:ph type="ctrTitle"/>
          </p:nvPr>
        </p:nvSpPr>
        <p:spPr>
          <a:xfrm>
            <a:off x="752465" y="2263807"/>
            <a:ext cx="7766936" cy="1671620"/>
          </a:xfrm>
        </p:spPr>
        <p:txBody>
          <a:bodyPr/>
          <a:lstStyle/>
          <a:p>
            <a:r>
              <a:rPr lang="en-US" dirty="0"/>
              <a:t>HUFFMAN CODING</a:t>
            </a:r>
            <a:endParaRPr lang="en-IN" dirty="0"/>
          </a:p>
        </p:txBody>
      </p:sp>
    </p:spTree>
    <p:extLst>
      <p:ext uri="{BB962C8B-B14F-4D97-AF65-F5344CB8AC3E}">
        <p14:creationId xmlns:p14="http://schemas.microsoft.com/office/powerpoint/2010/main" val="199668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FADBEF-89CA-4667-BBAD-BDA27C398046}"/>
              </a:ext>
            </a:extLst>
          </p:cNvPr>
          <p:cNvSpPr/>
          <p:nvPr/>
        </p:nvSpPr>
        <p:spPr>
          <a:xfrm>
            <a:off x="1509205" y="1193100"/>
            <a:ext cx="7661429" cy="4487832"/>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Index</a:t>
            </a:r>
          </a:p>
          <a:p>
            <a:pPr>
              <a:lnSpc>
                <a:spcPct val="150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Introduction</a:t>
            </a:r>
          </a:p>
          <a:p>
            <a:pPr marL="342900" lvl="0" indent="-342900">
              <a:lnSpc>
                <a:spcPct val="150000"/>
              </a:lnSpc>
              <a:spcAft>
                <a:spcPts val="0"/>
              </a:spcAft>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Objectives</a:t>
            </a:r>
          </a:p>
          <a:p>
            <a:pPr marL="342900" lvl="0" indent="-342900">
              <a:lnSpc>
                <a:spcPct val="150000"/>
              </a:lnSpc>
              <a:spcAft>
                <a:spcPts val="0"/>
              </a:spcAft>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Requirements </a:t>
            </a:r>
          </a:p>
          <a:p>
            <a:pPr marL="342900" lvl="0" indent="-342900">
              <a:lnSpc>
                <a:spcPct val="150000"/>
              </a:lnSpc>
              <a:spcAft>
                <a:spcPts val="0"/>
              </a:spcAft>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Algorithm</a:t>
            </a:r>
          </a:p>
          <a:p>
            <a:pPr marL="342900" lvl="0" indent="-342900">
              <a:lnSpc>
                <a:spcPct val="150000"/>
              </a:lnSpc>
              <a:spcAft>
                <a:spcPts val="800"/>
              </a:spcAft>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Conclusion</a:t>
            </a:r>
          </a:p>
          <a:p>
            <a:pPr marL="228600">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1239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42133D-30E8-41F2-8E35-347997B48E85}"/>
              </a:ext>
            </a:extLst>
          </p:cNvPr>
          <p:cNvSpPr/>
          <p:nvPr/>
        </p:nvSpPr>
        <p:spPr>
          <a:xfrm>
            <a:off x="753979" y="731723"/>
            <a:ext cx="8443287" cy="5825441"/>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INTRODUCTION</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Huffman coding is an algorithm for the lossless data comparison. the variables and their frequency values to be given so that the largest frequency having variable gets the smallest code and vice versa. This code is compressed and gets its value.</a:t>
            </a:r>
            <a:endParaRPr lang="en-IN"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Huffman coding we can make sure that code given to a variable is not prefix code for any other variable or character. Hence by using Huffman coding we cannot get confusion during decoding.</a:t>
            </a: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p>
          <a:p>
            <a:pPr marL="856615" marR="1417955" indent="467995" algn="just">
              <a:lnSpc>
                <a:spcPct val="148000"/>
              </a:lnSpc>
              <a:spcAft>
                <a:spcPts val="0"/>
              </a:spcAft>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07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6AF655-F0BB-405C-8CC3-B36A49F16571}"/>
              </a:ext>
            </a:extLst>
          </p:cNvPr>
          <p:cNvSpPr/>
          <p:nvPr/>
        </p:nvSpPr>
        <p:spPr>
          <a:xfrm>
            <a:off x="759222" y="743484"/>
            <a:ext cx="8402534" cy="5255285"/>
          </a:xfrm>
          <a:prstGeom prst="rect">
            <a:avLst/>
          </a:prstGeom>
        </p:spPr>
        <p:txBody>
          <a:bodyPr wrap="square">
            <a:spAutoFit/>
          </a:bodyPr>
          <a:lstStyle/>
          <a:p>
            <a:pPr lvl="1" algn="just">
              <a:spcBef>
                <a:spcPts val="1080"/>
              </a:spcBef>
              <a:tabLst>
                <a:tab pos="1258570" algn="l"/>
              </a:tabLst>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OBJECTIVES</a:t>
            </a:r>
          </a:p>
          <a:p>
            <a:pPr lvl="1" algn="just">
              <a:spcBef>
                <a:spcPts val="1080"/>
              </a:spcBef>
              <a:tabLst>
                <a:tab pos="1258570" algn="l"/>
              </a:tabLst>
            </a:pPr>
            <a:endParaRPr lang="en-US" sz="2800" dirty="0">
              <a:latin typeface="Times New Roman" panose="02020603050405020304" pitchFamily="18" charset="0"/>
              <a:cs typeface="Times New Roman" panose="02020603050405020304" pitchFamily="18" charset="0"/>
            </a:endParaRPr>
          </a:p>
          <a:p>
            <a:pPr lvl="1" algn="just">
              <a:spcBef>
                <a:spcPts val="1080"/>
              </a:spcBef>
              <a:tabLst>
                <a:tab pos="1258570" algn="l"/>
              </a:tabLst>
            </a:pPr>
            <a:r>
              <a:rPr lang="en-US" sz="2800" dirty="0">
                <a:latin typeface="Times New Roman" panose="02020603050405020304" pitchFamily="18" charset="0"/>
                <a:cs typeface="Times New Roman" panose="02020603050405020304" pitchFamily="18" charset="0"/>
              </a:rPr>
              <a:t>Our main theme is to decrease the allocated space for the storage of the variable. To obtain this initially we have to create a sorted binary tree .Add 2 variables for bearing least frequency and add them to the tree and sort them again and finally get the binary tree for the given variables left nodes is valued as 0 and right node value as 1 and hence the path value to reach the variables are compressed for the variable.</a:t>
            </a:r>
            <a:endParaRPr lang="en-IN" sz="2800" dirty="0">
              <a:latin typeface="Times New Roman" panose="02020603050405020304" pitchFamily="18" charset="0"/>
              <a:cs typeface="Times New Roman" panose="02020603050405020304" pitchFamily="18" charset="0"/>
            </a:endParaRPr>
          </a:p>
          <a:p>
            <a:pPr marL="742950" lvl="1" indent="-285750" algn="just">
              <a:spcBef>
                <a:spcPts val="1080"/>
              </a:spcBef>
              <a:spcAft>
                <a:spcPts val="0"/>
              </a:spcAft>
              <a:buFont typeface="+mj-lt"/>
              <a:buAutoNum type="arabicPeriod"/>
              <a:tabLst>
                <a:tab pos="1258570" algn="l"/>
              </a:tabLst>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98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5977CDAA-E2E4-4F78-B35D-4471387F3BA3}"/>
              </a:ext>
            </a:extLst>
          </p:cNvPr>
          <p:cNvSpPr/>
          <p:nvPr/>
        </p:nvSpPr>
        <p:spPr>
          <a:xfrm>
            <a:off x="719092" y="33198"/>
            <a:ext cx="8700116" cy="6791603"/>
          </a:xfrm>
          <a:prstGeom prst="rect">
            <a:avLst/>
          </a:prstGeom>
        </p:spPr>
        <p:txBody>
          <a:bodyPr wrap="square">
            <a:spAutoFit/>
          </a:bodyPr>
          <a:lstStyle/>
          <a:p>
            <a:pPr algn="just"/>
            <a:endParaRPr lang="en-IN" sz="2400" dirty="0">
              <a:effectLst/>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ALGORITHM</a:t>
            </a:r>
          </a:p>
          <a:p>
            <a:pPr lvl="1" algn="just"/>
            <a:endParaRPr lang="en-US" sz="2400" dirty="0">
              <a:latin typeface="Times New Roman" panose="02020603050405020304" pitchFamily="18" charset="0"/>
              <a:cs typeface="Times New Roman" panose="02020603050405020304" pitchFamily="18" charset="0"/>
            </a:endParaRPr>
          </a:p>
          <a:p>
            <a:pPr lvl="1"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Insert</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Initialize the heap size to 0</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Step 1: START</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Step 2: Define the maximum height of the Huffman tree as 100</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Step 3: Create a Huffman tree node which is a structure and, in that node, declare the input characters as (char8 data),frequency of the character(unsigned frequency),and also the left and right child of a node(struct </a:t>
            </a:r>
            <a:r>
              <a:rPr lang="en-US" sz="2400" dirty="0" err="1">
                <a:latin typeface="Times New Roman" panose="02020603050405020304" pitchFamily="18" charset="0"/>
                <a:cs typeface="Times New Roman" panose="02020603050405020304" pitchFamily="18" charset="0"/>
              </a:rPr>
              <a:t>MinHeapNode</a:t>
            </a:r>
            <a:r>
              <a:rPr lang="en-US" sz="2400" dirty="0">
                <a:latin typeface="Times New Roman" panose="02020603050405020304" pitchFamily="18" charset="0"/>
                <a:cs typeface="Times New Roman" panose="02020603050405020304" pitchFamily="18" charset="0"/>
              </a:rPr>
              <a:t> *left,*right;)</a:t>
            </a:r>
          </a:p>
          <a:p>
            <a:pPr algn="just"/>
            <a:r>
              <a:rPr lang="en-US" sz="2400" dirty="0">
                <a:latin typeface="Times New Roman" panose="02020603050405020304" pitchFamily="18" charset="0"/>
                <a:cs typeface="Times New Roman" panose="02020603050405020304" pitchFamily="18" charset="0"/>
              </a:rPr>
              <a:t>Step 4: Create a collection of min heap nodes/Huffman tree and in that declare the current size of min heap (unsigned size),capacity of min heap(unsigned capacity;) and also the array of min heap node pointers(struct </a:t>
            </a:r>
            <a:r>
              <a:rPr lang="en-US" sz="2400" dirty="0" err="1">
                <a:latin typeface="Times New Roman" panose="02020603050405020304" pitchFamily="18" charset="0"/>
                <a:cs typeface="Times New Roman" panose="02020603050405020304" pitchFamily="18" charset="0"/>
              </a:rPr>
              <a:t>MinHeapNode</a:t>
            </a:r>
            <a:r>
              <a:rPr lang="en-US" sz="2400" dirty="0">
                <a:latin typeface="Times New Roman" panose="02020603050405020304" pitchFamily="18" charset="0"/>
                <a:cs typeface="Times New Roman" panose="02020603050405020304" pitchFamily="18" charset="0"/>
              </a:rPr>
              <a:t> **array;)</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lvl="1" algn="just">
              <a:spcBef>
                <a:spcPts val="425"/>
              </a:spcBef>
              <a:spcAft>
                <a:spcPts val="0"/>
              </a:spcAft>
              <a:buSzPts val="1700"/>
              <a:tabLst>
                <a:tab pos="1200150" algn="l"/>
              </a:tabLst>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8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1C2D63-8241-4EA0-8364-3EE8480D16C4}"/>
              </a:ext>
            </a:extLst>
          </p:cNvPr>
          <p:cNvSpPr/>
          <p:nvPr/>
        </p:nvSpPr>
        <p:spPr>
          <a:xfrm>
            <a:off x="674702" y="430685"/>
            <a:ext cx="8904303" cy="7106625"/>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4:A utility function allocate a new min heap node with the given characters data and the unsigned frequency of the character using dynamic memory allocation. A utility function to create a min heap of the given unsigned capacity with the size of current Huffman tree as 0</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5:A utility function to swap two min heap nodes and a standard min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heapify</a:t>
            </a:r>
            <a:r>
              <a:rPr lang="en-US" sz="2400" dirty="0">
                <a:latin typeface="Times New Roman" panose="02020603050405020304" pitchFamily="18" charset="0"/>
                <a:ea typeface="Calibri" panose="020F0502020204030204" pitchFamily="34" charset="0"/>
                <a:cs typeface="Times New Roman" panose="02020603050405020304" pitchFamily="18" charset="0"/>
              </a:rPr>
              <a:t> function. A utility function to check if the size of the heap is 1 or not and a standard function to extract minimum value node from heap. A function which is used to insert a new node to Huffman tree</a:t>
            </a: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6:Declare a standard function to build min heap and then a function to print an array of size n’. Also declare a function to check if this node is leaf</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10688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A9D098-AD8C-44AF-96CF-4DD35972D302}"/>
              </a:ext>
            </a:extLst>
          </p:cNvPr>
          <p:cNvSpPr/>
          <p:nvPr/>
        </p:nvSpPr>
        <p:spPr>
          <a:xfrm>
            <a:off x="443883" y="737235"/>
            <a:ext cx="8948692" cy="6316281"/>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7: Create a min heap node of capacity equal to the size and inserts all the characters of the data in min heap. Initially size of min heap is equal to the capacity</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8: Now declare a main function that builds Huffman tree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*Create a min heap of capacity equal to size. Initially there are nodes equal to the size. Iterate while the size of heap doesn’t become 1</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*Extract the 2 minimum frequency items from the min heap</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*Create a new internal node with the frequency equal to the sum of 2 node frequencies. Make the two extracted nodes as left and right children of this new node. Add this node to the min heap,’$’ is a special value for internal nodes, not used</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remaining node is the root node and the tree is complete.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4563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5993E6-D703-4C64-ACF2-56173ED9FEDE}"/>
              </a:ext>
            </a:extLst>
          </p:cNvPr>
          <p:cNvSpPr/>
          <p:nvPr/>
        </p:nvSpPr>
        <p:spPr>
          <a:xfrm>
            <a:off x="443884" y="1015666"/>
            <a:ext cx="9046346" cy="3329694"/>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9: Prints Huffman codes from the root of Huffman tree. It uses array to store codes. Assign 0 to the left edge and recur, assign l to the right edge and recur. If this is a leaf node, then it contains one of the inputs characters, print the character and its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codr</a:t>
            </a:r>
            <a:r>
              <a:rPr lang="en-US" sz="2400" dirty="0">
                <a:latin typeface="Times New Roman" panose="02020603050405020304" pitchFamily="18" charset="0"/>
                <a:ea typeface="Calibri" panose="020F0502020204030204" pitchFamily="34" charset="0"/>
                <a:cs typeface="Times New Roman" panose="02020603050405020304" pitchFamily="18" charset="0"/>
              </a:rPr>
              <a:t> from array</a:t>
            </a: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Step 10: The main function that builds a Huffman tree and print codes by traversing the built Huffman tree. Construct Huffman tree, print Huffman codes using the Huffman tree built above. Drive the program to test above functions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84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DE11B8-1FEF-42A0-B5C6-FF2A09E9A93D}"/>
              </a:ext>
            </a:extLst>
          </p:cNvPr>
          <p:cNvSpPr/>
          <p:nvPr/>
        </p:nvSpPr>
        <p:spPr>
          <a:xfrm>
            <a:off x="497149" y="1535836"/>
            <a:ext cx="10040645" cy="2491901"/>
          </a:xfrm>
          <a:prstGeom prst="rect">
            <a:avLst/>
          </a:prstGeom>
        </p:spPr>
        <p:txBody>
          <a:bodyPr wrap="square">
            <a:spAutoFit/>
          </a:bodyPr>
          <a:lstStyle/>
          <a:p>
            <a:pPr marR="578485" algn="just">
              <a:spcBef>
                <a:spcPts val="1080"/>
              </a:spcBef>
              <a:spcAft>
                <a:spcPts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30"/>
              </a:spcBef>
              <a:spcAft>
                <a:spcPts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857250" marR="1407160" indent="-1905" algn="just">
              <a:lnSpc>
                <a:spcPct val="111000"/>
              </a:lnSpc>
              <a:spcBef>
                <a:spcPts val="420"/>
              </a:spcBef>
              <a:spcAft>
                <a:spcPts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Huffman code is very useful to compress or decompress a file. By doing this Huffman coding as mini project my understanding ability of using trees and linked lists is developed</a:t>
            </a:r>
            <a:r>
              <a:rPr lang="en-US" sz="2400" spc="3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20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750</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HUFFMAN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Konda Sraddha</dc:creator>
  <cp:lastModifiedBy>Konda Sraddha</cp:lastModifiedBy>
  <cp:revision>7</cp:revision>
  <dcterms:created xsi:type="dcterms:W3CDTF">2020-08-11T12:47:22Z</dcterms:created>
  <dcterms:modified xsi:type="dcterms:W3CDTF">2020-08-11T13:38:37Z</dcterms:modified>
</cp:coreProperties>
</file>