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512BCE7-2258-4CE1-84EC-DBB17AE5BCB3}">
          <p14:sldIdLst>
            <p14:sldId id="256"/>
            <p14:sldId id="257"/>
            <p14:sldId id="260"/>
            <p14:sldId id="258"/>
            <p14:sldId id="259"/>
            <p14:sldId id="261"/>
            <p14:sldId id="262"/>
            <p14:sldId id="26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82" d="100"/>
          <a:sy n="82" d="100"/>
        </p:scale>
        <p:origin x="9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C8629-39BF-8B51-0DFD-942AB0B9C2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4603B9-E3E5-F4D3-1AD5-D215A45F2C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3EC536-0C2D-2D0A-8CB7-FB2F4B90AE28}"/>
              </a:ext>
            </a:extLst>
          </p:cNvPr>
          <p:cNvSpPr>
            <a:spLocks noGrp="1"/>
          </p:cNvSpPr>
          <p:nvPr>
            <p:ph type="dt" sz="half" idx="10"/>
          </p:nvPr>
        </p:nvSpPr>
        <p:spPr/>
        <p:txBody>
          <a:bodyPr/>
          <a:lstStyle/>
          <a:p>
            <a:fld id="{F5A223E2-A170-417C-BB19-E7CE421CE112}" type="datetimeFigureOut">
              <a:rPr lang="en-US" smtClean="0"/>
              <a:t>2/7/2024</a:t>
            </a:fld>
            <a:endParaRPr lang="en-US"/>
          </a:p>
        </p:txBody>
      </p:sp>
      <p:sp>
        <p:nvSpPr>
          <p:cNvPr id="5" name="Footer Placeholder 4">
            <a:extLst>
              <a:ext uri="{FF2B5EF4-FFF2-40B4-BE49-F238E27FC236}">
                <a16:creationId xmlns:a16="http://schemas.microsoft.com/office/drawing/2014/main" id="{B4833A86-0577-F0D4-CD67-C8EFE638F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81E78-8AE7-15D5-B573-38345694FBA9}"/>
              </a:ext>
            </a:extLst>
          </p:cNvPr>
          <p:cNvSpPr>
            <a:spLocks noGrp="1"/>
          </p:cNvSpPr>
          <p:nvPr>
            <p:ph type="sldNum" sz="quarter" idx="12"/>
          </p:nvPr>
        </p:nvSpPr>
        <p:spPr/>
        <p:txBody>
          <a:bodyPr/>
          <a:lstStyle/>
          <a:p>
            <a:fld id="{EA2EF8B7-2A00-49DE-9BF0-D662B8A18959}" type="slidenum">
              <a:rPr lang="en-US" smtClean="0"/>
              <a:t>‹#›</a:t>
            </a:fld>
            <a:endParaRPr lang="en-US"/>
          </a:p>
        </p:txBody>
      </p:sp>
    </p:spTree>
    <p:extLst>
      <p:ext uri="{BB962C8B-B14F-4D97-AF65-F5344CB8AC3E}">
        <p14:creationId xmlns:p14="http://schemas.microsoft.com/office/powerpoint/2010/main" val="645504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0188-F922-8E8A-CFA0-9765E06C1C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AA5145-2334-EC44-719C-908A53D8EE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1F4E05-FB92-7462-1D96-9C4F1EDF5743}"/>
              </a:ext>
            </a:extLst>
          </p:cNvPr>
          <p:cNvSpPr>
            <a:spLocks noGrp="1"/>
          </p:cNvSpPr>
          <p:nvPr>
            <p:ph type="dt" sz="half" idx="10"/>
          </p:nvPr>
        </p:nvSpPr>
        <p:spPr/>
        <p:txBody>
          <a:bodyPr/>
          <a:lstStyle/>
          <a:p>
            <a:fld id="{F5A223E2-A170-417C-BB19-E7CE421CE112}" type="datetimeFigureOut">
              <a:rPr lang="en-US" smtClean="0"/>
              <a:t>2/7/2024</a:t>
            </a:fld>
            <a:endParaRPr lang="en-US"/>
          </a:p>
        </p:txBody>
      </p:sp>
      <p:sp>
        <p:nvSpPr>
          <p:cNvPr id="5" name="Footer Placeholder 4">
            <a:extLst>
              <a:ext uri="{FF2B5EF4-FFF2-40B4-BE49-F238E27FC236}">
                <a16:creationId xmlns:a16="http://schemas.microsoft.com/office/drawing/2014/main" id="{8F831F6E-B1E9-3248-3738-0C4A14A85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18C52B-87A8-8D28-58B3-708FCC8739CE}"/>
              </a:ext>
            </a:extLst>
          </p:cNvPr>
          <p:cNvSpPr>
            <a:spLocks noGrp="1"/>
          </p:cNvSpPr>
          <p:nvPr>
            <p:ph type="sldNum" sz="quarter" idx="12"/>
          </p:nvPr>
        </p:nvSpPr>
        <p:spPr/>
        <p:txBody>
          <a:bodyPr/>
          <a:lstStyle/>
          <a:p>
            <a:fld id="{EA2EF8B7-2A00-49DE-9BF0-D662B8A18959}" type="slidenum">
              <a:rPr lang="en-US" smtClean="0"/>
              <a:t>‹#›</a:t>
            </a:fld>
            <a:endParaRPr lang="en-US"/>
          </a:p>
        </p:txBody>
      </p:sp>
    </p:spTree>
    <p:extLst>
      <p:ext uri="{BB962C8B-B14F-4D97-AF65-F5344CB8AC3E}">
        <p14:creationId xmlns:p14="http://schemas.microsoft.com/office/powerpoint/2010/main" val="3515347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4DEA1B-A590-76BD-0448-F3B2565BBA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52E843-522E-F0B8-9839-25D979EEAF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7C194-AB7C-3477-B553-5FC41090C9DA}"/>
              </a:ext>
            </a:extLst>
          </p:cNvPr>
          <p:cNvSpPr>
            <a:spLocks noGrp="1"/>
          </p:cNvSpPr>
          <p:nvPr>
            <p:ph type="dt" sz="half" idx="10"/>
          </p:nvPr>
        </p:nvSpPr>
        <p:spPr/>
        <p:txBody>
          <a:bodyPr/>
          <a:lstStyle/>
          <a:p>
            <a:fld id="{F5A223E2-A170-417C-BB19-E7CE421CE112}" type="datetimeFigureOut">
              <a:rPr lang="en-US" smtClean="0"/>
              <a:t>2/7/2024</a:t>
            </a:fld>
            <a:endParaRPr lang="en-US"/>
          </a:p>
        </p:txBody>
      </p:sp>
      <p:sp>
        <p:nvSpPr>
          <p:cNvPr id="5" name="Footer Placeholder 4">
            <a:extLst>
              <a:ext uri="{FF2B5EF4-FFF2-40B4-BE49-F238E27FC236}">
                <a16:creationId xmlns:a16="http://schemas.microsoft.com/office/drawing/2014/main" id="{597E65E3-3AD7-E7B7-D7F7-E9B70F12D3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A8B89-EF1C-7C18-7858-0B5C772A057E}"/>
              </a:ext>
            </a:extLst>
          </p:cNvPr>
          <p:cNvSpPr>
            <a:spLocks noGrp="1"/>
          </p:cNvSpPr>
          <p:nvPr>
            <p:ph type="sldNum" sz="quarter" idx="12"/>
          </p:nvPr>
        </p:nvSpPr>
        <p:spPr/>
        <p:txBody>
          <a:bodyPr/>
          <a:lstStyle/>
          <a:p>
            <a:fld id="{EA2EF8B7-2A00-49DE-9BF0-D662B8A18959}" type="slidenum">
              <a:rPr lang="en-US" smtClean="0"/>
              <a:t>‹#›</a:t>
            </a:fld>
            <a:endParaRPr lang="en-US"/>
          </a:p>
        </p:txBody>
      </p:sp>
    </p:spTree>
    <p:extLst>
      <p:ext uri="{BB962C8B-B14F-4D97-AF65-F5344CB8AC3E}">
        <p14:creationId xmlns:p14="http://schemas.microsoft.com/office/powerpoint/2010/main" val="1559007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6D3-155B-4636-6970-7594AA3FD4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561FF9-CD7C-4216-BD70-BAF8D2E434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3E183F-5823-BC30-A2A1-01325B175975}"/>
              </a:ext>
            </a:extLst>
          </p:cNvPr>
          <p:cNvSpPr>
            <a:spLocks noGrp="1"/>
          </p:cNvSpPr>
          <p:nvPr>
            <p:ph type="dt" sz="half" idx="10"/>
          </p:nvPr>
        </p:nvSpPr>
        <p:spPr/>
        <p:txBody>
          <a:bodyPr/>
          <a:lstStyle/>
          <a:p>
            <a:fld id="{F5A223E2-A170-417C-BB19-E7CE421CE112}" type="datetimeFigureOut">
              <a:rPr lang="en-US" smtClean="0"/>
              <a:t>2/7/2024</a:t>
            </a:fld>
            <a:endParaRPr lang="en-US"/>
          </a:p>
        </p:txBody>
      </p:sp>
      <p:sp>
        <p:nvSpPr>
          <p:cNvPr id="5" name="Footer Placeholder 4">
            <a:extLst>
              <a:ext uri="{FF2B5EF4-FFF2-40B4-BE49-F238E27FC236}">
                <a16:creationId xmlns:a16="http://schemas.microsoft.com/office/drawing/2014/main" id="{6E7A8B9C-195F-CFFC-8BAB-3D9561FDEE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B5108F-C5EC-5F38-58EE-33200B3D0148}"/>
              </a:ext>
            </a:extLst>
          </p:cNvPr>
          <p:cNvSpPr>
            <a:spLocks noGrp="1"/>
          </p:cNvSpPr>
          <p:nvPr>
            <p:ph type="sldNum" sz="quarter" idx="12"/>
          </p:nvPr>
        </p:nvSpPr>
        <p:spPr/>
        <p:txBody>
          <a:bodyPr/>
          <a:lstStyle/>
          <a:p>
            <a:fld id="{EA2EF8B7-2A00-49DE-9BF0-D662B8A18959}" type="slidenum">
              <a:rPr lang="en-US" smtClean="0"/>
              <a:t>‹#›</a:t>
            </a:fld>
            <a:endParaRPr lang="en-US"/>
          </a:p>
        </p:txBody>
      </p:sp>
    </p:spTree>
    <p:extLst>
      <p:ext uri="{BB962C8B-B14F-4D97-AF65-F5344CB8AC3E}">
        <p14:creationId xmlns:p14="http://schemas.microsoft.com/office/powerpoint/2010/main" val="248456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66B90-CCB4-C000-C467-91FAE7B748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CC2325-7D15-36C5-9F0F-C5A5B4B03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97295D-7456-440C-FFE0-35B86022A448}"/>
              </a:ext>
            </a:extLst>
          </p:cNvPr>
          <p:cNvSpPr>
            <a:spLocks noGrp="1"/>
          </p:cNvSpPr>
          <p:nvPr>
            <p:ph type="dt" sz="half" idx="10"/>
          </p:nvPr>
        </p:nvSpPr>
        <p:spPr/>
        <p:txBody>
          <a:bodyPr/>
          <a:lstStyle/>
          <a:p>
            <a:fld id="{F5A223E2-A170-417C-BB19-E7CE421CE112}" type="datetimeFigureOut">
              <a:rPr lang="en-US" smtClean="0"/>
              <a:t>2/7/2024</a:t>
            </a:fld>
            <a:endParaRPr lang="en-US"/>
          </a:p>
        </p:txBody>
      </p:sp>
      <p:sp>
        <p:nvSpPr>
          <p:cNvPr id="5" name="Footer Placeholder 4">
            <a:extLst>
              <a:ext uri="{FF2B5EF4-FFF2-40B4-BE49-F238E27FC236}">
                <a16:creationId xmlns:a16="http://schemas.microsoft.com/office/drawing/2014/main" id="{466AFFA9-8FF5-184A-B872-0621BCEF13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AB745-80CA-CBDD-6087-5750E29A40C4}"/>
              </a:ext>
            </a:extLst>
          </p:cNvPr>
          <p:cNvSpPr>
            <a:spLocks noGrp="1"/>
          </p:cNvSpPr>
          <p:nvPr>
            <p:ph type="sldNum" sz="quarter" idx="12"/>
          </p:nvPr>
        </p:nvSpPr>
        <p:spPr/>
        <p:txBody>
          <a:bodyPr/>
          <a:lstStyle/>
          <a:p>
            <a:fld id="{EA2EF8B7-2A00-49DE-9BF0-D662B8A18959}" type="slidenum">
              <a:rPr lang="en-US" smtClean="0"/>
              <a:t>‹#›</a:t>
            </a:fld>
            <a:endParaRPr lang="en-US"/>
          </a:p>
        </p:txBody>
      </p:sp>
    </p:spTree>
    <p:extLst>
      <p:ext uri="{BB962C8B-B14F-4D97-AF65-F5344CB8AC3E}">
        <p14:creationId xmlns:p14="http://schemas.microsoft.com/office/powerpoint/2010/main" val="386751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AB736-5CE5-3B9C-4A00-D61907F22C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70F194-C0A7-F28F-2A63-E1124AA2A4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39924E-8CDF-A95D-F1B6-4FD0844807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3B7143-E577-5B16-E5A2-133F8846C407}"/>
              </a:ext>
            </a:extLst>
          </p:cNvPr>
          <p:cNvSpPr>
            <a:spLocks noGrp="1"/>
          </p:cNvSpPr>
          <p:nvPr>
            <p:ph type="dt" sz="half" idx="10"/>
          </p:nvPr>
        </p:nvSpPr>
        <p:spPr/>
        <p:txBody>
          <a:bodyPr/>
          <a:lstStyle/>
          <a:p>
            <a:fld id="{F5A223E2-A170-417C-BB19-E7CE421CE112}" type="datetimeFigureOut">
              <a:rPr lang="en-US" smtClean="0"/>
              <a:t>2/7/2024</a:t>
            </a:fld>
            <a:endParaRPr lang="en-US"/>
          </a:p>
        </p:txBody>
      </p:sp>
      <p:sp>
        <p:nvSpPr>
          <p:cNvPr id="6" name="Footer Placeholder 5">
            <a:extLst>
              <a:ext uri="{FF2B5EF4-FFF2-40B4-BE49-F238E27FC236}">
                <a16:creationId xmlns:a16="http://schemas.microsoft.com/office/drawing/2014/main" id="{5A0F76A2-1A1C-A65B-F676-2368BB351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AEB8AD-F5C2-7A0E-FC02-DBE5FE60D318}"/>
              </a:ext>
            </a:extLst>
          </p:cNvPr>
          <p:cNvSpPr>
            <a:spLocks noGrp="1"/>
          </p:cNvSpPr>
          <p:nvPr>
            <p:ph type="sldNum" sz="quarter" idx="12"/>
          </p:nvPr>
        </p:nvSpPr>
        <p:spPr/>
        <p:txBody>
          <a:bodyPr/>
          <a:lstStyle/>
          <a:p>
            <a:fld id="{EA2EF8B7-2A00-49DE-9BF0-D662B8A18959}" type="slidenum">
              <a:rPr lang="en-US" smtClean="0"/>
              <a:t>‹#›</a:t>
            </a:fld>
            <a:endParaRPr lang="en-US"/>
          </a:p>
        </p:txBody>
      </p:sp>
    </p:spTree>
    <p:extLst>
      <p:ext uri="{BB962C8B-B14F-4D97-AF65-F5344CB8AC3E}">
        <p14:creationId xmlns:p14="http://schemas.microsoft.com/office/powerpoint/2010/main" val="2024282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F411-CFED-8E81-2152-814B3C0922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26B14F-009C-2ED2-3082-423DF9B889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7D393A-22FD-1D2E-AECF-694D10EBF9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8D054B-AA9E-5395-A314-5C8CD80E38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A491F7-90EF-6D13-F37D-EEE63F9143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4D77C8-5F49-FEE8-DC5C-6280F96953EB}"/>
              </a:ext>
            </a:extLst>
          </p:cNvPr>
          <p:cNvSpPr>
            <a:spLocks noGrp="1"/>
          </p:cNvSpPr>
          <p:nvPr>
            <p:ph type="dt" sz="half" idx="10"/>
          </p:nvPr>
        </p:nvSpPr>
        <p:spPr/>
        <p:txBody>
          <a:bodyPr/>
          <a:lstStyle/>
          <a:p>
            <a:fld id="{F5A223E2-A170-417C-BB19-E7CE421CE112}" type="datetimeFigureOut">
              <a:rPr lang="en-US" smtClean="0"/>
              <a:t>2/7/2024</a:t>
            </a:fld>
            <a:endParaRPr lang="en-US"/>
          </a:p>
        </p:txBody>
      </p:sp>
      <p:sp>
        <p:nvSpPr>
          <p:cNvPr id="8" name="Footer Placeholder 7">
            <a:extLst>
              <a:ext uri="{FF2B5EF4-FFF2-40B4-BE49-F238E27FC236}">
                <a16:creationId xmlns:a16="http://schemas.microsoft.com/office/drawing/2014/main" id="{80C0B8D8-973E-B41D-0729-BBFB76B159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CD2710-380C-9180-FB8D-3E63FAFF2F08}"/>
              </a:ext>
            </a:extLst>
          </p:cNvPr>
          <p:cNvSpPr>
            <a:spLocks noGrp="1"/>
          </p:cNvSpPr>
          <p:nvPr>
            <p:ph type="sldNum" sz="quarter" idx="12"/>
          </p:nvPr>
        </p:nvSpPr>
        <p:spPr/>
        <p:txBody>
          <a:bodyPr/>
          <a:lstStyle/>
          <a:p>
            <a:fld id="{EA2EF8B7-2A00-49DE-9BF0-D662B8A18959}" type="slidenum">
              <a:rPr lang="en-US" smtClean="0"/>
              <a:t>‹#›</a:t>
            </a:fld>
            <a:endParaRPr lang="en-US"/>
          </a:p>
        </p:txBody>
      </p:sp>
    </p:spTree>
    <p:extLst>
      <p:ext uri="{BB962C8B-B14F-4D97-AF65-F5344CB8AC3E}">
        <p14:creationId xmlns:p14="http://schemas.microsoft.com/office/powerpoint/2010/main" val="3743233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CC8E4-0B95-044D-6163-63E3E9CE60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2595F0-31EF-980F-6494-58AE6F93401D}"/>
              </a:ext>
            </a:extLst>
          </p:cNvPr>
          <p:cNvSpPr>
            <a:spLocks noGrp="1"/>
          </p:cNvSpPr>
          <p:nvPr>
            <p:ph type="dt" sz="half" idx="10"/>
          </p:nvPr>
        </p:nvSpPr>
        <p:spPr/>
        <p:txBody>
          <a:bodyPr/>
          <a:lstStyle/>
          <a:p>
            <a:fld id="{F5A223E2-A170-417C-BB19-E7CE421CE112}" type="datetimeFigureOut">
              <a:rPr lang="en-US" smtClean="0"/>
              <a:t>2/7/2024</a:t>
            </a:fld>
            <a:endParaRPr lang="en-US"/>
          </a:p>
        </p:txBody>
      </p:sp>
      <p:sp>
        <p:nvSpPr>
          <p:cNvPr id="4" name="Footer Placeholder 3">
            <a:extLst>
              <a:ext uri="{FF2B5EF4-FFF2-40B4-BE49-F238E27FC236}">
                <a16:creationId xmlns:a16="http://schemas.microsoft.com/office/drawing/2014/main" id="{9FC73FB6-9062-96A5-FD5B-22C50229B0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8235CE-8B6F-DBCF-DB45-E1DFED2427D2}"/>
              </a:ext>
            </a:extLst>
          </p:cNvPr>
          <p:cNvSpPr>
            <a:spLocks noGrp="1"/>
          </p:cNvSpPr>
          <p:nvPr>
            <p:ph type="sldNum" sz="quarter" idx="12"/>
          </p:nvPr>
        </p:nvSpPr>
        <p:spPr/>
        <p:txBody>
          <a:bodyPr/>
          <a:lstStyle/>
          <a:p>
            <a:fld id="{EA2EF8B7-2A00-49DE-9BF0-D662B8A18959}" type="slidenum">
              <a:rPr lang="en-US" smtClean="0"/>
              <a:t>‹#›</a:t>
            </a:fld>
            <a:endParaRPr lang="en-US"/>
          </a:p>
        </p:txBody>
      </p:sp>
    </p:spTree>
    <p:extLst>
      <p:ext uri="{BB962C8B-B14F-4D97-AF65-F5344CB8AC3E}">
        <p14:creationId xmlns:p14="http://schemas.microsoft.com/office/powerpoint/2010/main" val="3990425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F29932-41D1-C90A-C9F8-A76EBA128E57}"/>
              </a:ext>
            </a:extLst>
          </p:cNvPr>
          <p:cNvSpPr>
            <a:spLocks noGrp="1"/>
          </p:cNvSpPr>
          <p:nvPr>
            <p:ph type="dt" sz="half" idx="10"/>
          </p:nvPr>
        </p:nvSpPr>
        <p:spPr/>
        <p:txBody>
          <a:bodyPr/>
          <a:lstStyle/>
          <a:p>
            <a:fld id="{F5A223E2-A170-417C-BB19-E7CE421CE112}" type="datetimeFigureOut">
              <a:rPr lang="en-US" smtClean="0"/>
              <a:t>2/7/2024</a:t>
            </a:fld>
            <a:endParaRPr lang="en-US"/>
          </a:p>
        </p:txBody>
      </p:sp>
      <p:sp>
        <p:nvSpPr>
          <p:cNvPr id="3" name="Footer Placeholder 2">
            <a:extLst>
              <a:ext uri="{FF2B5EF4-FFF2-40B4-BE49-F238E27FC236}">
                <a16:creationId xmlns:a16="http://schemas.microsoft.com/office/drawing/2014/main" id="{3ECDC057-78CF-9725-D27D-0F4917E1CE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E6AFEC-80C2-C299-D98A-9C498FE6E3A2}"/>
              </a:ext>
            </a:extLst>
          </p:cNvPr>
          <p:cNvSpPr>
            <a:spLocks noGrp="1"/>
          </p:cNvSpPr>
          <p:nvPr>
            <p:ph type="sldNum" sz="quarter" idx="12"/>
          </p:nvPr>
        </p:nvSpPr>
        <p:spPr/>
        <p:txBody>
          <a:bodyPr/>
          <a:lstStyle/>
          <a:p>
            <a:fld id="{EA2EF8B7-2A00-49DE-9BF0-D662B8A18959}" type="slidenum">
              <a:rPr lang="en-US" smtClean="0"/>
              <a:t>‹#›</a:t>
            </a:fld>
            <a:endParaRPr lang="en-US"/>
          </a:p>
        </p:txBody>
      </p:sp>
    </p:spTree>
    <p:extLst>
      <p:ext uri="{BB962C8B-B14F-4D97-AF65-F5344CB8AC3E}">
        <p14:creationId xmlns:p14="http://schemas.microsoft.com/office/powerpoint/2010/main" val="2619107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375E-8654-7058-D59F-7AE9291669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D43C5C-F0DE-3F65-2B6C-1D0487161E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9E06DD-DA8D-CB6F-758B-3E934720E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3B41B3-A5C5-84F9-4C29-7F8E6FD32A5C}"/>
              </a:ext>
            </a:extLst>
          </p:cNvPr>
          <p:cNvSpPr>
            <a:spLocks noGrp="1"/>
          </p:cNvSpPr>
          <p:nvPr>
            <p:ph type="dt" sz="half" idx="10"/>
          </p:nvPr>
        </p:nvSpPr>
        <p:spPr/>
        <p:txBody>
          <a:bodyPr/>
          <a:lstStyle/>
          <a:p>
            <a:fld id="{F5A223E2-A170-417C-BB19-E7CE421CE112}" type="datetimeFigureOut">
              <a:rPr lang="en-US" smtClean="0"/>
              <a:t>2/7/2024</a:t>
            </a:fld>
            <a:endParaRPr lang="en-US"/>
          </a:p>
        </p:txBody>
      </p:sp>
      <p:sp>
        <p:nvSpPr>
          <p:cNvPr id="6" name="Footer Placeholder 5">
            <a:extLst>
              <a:ext uri="{FF2B5EF4-FFF2-40B4-BE49-F238E27FC236}">
                <a16:creationId xmlns:a16="http://schemas.microsoft.com/office/drawing/2014/main" id="{DFC08EF1-9026-6059-E3B7-368FA48931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354983-5407-5FD9-5644-BFD706B739C2}"/>
              </a:ext>
            </a:extLst>
          </p:cNvPr>
          <p:cNvSpPr>
            <a:spLocks noGrp="1"/>
          </p:cNvSpPr>
          <p:nvPr>
            <p:ph type="sldNum" sz="quarter" idx="12"/>
          </p:nvPr>
        </p:nvSpPr>
        <p:spPr/>
        <p:txBody>
          <a:bodyPr/>
          <a:lstStyle/>
          <a:p>
            <a:fld id="{EA2EF8B7-2A00-49DE-9BF0-D662B8A18959}" type="slidenum">
              <a:rPr lang="en-US" smtClean="0"/>
              <a:t>‹#›</a:t>
            </a:fld>
            <a:endParaRPr lang="en-US"/>
          </a:p>
        </p:txBody>
      </p:sp>
    </p:spTree>
    <p:extLst>
      <p:ext uri="{BB962C8B-B14F-4D97-AF65-F5344CB8AC3E}">
        <p14:creationId xmlns:p14="http://schemas.microsoft.com/office/powerpoint/2010/main" val="1946039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21EB-2FDE-99E2-A038-3AAEFB594C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40EAAB-43E3-AC29-AAD1-78B504EF96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25B5CB-FCEC-AA6E-2310-34ADC10D48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35277E-67A0-56F4-96EA-3F08ED9686DB}"/>
              </a:ext>
            </a:extLst>
          </p:cNvPr>
          <p:cNvSpPr>
            <a:spLocks noGrp="1"/>
          </p:cNvSpPr>
          <p:nvPr>
            <p:ph type="dt" sz="half" idx="10"/>
          </p:nvPr>
        </p:nvSpPr>
        <p:spPr/>
        <p:txBody>
          <a:bodyPr/>
          <a:lstStyle/>
          <a:p>
            <a:fld id="{F5A223E2-A170-417C-BB19-E7CE421CE112}" type="datetimeFigureOut">
              <a:rPr lang="en-US" smtClean="0"/>
              <a:t>2/7/2024</a:t>
            </a:fld>
            <a:endParaRPr lang="en-US"/>
          </a:p>
        </p:txBody>
      </p:sp>
      <p:sp>
        <p:nvSpPr>
          <p:cNvPr id="6" name="Footer Placeholder 5">
            <a:extLst>
              <a:ext uri="{FF2B5EF4-FFF2-40B4-BE49-F238E27FC236}">
                <a16:creationId xmlns:a16="http://schemas.microsoft.com/office/drawing/2014/main" id="{4C3FC1AA-37BA-ADAE-2F1B-6800CD1859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CCD0FC-9CBF-76A5-8846-D32D1D18004A}"/>
              </a:ext>
            </a:extLst>
          </p:cNvPr>
          <p:cNvSpPr>
            <a:spLocks noGrp="1"/>
          </p:cNvSpPr>
          <p:nvPr>
            <p:ph type="sldNum" sz="quarter" idx="12"/>
          </p:nvPr>
        </p:nvSpPr>
        <p:spPr/>
        <p:txBody>
          <a:bodyPr/>
          <a:lstStyle/>
          <a:p>
            <a:fld id="{EA2EF8B7-2A00-49DE-9BF0-D662B8A18959}" type="slidenum">
              <a:rPr lang="en-US" smtClean="0"/>
              <a:t>‹#›</a:t>
            </a:fld>
            <a:endParaRPr lang="en-US"/>
          </a:p>
        </p:txBody>
      </p:sp>
    </p:spTree>
    <p:extLst>
      <p:ext uri="{BB962C8B-B14F-4D97-AF65-F5344CB8AC3E}">
        <p14:creationId xmlns:p14="http://schemas.microsoft.com/office/powerpoint/2010/main" val="2208697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6FAE98-D78A-6604-0F05-B458C4D66E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F35772-B8F1-11CD-E05D-8E0FD1AF07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637740-0D41-AB70-EE7B-4A203243CE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A223E2-A170-417C-BB19-E7CE421CE112}" type="datetimeFigureOut">
              <a:rPr lang="en-US" smtClean="0"/>
              <a:t>2/7/2024</a:t>
            </a:fld>
            <a:endParaRPr lang="en-US"/>
          </a:p>
        </p:txBody>
      </p:sp>
      <p:sp>
        <p:nvSpPr>
          <p:cNvPr id="5" name="Footer Placeholder 4">
            <a:extLst>
              <a:ext uri="{FF2B5EF4-FFF2-40B4-BE49-F238E27FC236}">
                <a16:creationId xmlns:a16="http://schemas.microsoft.com/office/drawing/2014/main" id="{102320E1-1235-7F3D-E0E4-CBD681C042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97FC8B-9ADB-AFE5-5C4C-D4B02F61BD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EF8B7-2A00-49DE-9BF0-D662B8A18959}" type="slidenum">
              <a:rPr lang="en-US" smtClean="0"/>
              <a:t>‹#›</a:t>
            </a:fld>
            <a:endParaRPr lang="en-US"/>
          </a:p>
        </p:txBody>
      </p:sp>
    </p:spTree>
    <p:extLst>
      <p:ext uri="{BB962C8B-B14F-4D97-AF65-F5344CB8AC3E}">
        <p14:creationId xmlns:p14="http://schemas.microsoft.com/office/powerpoint/2010/main" val="3070552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DC8B3-FCD3-77AD-D117-2F40B59ABFD9}"/>
              </a:ext>
            </a:extLst>
          </p:cNvPr>
          <p:cNvSpPr>
            <a:spLocks noGrp="1"/>
          </p:cNvSpPr>
          <p:nvPr>
            <p:ph type="ctrTitle"/>
          </p:nvPr>
        </p:nvSpPr>
        <p:spPr/>
        <p:txBody>
          <a:bodyPr/>
          <a:lstStyle/>
          <a:p>
            <a:r>
              <a:rPr lang="en-US" dirty="0"/>
              <a:t>Thyroid Detection</a:t>
            </a:r>
          </a:p>
        </p:txBody>
      </p:sp>
      <p:sp>
        <p:nvSpPr>
          <p:cNvPr id="3" name="Subtitle 2">
            <a:extLst>
              <a:ext uri="{FF2B5EF4-FFF2-40B4-BE49-F238E27FC236}">
                <a16:creationId xmlns:a16="http://schemas.microsoft.com/office/drawing/2014/main" id="{84B3C7D3-CED6-D130-C3F6-1B93C9F3E77A}"/>
              </a:ext>
            </a:extLst>
          </p:cNvPr>
          <p:cNvSpPr>
            <a:spLocks noGrp="1"/>
          </p:cNvSpPr>
          <p:nvPr>
            <p:ph type="subTitle" idx="1"/>
          </p:nvPr>
        </p:nvSpPr>
        <p:spPr>
          <a:xfrm>
            <a:off x="95249" y="3602038"/>
            <a:ext cx="11972925" cy="3046412"/>
          </a:xfrm>
        </p:spPr>
        <p:txBody>
          <a:bodyPr>
            <a:normAutofit/>
          </a:bodyPr>
          <a:lstStyle/>
          <a:p>
            <a:r>
              <a:rPr lang="en-US" dirty="0"/>
              <a:t>Using Decision Tree</a:t>
            </a:r>
          </a:p>
          <a:p>
            <a:endParaRPr lang="en-US" dirty="0"/>
          </a:p>
          <a:p>
            <a:endParaRPr lang="en-US" dirty="0"/>
          </a:p>
          <a:p>
            <a:pPr algn="l"/>
            <a:endParaRPr lang="en-US" dirty="0"/>
          </a:p>
          <a:p>
            <a:pPr algn="l"/>
            <a:endParaRPr lang="en-US" dirty="0"/>
          </a:p>
          <a:p>
            <a:pPr algn="l"/>
            <a:r>
              <a:rPr lang="en-US"/>
              <a:t>Tejasriram Parvathaneni</a:t>
            </a:r>
            <a:r>
              <a:rPr lang="en-US" dirty="0"/>
              <a:t>				</a:t>
            </a:r>
          </a:p>
        </p:txBody>
      </p:sp>
    </p:spTree>
    <p:extLst>
      <p:ext uri="{BB962C8B-B14F-4D97-AF65-F5344CB8AC3E}">
        <p14:creationId xmlns:p14="http://schemas.microsoft.com/office/powerpoint/2010/main" val="3438689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D59BD-ABC9-35DB-6F03-3A34C36B4593}"/>
              </a:ext>
            </a:extLst>
          </p:cNvPr>
          <p:cNvSpPr>
            <a:spLocks noGrp="1"/>
          </p:cNvSpPr>
          <p:nvPr>
            <p:ph type="title"/>
          </p:nvPr>
        </p:nvSpPr>
        <p:spPr/>
        <p:txBody>
          <a:bodyPr/>
          <a:lstStyle/>
          <a:p>
            <a:r>
              <a:rPr lang="en-US" dirty="0"/>
              <a:t>UML diagrams</a:t>
            </a:r>
          </a:p>
        </p:txBody>
      </p:sp>
      <p:sp>
        <p:nvSpPr>
          <p:cNvPr id="3" name="Content Placeholder 2">
            <a:extLst>
              <a:ext uri="{FF2B5EF4-FFF2-40B4-BE49-F238E27FC236}">
                <a16:creationId xmlns:a16="http://schemas.microsoft.com/office/drawing/2014/main" id="{F7CD7C24-AAC0-140E-8DB5-CB87709CE933}"/>
              </a:ext>
            </a:extLst>
          </p:cNvPr>
          <p:cNvSpPr>
            <a:spLocks noGrp="1"/>
          </p:cNvSpPr>
          <p:nvPr>
            <p:ph sz="half" idx="1"/>
          </p:nvPr>
        </p:nvSpPr>
        <p:spPr/>
        <p:txBody>
          <a:bodyPr/>
          <a:lstStyle/>
          <a:p>
            <a:r>
              <a:rPr lang="en-US" dirty="0"/>
              <a:t>Sequence Diagram:</a:t>
            </a:r>
          </a:p>
          <a:p>
            <a:endParaRPr lang="en-US" dirty="0"/>
          </a:p>
        </p:txBody>
      </p:sp>
      <p:sp>
        <p:nvSpPr>
          <p:cNvPr id="4" name="Content Placeholder 3">
            <a:extLst>
              <a:ext uri="{FF2B5EF4-FFF2-40B4-BE49-F238E27FC236}">
                <a16:creationId xmlns:a16="http://schemas.microsoft.com/office/drawing/2014/main" id="{7839AB09-22D6-8919-3E01-3EA0853FFCF2}"/>
              </a:ext>
            </a:extLst>
          </p:cNvPr>
          <p:cNvSpPr>
            <a:spLocks noGrp="1"/>
          </p:cNvSpPr>
          <p:nvPr>
            <p:ph sz="half" idx="2"/>
          </p:nvPr>
        </p:nvSpPr>
        <p:spPr/>
        <p:txBody>
          <a:bodyPr/>
          <a:lstStyle/>
          <a:p>
            <a:r>
              <a:rPr lang="en-US" dirty="0"/>
              <a:t>Activity Diagram:</a:t>
            </a:r>
          </a:p>
          <a:p>
            <a:endParaRPr lang="en-US" dirty="0"/>
          </a:p>
        </p:txBody>
      </p:sp>
      <p:pic>
        <p:nvPicPr>
          <p:cNvPr id="6" name="Picture 5">
            <a:extLst>
              <a:ext uri="{FF2B5EF4-FFF2-40B4-BE49-F238E27FC236}">
                <a16:creationId xmlns:a16="http://schemas.microsoft.com/office/drawing/2014/main" id="{33B6A080-C3F8-B3BD-AC9A-66B4335869D2}"/>
              </a:ext>
            </a:extLst>
          </p:cNvPr>
          <p:cNvPicPr>
            <a:picLocks noChangeAspect="1"/>
          </p:cNvPicPr>
          <p:nvPr/>
        </p:nvPicPr>
        <p:blipFill>
          <a:blip r:embed="rId2"/>
          <a:stretch>
            <a:fillRect/>
          </a:stretch>
        </p:blipFill>
        <p:spPr>
          <a:xfrm>
            <a:off x="731048" y="2259171"/>
            <a:ext cx="5441152" cy="3673158"/>
          </a:xfrm>
          <a:prstGeom prst="rect">
            <a:avLst/>
          </a:prstGeom>
        </p:spPr>
      </p:pic>
      <p:pic>
        <p:nvPicPr>
          <p:cNvPr id="8" name="Picture 7">
            <a:extLst>
              <a:ext uri="{FF2B5EF4-FFF2-40B4-BE49-F238E27FC236}">
                <a16:creationId xmlns:a16="http://schemas.microsoft.com/office/drawing/2014/main" id="{ED95348F-F200-76C6-F6F6-D11647340723}"/>
              </a:ext>
            </a:extLst>
          </p:cNvPr>
          <p:cNvPicPr>
            <a:picLocks noChangeAspect="1"/>
          </p:cNvPicPr>
          <p:nvPr/>
        </p:nvPicPr>
        <p:blipFill>
          <a:blip r:embed="rId3"/>
          <a:stretch>
            <a:fillRect/>
          </a:stretch>
        </p:blipFill>
        <p:spPr>
          <a:xfrm>
            <a:off x="7541800" y="2259171"/>
            <a:ext cx="2194750" cy="3177815"/>
          </a:xfrm>
          <a:prstGeom prst="rect">
            <a:avLst/>
          </a:prstGeom>
        </p:spPr>
      </p:pic>
    </p:spTree>
    <p:extLst>
      <p:ext uri="{BB962C8B-B14F-4D97-AF65-F5344CB8AC3E}">
        <p14:creationId xmlns:p14="http://schemas.microsoft.com/office/powerpoint/2010/main" val="2286112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6437-48BC-6358-1808-647192886EC0}"/>
              </a:ext>
            </a:extLst>
          </p:cNvPr>
          <p:cNvSpPr>
            <a:spLocks noGrp="1"/>
          </p:cNvSpPr>
          <p:nvPr>
            <p:ph type="title"/>
          </p:nvPr>
        </p:nvSpPr>
        <p:spPr/>
        <p:txBody>
          <a:bodyPr/>
          <a:lstStyle/>
          <a:p>
            <a:r>
              <a:rPr lang="en-IN" dirty="0"/>
              <a:t>Code Description</a:t>
            </a:r>
            <a:endParaRPr lang="en-US" dirty="0"/>
          </a:p>
        </p:txBody>
      </p:sp>
      <p:sp>
        <p:nvSpPr>
          <p:cNvPr id="5" name="Content Placeholder 4">
            <a:extLst>
              <a:ext uri="{FF2B5EF4-FFF2-40B4-BE49-F238E27FC236}">
                <a16:creationId xmlns:a16="http://schemas.microsoft.com/office/drawing/2014/main" id="{8BBC57DB-9F2E-6704-0E81-9C3A702CA425}"/>
              </a:ext>
            </a:extLst>
          </p:cNvPr>
          <p:cNvSpPr>
            <a:spLocks noGrp="1"/>
          </p:cNvSpPr>
          <p:nvPr>
            <p:ph idx="1"/>
          </p:nvPr>
        </p:nvSpPr>
        <p:spPr/>
        <p:txBody>
          <a:bodyPr/>
          <a:lstStyle/>
          <a:p>
            <a:pPr marL="0" marR="0">
              <a:lnSpc>
                <a:spcPct val="107000"/>
              </a:lnSpc>
              <a:spcBef>
                <a:spcPts val="0"/>
              </a:spcBef>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Pandas: </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Python library for data manipulation and analysis.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Matplotlib:  </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Tool for creating various types of plots.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b="1" kern="100" dirty="0" err="1">
                <a:effectLst/>
                <a:latin typeface="Calibri" panose="020F0502020204030204" pitchFamily="34" charset="0"/>
                <a:ea typeface="Calibri" panose="020F0502020204030204" pitchFamily="34" charset="0"/>
                <a:cs typeface="Times New Roman" panose="02020603050405020304" pitchFamily="18" charset="0"/>
              </a:rPr>
              <a:t>Numpy</a:t>
            </a: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Efficient numerical data handling and computation.</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Flask: </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Lightweight Python web framework for web apps.</a:t>
            </a:r>
          </a:p>
          <a:p>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scikit-learn (</a:t>
            </a:r>
            <a:r>
              <a:rPr lang="en-US" sz="2800" b="1" kern="100" dirty="0" err="1">
                <a:effectLst/>
                <a:latin typeface="Calibri" panose="020F0502020204030204" pitchFamily="34" charset="0"/>
                <a:ea typeface="Calibri" panose="020F0502020204030204" pitchFamily="34" charset="0"/>
                <a:cs typeface="Times New Roman" panose="02020603050405020304" pitchFamily="18" charset="0"/>
              </a:rPr>
              <a:t>sklearn</a:t>
            </a: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GB" b="0" i="0" dirty="0">
                <a:solidFill>
                  <a:srgbClr val="4D5156"/>
                </a:solidFill>
                <a:effectLst/>
                <a:latin typeface="Google Sans"/>
              </a:rPr>
              <a:t>can implement various machine learning models for regression, classification, clustering,</a:t>
            </a:r>
          </a:p>
          <a:p>
            <a:r>
              <a:rPr lang="en-GB" dirty="0">
                <a:solidFill>
                  <a:srgbClr val="4D5156"/>
                </a:solidFill>
                <a:latin typeface="Google Sans"/>
              </a:rPr>
              <a:t>Pickle:</a:t>
            </a:r>
            <a:r>
              <a:rPr lang="en-GB" b="0" i="0" dirty="0">
                <a:solidFill>
                  <a:srgbClr val="4D5156"/>
                </a:solidFill>
                <a:effectLst/>
                <a:latin typeface="Google Sans"/>
              </a:rPr>
              <a:t> converting a Python object into a byte stream to store it in a file/database</a:t>
            </a:r>
            <a:endParaRPr lang="en-US" dirty="0"/>
          </a:p>
        </p:txBody>
      </p:sp>
    </p:spTree>
    <p:extLst>
      <p:ext uri="{BB962C8B-B14F-4D97-AF65-F5344CB8AC3E}">
        <p14:creationId xmlns:p14="http://schemas.microsoft.com/office/powerpoint/2010/main" val="2479087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BA11-6E20-F5F1-4486-3A9BEA1ACCB1}"/>
              </a:ext>
            </a:extLst>
          </p:cNvPr>
          <p:cNvSpPr>
            <a:spLocks noGrp="1"/>
          </p:cNvSpPr>
          <p:nvPr>
            <p:ph type="title"/>
          </p:nvPr>
        </p:nvSpPr>
        <p:spPr>
          <a:xfrm>
            <a:off x="838200" y="365126"/>
            <a:ext cx="5181600" cy="530614"/>
          </a:xfrm>
        </p:spPr>
        <p:txBody>
          <a:bodyPr>
            <a:normAutofit fontScale="90000"/>
          </a:bodyPr>
          <a:lstStyle/>
          <a:p>
            <a:r>
              <a:rPr lang="en-US" dirty="0"/>
              <a:t>Abstract</a:t>
            </a:r>
          </a:p>
        </p:txBody>
      </p:sp>
      <p:sp>
        <p:nvSpPr>
          <p:cNvPr id="4" name="Content Placeholder 3">
            <a:extLst>
              <a:ext uri="{FF2B5EF4-FFF2-40B4-BE49-F238E27FC236}">
                <a16:creationId xmlns:a16="http://schemas.microsoft.com/office/drawing/2014/main" id="{E945DC37-096F-04FF-C63E-2530925F57A4}"/>
              </a:ext>
            </a:extLst>
          </p:cNvPr>
          <p:cNvSpPr>
            <a:spLocks noGrp="1"/>
          </p:cNvSpPr>
          <p:nvPr>
            <p:ph sz="half" idx="1"/>
          </p:nvPr>
        </p:nvSpPr>
        <p:spPr>
          <a:xfrm>
            <a:off x="531845" y="774441"/>
            <a:ext cx="5487955" cy="5402522"/>
          </a:xfrm>
        </p:spPr>
        <p:txBody>
          <a:bodyPr>
            <a:normAutofit fontScale="92500" lnSpcReduction="20000"/>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One of the most prevalent medical conditions, thyroid disease can cause a number of different health issues. According to recent studies, 42 million Indians suffer from thyroid dysfunction or disorders. Thyroid disorders, which can include hypothyroidism or hyperthyroidism, are brought on by the thyroid hormone. </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TSH (Thyroid Stimulating Hormone), T3 (Triiodothyronine, T3-RIA), T4 (Thyroxine), and FTI (Free Thyroxine Index, FTI, T7) are important thyroid test components used to determine how thyroid hormone behaves. To diagnose and predict the disease, manual analysis of these parameters on massive databases is laborious. In the suggested system, a Decision Tree Classifier-based machine learning technique has been used to create a predictive model. </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decision tree appears to produce better outcomes, with the greatest training accuracy of 100% and validation accuracy of 97%, according to the performance evaluation. Additionally, this work may help researchers find a good model for detecting and classifying hypothyroidism. </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According to our research, thyroid measures play a significant influence in predicting the clinical course of depression. To identify which patients most urgently require early or intensive therapies to stop continuing dysfunction, thyroid hormone assessment should be expanded to routine clinical settings.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5" name="Content Placeholder 4">
            <a:extLst>
              <a:ext uri="{FF2B5EF4-FFF2-40B4-BE49-F238E27FC236}">
                <a16:creationId xmlns:a16="http://schemas.microsoft.com/office/drawing/2014/main" id="{B9B14A6B-6BFF-02BA-D3AC-5E8DF243C2A1}"/>
              </a:ext>
            </a:extLst>
          </p:cNvPr>
          <p:cNvSpPr>
            <a:spLocks noGrp="1"/>
          </p:cNvSpPr>
          <p:nvPr>
            <p:ph sz="half" idx="2"/>
          </p:nvPr>
        </p:nvSpPr>
        <p:spPr/>
        <p:txBody>
          <a:bodyPr>
            <a:normAutofit fontScale="92500" lnSpcReduction="20000"/>
          </a:bodyPr>
          <a:lstStyle/>
          <a:p>
            <a:endParaRPr lang="en-US" dirty="0"/>
          </a:p>
        </p:txBody>
      </p:sp>
    </p:spTree>
    <p:extLst>
      <p:ext uri="{BB962C8B-B14F-4D97-AF65-F5344CB8AC3E}">
        <p14:creationId xmlns:p14="http://schemas.microsoft.com/office/powerpoint/2010/main" val="1625076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88548-56BD-2DF8-6DD9-DF5DE1E0A83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CA9F79E-736A-F4AF-C01C-000ABD3DF5FC}"/>
              </a:ext>
            </a:extLst>
          </p:cNvPr>
          <p:cNvSpPr>
            <a:spLocks noGrp="1"/>
          </p:cNvSpPr>
          <p:nvPr>
            <p:ph sz="half" idx="1"/>
          </p:nvPr>
        </p:nvSpPr>
        <p:spPr/>
        <p:txBody>
          <a:bodyPr/>
          <a:lstStyle/>
          <a:p>
            <a:r>
              <a:rPr lang="en-US" dirty="0"/>
              <a:t>The task is to build a decision tree </a:t>
            </a:r>
            <a:r>
              <a:rPr lang="en-US" dirty="0" err="1"/>
              <a:t>inorder</a:t>
            </a:r>
            <a:r>
              <a:rPr lang="en-US" dirty="0"/>
              <a:t> to accurately predict the persons thyroid functioning. This model takes the blood test reports and splits the data into subtrees by using information gain and </a:t>
            </a:r>
            <a:r>
              <a:rPr lang="en-US" dirty="0" err="1"/>
              <a:t>gini</a:t>
            </a:r>
            <a:r>
              <a:rPr lang="en-US" dirty="0"/>
              <a:t> index, which forms the decision node</a:t>
            </a:r>
          </a:p>
        </p:txBody>
      </p:sp>
      <p:sp>
        <p:nvSpPr>
          <p:cNvPr id="4" name="Content Placeholder 3">
            <a:extLst>
              <a:ext uri="{FF2B5EF4-FFF2-40B4-BE49-F238E27FC236}">
                <a16:creationId xmlns:a16="http://schemas.microsoft.com/office/drawing/2014/main" id="{030DB6DE-5B83-9FFD-11F6-50A128F7CBE8}"/>
              </a:ext>
            </a:extLst>
          </p:cNvPr>
          <p:cNvSpPr>
            <a:spLocks noGrp="1"/>
          </p:cNvSpPr>
          <p:nvPr>
            <p:ph sz="half" idx="2"/>
          </p:nvPr>
        </p:nvSpPr>
        <p:spPr/>
        <p:txBody>
          <a:bodyPr/>
          <a:lstStyle/>
          <a:p>
            <a:pPr marL="0" indent="0">
              <a:buNone/>
            </a:pPr>
            <a:endParaRPr lang="en-US" dirty="0"/>
          </a:p>
        </p:txBody>
      </p:sp>
    </p:spTree>
    <p:extLst>
      <p:ext uri="{BB962C8B-B14F-4D97-AF65-F5344CB8AC3E}">
        <p14:creationId xmlns:p14="http://schemas.microsoft.com/office/powerpoint/2010/main" val="409723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63EB-FEED-BCB9-D5D4-4D0CCDB76B2D}"/>
              </a:ext>
            </a:extLst>
          </p:cNvPr>
          <p:cNvSpPr>
            <a:spLocks noGrp="1"/>
          </p:cNvSpPr>
          <p:nvPr>
            <p:ph type="title"/>
          </p:nvPr>
        </p:nvSpPr>
        <p:spPr>
          <a:xfrm>
            <a:off x="838200" y="365125"/>
            <a:ext cx="5257800" cy="605259"/>
          </a:xfrm>
        </p:spPr>
        <p:txBody>
          <a:bodyPr>
            <a:normAutofit fontScale="90000"/>
          </a:bodyPr>
          <a:lstStyle/>
          <a:p>
            <a:r>
              <a:rPr lang="en-US" dirty="0"/>
              <a:t>Innovative Idea</a:t>
            </a:r>
          </a:p>
        </p:txBody>
      </p:sp>
      <p:sp>
        <p:nvSpPr>
          <p:cNvPr id="3" name="Content Placeholder 2">
            <a:extLst>
              <a:ext uri="{FF2B5EF4-FFF2-40B4-BE49-F238E27FC236}">
                <a16:creationId xmlns:a16="http://schemas.microsoft.com/office/drawing/2014/main" id="{311FE7F1-9767-2376-DE0E-FD56E29CBC06}"/>
              </a:ext>
            </a:extLst>
          </p:cNvPr>
          <p:cNvSpPr>
            <a:spLocks noGrp="1"/>
          </p:cNvSpPr>
          <p:nvPr>
            <p:ph sz="half" idx="1"/>
          </p:nvPr>
        </p:nvSpPr>
        <p:spPr>
          <a:xfrm>
            <a:off x="559836" y="1222310"/>
            <a:ext cx="5459963" cy="4954653"/>
          </a:xfrm>
        </p:spPr>
        <p:txBody>
          <a:bodyPr>
            <a:normAutofit fontScale="85000" lnSpcReduction="20000"/>
          </a:bodyPr>
          <a:lstStyle/>
          <a:p>
            <a:r>
              <a:rPr lang="en-US" sz="2200" dirty="0"/>
              <a:t>Nowadays the number of people opting for health insurance is growing in </a:t>
            </a:r>
            <a:r>
              <a:rPr lang="en-US" sz="2200" dirty="0" err="1"/>
              <a:t>india</a:t>
            </a:r>
            <a:r>
              <a:rPr lang="en-US" sz="2200" dirty="0"/>
              <a:t> and every company provides an annual body checkup, numerous amount of  data is to be verified by the doctors in which most of them are negative with this interface we can easily detect the seriousness of the case and refer a doctor only when needed the most.</a:t>
            </a:r>
          </a:p>
          <a:p>
            <a:r>
              <a:rPr lang="en-US" sz="2200" dirty="0"/>
              <a:t>Furthermore, Blood testing centers can add this additional information to their patient reports for more accurate prediction of their disease.</a:t>
            </a:r>
          </a:p>
          <a:p>
            <a:pPr marL="0" indent="0">
              <a:buNone/>
            </a:pPr>
            <a:r>
              <a:rPr lang="en-US" sz="2200" dirty="0"/>
              <a:t>Features:</a:t>
            </a:r>
          </a:p>
          <a:p>
            <a:r>
              <a:rPr lang="en-US" sz="2200" dirty="0"/>
              <a:t>Thyroid sickness ratio chart (to analyze the severity of the disease)</a:t>
            </a:r>
          </a:p>
          <a:p>
            <a:r>
              <a:rPr lang="en-US" sz="2200" dirty="0"/>
              <a:t>Confusion matrix (used by application programmers to check the deviations)</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dirty="0"/>
              <a:t>  </a:t>
            </a:r>
          </a:p>
          <a:p>
            <a:pPr marL="0" indent="0">
              <a:buNone/>
            </a:pPr>
            <a:endParaRPr lang="en-US" dirty="0"/>
          </a:p>
        </p:txBody>
      </p:sp>
      <p:sp>
        <p:nvSpPr>
          <p:cNvPr id="4" name="Content Placeholder 3">
            <a:extLst>
              <a:ext uri="{FF2B5EF4-FFF2-40B4-BE49-F238E27FC236}">
                <a16:creationId xmlns:a16="http://schemas.microsoft.com/office/drawing/2014/main" id="{CE4E524C-854F-390E-066B-64E2FCADAB9B}"/>
              </a:ext>
            </a:extLst>
          </p:cNvPr>
          <p:cNvSpPr>
            <a:spLocks noGrp="1"/>
          </p:cNvSpPr>
          <p:nvPr>
            <p:ph sz="half" idx="2"/>
          </p:nvPr>
        </p:nvSpPr>
        <p:spPr>
          <a:xfrm>
            <a:off x="6172202" y="793102"/>
            <a:ext cx="5181598" cy="5383861"/>
          </a:xfrm>
        </p:spPr>
        <p:txBody>
          <a:bodyPr>
            <a:normAutofit fontScale="85000" lnSpcReduction="20000"/>
          </a:bodyPr>
          <a:lstStyle/>
          <a:p>
            <a:endParaRPr lang="en-US" dirty="0"/>
          </a:p>
        </p:txBody>
      </p:sp>
    </p:spTree>
    <p:extLst>
      <p:ext uri="{BB962C8B-B14F-4D97-AF65-F5344CB8AC3E}">
        <p14:creationId xmlns:p14="http://schemas.microsoft.com/office/powerpoint/2010/main" val="278508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70605-4D88-1227-CFF9-F6D9F501BEED}"/>
              </a:ext>
            </a:extLst>
          </p:cNvPr>
          <p:cNvSpPr>
            <a:spLocks noGrp="1"/>
          </p:cNvSpPr>
          <p:nvPr>
            <p:ph type="title"/>
          </p:nvPr>
        </p:nvSpPr>
        <p:spPr>
          <a:xfrm>
            <a:off x="838200" y="365125"/>
            <a:ext cx="10515600" cy="698565"/>
          </a:xfrm>
        </p:spPr>
        <p:txBody>
          <a:bodyPr/>
          <a:lstStyle/>
          <a:p>
            <a:r>
              <a:rPr lang="en-US" dirty="0"/>
              <a:t>Implementation</a:t>
            </a:r>
          </a:p>
        </p:txBody>
      </p:sp>
      <p:sp>
        <p:nvSpPr>
          <p:cNvPr id="3" name="Content Placeholder 2">
            <a:extLst>
              <a:ext uri="{FF2B5EF4-FFF2-40B4-BE49-F238E27FC236}">
                <a16:creationId xmlns:a16="http://schemas.microsoft.com/office/drawing/2014/main" id="{9AC714B9-1C37-7DF0-1A5C-3CBF9C4B63BC}"/>
              </a:ext>
            </a:extLst>
          </p:cNvPr>
          <p:cNvSpPr>
            <a:spLocks noGrp="1"/>
          </p:cNvSpPr>
          <p:nvPr>
            <p:ph sz="half" idx="1"/>
          </p:nvPr>
        </p:nvSpPr>
        <p:spPr>
          <a:xfrm>
            <a:off x="690465" y="998376"/>
            <a:ext cx="5329335" cy="5178587"/>
          </a:xfrm>
        </p:spPr>
        <p:txBody>
          <a:bodyPr>
            <a:normAutofit fontScale="92500" lnSpcReduction="10000"/>
          </a:bodyPr>
          <a:lstStyle/>
          <a:p>
            <a:r>
              <a:rPr lang="en-US" sz="1800" dirty="0">
                <a:effectLst/>
                <a:latin typeface="Times New Roman" panose="02020603050405020304" pitchFamily="18" charset="0"/>
                <a:ea typeface="Times New Roman" panose="02020603050405020304" pitchFamily="18" charset="0"/>
              </a:rPr>
              <a:t>Data Collection &amp; Preparation</a:t>
            </a:r>
          </a:p>
          <a:p>
            <a:r>
              <a:rPr lang="en-US" sz="1800" dirty="0">
                <a:effectLst/>
                <a:latin typeface="Times New Roman" panose="02020603050405020304" pitchFamily="18" charset="0"/>
                <a:ea typeface="Times New Roman" panose="02020603050405020304" pitchFamily="18" charset="0"/>
              </a:rPr>
              <a:t>There are several techniques to collect the data, like web scraping, manual interventions. This data set is gathered from Kaggle, then preparation, randomization and visualization is done</a:t>
            </a:r>
          </a:p>
          <a:p>
            <a:r>
              <a:rPr lang="en-US" sz="1800" dirty="0">
                <a:effectLst/>
                <a:latin typeface="Times New Roman" panose="02020603050405020304" pitchFamily="18" charset="0"/>
                <a:ea typeface="Times New Roman" panose="02020603050405020304" pitchFamily="18" charset="0"/>
              </a:rPr>
              <a:t>Decision Tree Classification Algorithm</a:t>
            </a:r>
          </a:p>
          <a:p>
            <a:r>
              <a:rPr lang="en-US" sz="1800" dirty="0">
                <a:effectLst/>
                <a:latin typeface="Times New Roman" panose="02020603050405020304" pitchFamily="18" charset="0"/>
                <a:ea typeface="Times New Roman" panose="02020603050405020304" pitchFamily="18" charset="0"/>
              </a:rPr>
              <a:t>we use the CART algorithm, which stands for Classification and Regression Tree algorithm</a:t>
            </a:r>
            <a:endParaRPr lang="en-US" sz="1800"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Attribute Selection Measures</a:t>
            </a:r>
          </a:p>
          <a:p>
            <a:pPr marL="0" indent="0">
              <a:buNone/>
            </a:pPr>
            <a:r>
              <a:rPr lang="en-US" sz="1800" dirty="0">
                <a:effectLst/>
                <a:latin typeface="Times New Roman" panose="02020603050405020304" pitchFamily="18" charset="0"/>
                <a:ea typeface="Times New Roman" panose="02020603050405020304" pitchFamily="18" charset="0"/>
              </a:rPr>
              <a:t>1. Information </a:t>
            </a:r>
            <a:r>
              <a:rPr lang="en-US" sz="1800" dirty="0" err="1">
                <a:effectLst/>
                <a:latin typeface="Times New Roman" panose="02020603050405020304" pitchFamily="18" charset="0"/>
                <a:ea typeface="Times New Roman" panose="02020603050405020304" pitchFamily="18" charset="0"/>
              </a:rPr>
              <a:t>Gain:According</a:t>
            </a:r>
            <a:r>
              <a:rPr lang="en-US" sz="1800" dirty="0">
                <a:effectLst/>
                <a:latin typeface="Times New Roman" panose="02020603050405020304" pitchFamily="18" charset="0"/>
                <a:ea typeface="Times New Roman" panose="02020603050405020304" pitchFamily="18" charset="0"/>
              </a:rPr>
              <a:t> to the value of information gain, we split the node and build the decision tree</a:t>
            </a:r>
          </a:p>
          <a:p>
            <a:pPr marL="0" indent="0">
              <a:buNone/>
            </a:pPr>
            <a:r>
              <a:rPr lang="en-US" sz="1800" dirty="0">
                <a:effectLst/>
                <a:latin typeface="Times New Roman" panose="02020603050405020304" pitchFamily="18" charset="0"/>
                <a:ea typeface="Times New Roman" panose="02020603050405020304" pitchFamily="18" charset="0"/>
              </a:rPr>
              <a:t>2. Gini </a:t>
            </a:r>
            <a:r>
              <a:rPr lang="en-US" sz="1800" dirty="0" err="1">
                <a:effectLst/>
                <a:latin typeface="Times New Roman" panose="02020603050405020304" pitchFamily="18" charset="0"/>
                <a:ea typeface="Times New Roman" panose="02020603050405020304" pitchFamily="18" charset="0"/>
              </a:rPr>
              <a:t>Index:Gini</a:t>
            </a:r>
            <a:r>
              <a:rPr lang="en-US" sz="1800" dirty="0">
                <a:effectLst/>
                <a:latin typeface="Times New Roman" panose="02020603050405020304" pitchFamily="18" charset="0"/>
                <a:ea typeface="Times New Roman" panose="02020603050405020304" pitchFamily="18" charset="0"/>
              </a:rPr>
              <a:t> index is a measure of impurity or purity used while creating a decision tree in the CART algorithm.</a:t>
            </a: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Analyze and </a:t>
            </a:r>
            <a:r>
              <a:rPr lang="en-US" sz="1800" dirty="0" err="1">
                <a:effectLst/>
                <a:latin typeface="Times New Roman" panose="02020603050405020304" pitchFamily="18" charset="0"/>
                <a:ea typeface="Times New Roman" panose="02020603050405020304" pitchFamily="18" charset="0"/>
              </a:rPr>
              <a:t>Prediction:In</a:t>
            </a:r>
            <a:r>
              <a:rPr lang="en-US" sz="1800" dirty="0">
                <a:effectLst/>
                <a:latin typeface="Times New Roman" panose="02020603050405020304" pitchFamily="18" charset="0"/>
                <a:ea typeface="Times New Roman" panose="02020603050405020304" pitchFamily="18" charset="0"/>
              </a:rPr>
              <a:t> the actual dataset, we chose only 21 features </a:t>
            </a:r>
          </a:p>
          <a:p>
            <a:pPr marL="0" algn="just">
              <a:lnSpc>
                <a:spcPct val="150000"/>
              </a:lnSpc>
              <a:spcBef>
                <a:spcPts val="0"/>
              </a:spcBef>
            </a:pPr>
            <a:r>
              <a:rPr lang="en-IN" sz="1800" kern="1800" dirty="0">
                <a:solidFill>
                  <a:srgbClr val="000000"/>
                </a:solidFill>
                <a:effectLst/>
                <a:latin typeface="Times New Roman" panose="02020603050405020304" pitchFamily="18" charset="0"/>
                <a:ea typeface="Times New Roman" panose="02020603050405020304" pitchFamily="18" charset="0"/>
              </a:rPr>
              <a:t>Saving the Trained Model:</a:t>
            </a:r>
            <a:r>
              <a:rPr lang="en-IN" sz="1800" kern="1800" dirty="0">
                <a:solidFill>
                  <a:srgbClr val="000000"/>
                </a:solidFill>
                <a:latin typeface="Times New Roman" panose="02020603050405020304" pitchFamily="18" charset="0"/>
                <a:ea typeface="Times New Roman" panose="02020603050405020304" pitchFamily="18" charset="0"/>
              </a:rPr>
              <a:t> You can save the trained model by saving it as a .</a:t>
            </a:r>
            <a:r>
              <a:rPr lang="en-IN" sz="1800" kern="1800" dirty="0" err="1">
                <a:solidFill>
                  <a:srgbClr val="000000"/>
                </a:solidFill>
                <a:latin typeface="Times New Roman" panose="02020603050405020304" pitchFamily="18" charset="0"/>
                <a:ea typeface="Times New Roman" panose="02020603050405020304" pitchFamily="18" charset="0"/>
              </a:rPr>
              <a:t>pkl</a:t>
            </a:r>
            <a:r>
              <a:rPr lang="en-IN" sz="1800" kern="1800" dirty="0">
                <a:solidFill>
                  <a:srgbClr val="000000"/>
                </a:solidFill>
                <a:latin typeface="Times New Roman" panose="02020603050405020304" pitchFamily="18" charset="0"/>
                <a:ea typeface="Times New Roman" panose="02020603050405020304" pitchFamily="18" charset="0"/>
              </a:rPr>
              <a:t> file using pickle library</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1A91EA9C-9BC2-B59C-290A-E6F21481EF29}"/>
              </a:ext>
            </a:extLst>
          </p:cNvPr>
          <p:cNvSpPr>
            <a:spLocks noGrp="1"/>
          </p:cNvSpPr>
          <p:nvPr>
            <p:ph sz="half" idx="2"/>
          </p:nvPr>
        </p:nvSpPr>
        <p:spPr/>
        <p:txBody>
          <a:bodyPr>
            <a:normAutofit fontScale="92500" lnSpcReduction="10000"/>
          </a:bodyPr>
          <a:lstStyle/>
          <a:p>
            <a:endParaRPr lang="en-US"/>
          </a:p>
        </p:txBody>
      </p:sp>
    </p:spTree>
    <p:extLst>
      <p:ext uri="{BB962C8B-B14F-4D97-AF65-F5344CB8AC3E}">
        <p14:creationId xmlns:p14="http://schemas.microsoft.com/office/powerpoint/2010/main" val="348822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27F7-9205-0AE0-ACAB-C8EBCCB3DFA2}"/>
              </a:ext>
            </a:extLst>
          </p:cNvPr>
          <p:cNvSpPr>
            <a:spLocks noGrp="1"/>
          </p:cNvSpPr>
          <p:nvPr>
            <p:ph type="title"/>
          </p:nvPr>
        </p:nvSpPr>
        <p:spPr/>
        <p:txBody>
          <a:bodyPr/>
          <a:lstStyle/>
          <a:p>
            <a:r>
              <a:rPr lang="en-US" dirty="0"/>
              <a:t>Requirement Gathering</a:t>
            </a:r>
          </a:p>
        </p:txBody>
      </p:sp>
      <p:sp>
        <p:nvSpPr>
          <p:cNvPr id="3" name="Content Placeholder 2">
            <a:extLst>
              <a:ext uri="{FF2B5EF4-FFF2-40B4-BE49-F238E27FC236}">
                <a16:creationId xmlns:a16="http://schemas.microsoft.com/office/drawing/2014/main" id="{EF62EC71-7306-6FE1-72EA-0EC6E5457603}"/>
              </a:ext>
            </a:extLst>
          </p:cNvPr>
          <p:cNvSpPr>
            <a:spLocks noGrp="1"/>
          </p:cNvSpPr>
          <p:nvPr>
            <p:ph sz="half" idx="1"/>
          </p:nvPr>
        </p:nvSpPr>
        <p:spPr/>
        <p:txBody>
          <a:bodyPr>
            <a:normAutofit fontScale="85000" lnSpcReduction="20000"/>
          </a:bodyPr>
          <a:lstStyle/>
          <a:p>
            <a:pPr marL="0" lvl="0" indent="0">
              <a:spcAft>
                <a:spcPts val="800"/>
              </a:spcAft>
              <a:buNone/>
              <a:tabLst>
                <a:tab pos="457200" algn="l"/>
              </a:tabLst>
            </a:pPr>
            <a:r>
              <a:rPr lang="en-US" sz="2800"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SOFTWARE REQUIREMENTS</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spcAft>
                <a:spcPts val="800"/>
              </a:spcAft>
              <a:buAutoNum type="arabicPeriod"/>
              <a:tabLst>
                <a:tab pos="457200" algn="l"/>
              </a:tabLst>
            </a:pPr>
            <a:r>
              <a:rPr lang="en-US" sz="2800" kern="100" dirty="0">
                <a:latin typeface="Calibri" panose="020F0502020204030204" pitchFamily="34" charset="0"/>
                <a:ea typeface="Calibri" panose="020F0502020204030204" pitchFamily="34" charset="0"/>
                <a:cs typeface="Times New Roman" panose="02020603050405020304" pitchFamily="18" charset="0"/>
              </a:rPr>
              <a:t>OPERATING SYSTEM: WINDOWS 10</a:t>
            </a:r>
          </a:p>
          <a:p>
            <a:pPr marL="342900" lvl="0" indent="-342900">
              <a:spcAft>
                <a:spcPts val="800"/>
              </a:spcAft>
              <a:buAutoNum type="arabicPeriod"/>
              <a:tabLst>
                <a:tab pos="457200" algn="l"/>
              </a:tabLs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PROGRAMMING LANGUAGE : PYTHON (VERSION 3.8 )</a:t>
            </a:r>
          </a:p>
          <a:p>
            <a:pPr marL="342900" lvl="0" indent="-342900">
              <a:spcAft>
                <a:spcPts val="800"/>
              </a:spcAft>
              <a:buAutoNum type="arabicPeriod"/>
              <a:tabLst>
                <a:tab pos="457200" algn="l"/>
              </a:tabLst>
            </a:pPr>
            <a:r>
              <a:rPr lang="en-US" sz="2800" kern="100" dirty="0">
                <a:latin typeface="Calibri" panose="020F0502020204030204" pitchFamily="34" charset="0"/>
                <a:ea typeface="Calibri" panose="020F0502020204030204" pitchFamily="34" charset="0"/>
                <a:cs typeface="Times New Roman" panose="02020603050405020304" pitchFamily="18" charset="0"/>
              </a:rPr>
              <a:t>LIBRARIES: NUMPY,PANDAS,SCIKIT LEARN, MATPLOTLIB, PICKLE</a:t>
            </a:r>
          </a:p>
          <a:p>
            <a:pPr marL="342900" lvl="0" indent="-342900">
              <a:spcAft>
                <a:spcPts val="800"/>
              </a:spcAft>
              <a:buAutoNum type="arabicPeriod"/>
              <a:tabLst>
                <a:tab pos="457200" algn="l"/>
              </a:tabLs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INTEGRATED DEVELOPMENT ENVIRONMENT (IDE): </a:t>
            </a:r>
            <a:r>
              <a:rPr lang="en-US" sz="2800" kern="100" dirty="0">
                <a:latin typeface="Calibri" panose="020F0502020204030204" pitchFamily="34" charset="0"/>
                <a:ea typeface="Calibri" panose="020F0502020204030204" pitchFamily="34" charset="0"/>
                <a:cs typeface="Times New Roman" panose="02020603050405020304" pitchFamily="18" charset="0"/>
              </a:rPr>
              <a:t>JUPYTER NOTEBOOK, PYCHARM,VS CODE, SUBLIME TEXT,SPYDER.</a:t>
            </a:r>
          </a:p>
          <a:p>
            <a:pPr marL="342900" lvl="0" indent="-342900">
              <a:spcAft>
                <a:spcPts val="800"/>
              </a:spcAft>
              <a:buAutoNum type="arabicPeriod"/>
              <a:tabLst>
                <a:tab pos="457200" algn="l"/>
              </a:tabLst>
            </a:pPr>
            <a:r>
              <a:rPr lang="en-US" sz="2800" kern="100" dirty="0">
                <a:latin typeface="Calibri" panose="020F0502020204030204" pitchFamily="34" charset="0"/>
                <a:ea typeface="Calibri" panose="020F0502020204030204" pitchFamily="34" charset="0"/>
                <a:cs typeface="Times New Roman" panose="02020603050405020304" pitchFamily="18" charset="0"/>
              </a:rPr>
              <a:t>WEB FRAMEWORKS: FLASK</a:t>
            </a:r>
          </a:p>
          <a:p>
            <a:endParaRPr lang="en-US" dirty="0"/>
          </a:p>
        </p:txBody>
      </p:sp>
      <p:sp>
        <p:nvSpPr>
          <p:cNvPr id="4" name="Content Placeholder 3">
            <a:extLst>
              <a:ext uri="{FF2B5EF4-FFF2-40B4-BE49-F238E27FC236}">
                <a16:creationId xmlns:a16="http://schemas.microsoft.com/office/drawing/2014/main" id="{CFC98268-F92A-048B-FE48-92E2F8A8EAA7}"/>
              </a:ext>
            </a:extLst>
          </p:cNvPr>
          <p:cNvSpPr>
            <a:spLocks noGrp="1"/>
          </p:cNvSpPr>
          <p:nvPr>
            <p:ph sz="half" idx="2"/>
          </p:nvPr>
        </p:nvSpPr>
        <p:spPr/>
        <p:txBody>
          <a:bodyPr>
            <a:normAutofit fontScale="85000" lnSpcReduction="20000"/>
          </a:bodyPr>
          <a:lstStyle/>
          <a:p>
            <a:endParaRPr lang="en-US"/>
          </a:p>
        </p:txBody>
      </p:sp>
    </p:spTree>
    <p:extLst>
      <p:ext uri="{BB962C8B-B14F-4D97-AF65-F5344CB8AC3E}">
        <p14:creationId xmlns:p14="http://schemas.microsoft.com/office/powerpoint/2010/main" val="128140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B732E-EFAA-03C5-4A32-C8A9511EDF9D}"/>
              </a:ext>
            </a:extLst>
          </p:cNvPr>
          <p:cNvSpPr>
            <a:spLocks noGrp="1"/>
          </p:cNvSpPr>
          <p:nvPr>
            <p:ph type="title"/>
          </p:nvPr>
        </p:nvSpPr>
        <p:spPr/>
        <p:txBody>
          <a:bodyPr/>
          <a:lstStyle/>
          <a:p>
            <a:r>
              <a:rPr lang="en-US" dirty="0"/>
              <a:t>Requirement Gathering</a:t>
            </a:r>
          </a:p>
        </p:txBody>
      </p:sp>
      <p:sp>
        <p:nvSpPr>
          <p:cNvPr id="3" name="Content Placeholder 2">
            <a:extLst>
              <a:ext uri="{FF2B5EF4-FFF2-40B4-BE49-F238E27FC236}">
                <a16:creationId xmlns:a16="http://schemas.microsoft.com/office/drawing/2014/main" id="{A43FF6E6-2E24-A2FA-6A21-EDEA034A0B1F}"/>
              </a:ext>
            </a:extLst>
          </p:cNvPr>
          <p:cNvSpPr>
            <a:spLocks noGrp="1"/>
          </p:cNvSpPr>
          <p:nvPr>
            <p:ph sz="half" idx="1"/>
          </p:nvPr>
        </p:nvSpPr>
        <p:spPr/>
        <p:txBody>
          <a:bodyPr>
            <a:normAutofit/>
          </a:bodyPr>
          <a:lstStyle/>
          <a:p>
            <a:pPr marL="0" marR="0" algn="just">
              <a:lnSpc>
                <a:spcPct val="150000"/>
              </a:lnSpc>
              <a:spcBef>
                <a:spcPts val="0"/>
              </a:spcBef>
              <a:spcAft>
                <a:spcPts val="0"/>
              </a:spcAft>
            </a:pP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marR="0" algn="just">
              <a:lnSpc>
                <a:spcPct val="15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System		: Pentium i3 Processor.</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Hard Disk 		: 500 GB.</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Monitor		: 15’’ LED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Input Devices		: Keyboard, Mouse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Ram			:4 GB</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3B0B787B-A4F7-2482-61FD-91BEDAD33157}"/>
              </a:ext>
            </a:extLst>
          </p:cNvPr>
          <p:cNvSpPr>
            <a:spLocks noGrp="1"/>
          </p:cNvSpPr>
          <p:nvPr>
            <p:ph sz="half" idx="2"/>
          </p:nvPr>
        </p:nvSpPr>
        <p:spPr/>
        <p:txBody>
          <a:bodyPr>
            <a:normAutofit/>
          </a:bodyPr>
          <a:lstStyle/>
          <a:p>
            <a:endParaRPr lang="en-US"/>
          </a:p>
        </p:txBody>
      </p:sp>
    </p:spTree>
    <p:extLst>
      <p:ext uri="{BB962C8B-B14F-4D97-AF65-F5344CB8AC3E}">
        <p14:creationId xmlns:p14="http://schemas.microsoft.com/office/powerpoint/2010/main" val="3769358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42469-E594-BFC0-4314-6F2AE3480F52}"/>
              </a:ext>
            </a:extLst>
          </p:cNvPr>
          <p:cNvSpPr>
            <a:spLocks noGrp="1"/>
          </p:cNvSpPr>
          <p:nvPr>
            <p:ph type="title"/>
          </p:nvPr>
        </p:nvSpPr>
        <p:spPr/>
        <p:txBody>
          <a:bodyPr/>
          <a:lstStyle/>
          <a:p>
            <a:r>
              <a:rPr lang="en-US" dirty="0"/>
              <a:t>Architecture Diagram</a:t>
            </a:r>
          </a:p>
        </p:txBody>
      </p:sp>
      <p:pic>
        <p:nvPicPr>
          <p:cNvPr id="6" name="Content Placeholder 5">
            <a:extLst>
              <a:ext uri="{FF2B5EF4-FFF2-40B4-BE49-F238E27FC236}">
                <a16:creationId xmlns:a16="http://schemas.microsoft.com/office/drawing/2014/main" id="{F14246F1-22B6-F95B-26E5-B39F0E64807D}"/>
              </a:ext>
            </a:extLst>
          </p:cNvPr>
          <p:cNvPicPr>
            <a:picLocks noGrp="1" noChangeAspect="1"/>
          </p:cNvPicPr>
          <p:nvPr>
            <p:ph sz="half" idx="1"/>
          </p:nvPr>
        </p:nvPicPr>
        <p:blipFill>
          <a:blip r:embed="rId2"/>
          <a:stretch>
            <a:fillRect/>
          </a:stretch>
        </p:blipFill>
        <p:spPr>
          <a:xfrm>
            <a:off x="838200" y="2857024"/>
            <a:ext cx="5181600" cy="2288540"/>
          </a:xfrm>
        </p:spPr>
      </p:pic>
      <p:sp>
        <p:nvSpPr>
          <p:cNvPr id="4" name="Content Placeholder 3">
            <a:extLst>
              <a:ext uri="{FF2B5EF4-FFF2-40B4-BE49-F238E27FC236}">
                <a16:creationId xmlns:a16="http://schemas.microsoft.com/office/drawing/2014/main" id="{92800557-3966-50B5-49D6-F85FB306CF6A}"/>
              </a:ext>
            </a:extLst>
          </p:cNvPr>
          <p:cNvSpPr>
            <a:spLocks noGrp="1"/>
          </p:cNvSpPr>
          <p:nvPr>
            <p:ph sz="half" idx="2"/>
          </p:nvPr>
        </p:nvSpPr>
        <p:spPr/>
        <p:txBody>
          <a:bodyPr/>
          <a:lstStyle/>
          <a:p>
            <a:r>
              <a:rPr lang="en-US" dirty="0"/>
              <a:t>Dataflow diagram</a:t>
            </a:r>
          </a:p>
          <a:p>
            <a:endParaRPr lang="en-US" dirty="0"/>
          </a:p>
        </p:txBody>
      </p:sp>
      <p:pic>
        <p:nvPicPr>
          <p:cNvPr id="8" name="Picture 7">
            <a:extLst>
              <a:ext uri="{FF2B5EF4-FFF2-40B4-BE49-F238E27FC236}">
                <a16:creationId xmlns:a16="http://schemas.microsoft.com/office/drawing/2014/main" id="{FD1C2794-C1B2-26E2-BADB-DCAB4418FFF0}"/>
              </a:ext>
            </a:extLst>
          </p:cNvPr>
          <p:cNvPicPr>
            <a:picLocks noChangeAspect="1"/>
          </p:cNvPicPr>
          <p:nvPr/>
        </p:nvPicPr>
        <p:blipFill>
          <a:blip r:embed="rId3"/>
          <a:stretch>
            <a:fillRect/>
          </a:stretch>
        </p:blipFill>
        <p:spPr>
          <a:xfrm>
            <a:off x="6812099" y="2215323"/>
            <a:ext cx="4168501" cy="4427604"/>
          </a:xfrm>
          <a:prstGeom prst="rect">
            <a:avLst/>
          </a:prstGeom>
        </p:spPr>
      </p:pic>
    </p:spTree>
    <p:extLst>
      <p:ext uri="{BB962C8B-B14F-4D97-AF65-F5344CB8AC3E}">
        <p14:creationId xmlns:p14="http://schemas.microsoft.com/office/powerpoint/2010/main" val="3525221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D59BD-ABC9-35DB-6F03-3A34C36B4593}"/>
              </a:ext>
            </a:extLst>
          </p:cNvPr>
          <p:cNvSpPr>
            <a:spLocks noGrp="1"/>
          </p:cNvSpPr>
          <p:nvPr>
            <p:ph type="title"/>
          </p:nvPr>
        </p:nvSpPr>
        <p:spPr/>
        <p:txBody>
          <a:bodyPr/>
          <a:lstStyle/>
          <a:p>
            <a:r>
              <a:rPr lang="en-US" dirty="0"/>
              <a:t>UML diagrams</a:t>
            </a:r>
          </a:p>
        </p:txBody>
      </p:sp>
      <p:sp>
        <p:nvSpPr>
          <p:cNvPr id="3" name="Content Placeholder 2">
            <a:extLst>
              <a:ext uri="{FF2B5EF4-FFF2-40B4-BE49-F238E27FC236}">
                <a16:creationId xmlns:a16="http://schemas.microsoft.com/office/drawing/2014/main" id="{F7CD7C24-AAC0-140E-8DB5-CB87709CE933}"/>
              </a:ext>
            </a:extLst>
          </p:cNvPr>
          <p:cNvSpPr>
            <a:spLocks noGrp="1"/>
          </p:cNvSpPr>
          <p:nvPr>
            <p:ph sz="half" idx="1"/>
          </p:nvPr>
        </p:nvSpPr>
        <p:spPr/>
        <p:txBody>
          <a:bodyPr/>
          <a:lstStyle/>
          <a:p>
            <a:r>
              <a:rPr lang="en-US" dirty="0"/>
              <a:t>Use Case Diagram</a:t>
            </a:r>
          </a:p>
          <a:p>
            <a:endParaRPr lang="en-US" dirty="0"/>
          </a:p>
        </p:txBody>
      </p:sp>
      <p:sp>
        <p:nvSpPr>
          <p:cNvPr id="4" name="Content Placeholder 3">
            <a:extLst>
              <a:ext uri="{FF2B5EF4-FFF2-40B4-BE49-F238E27FC236}">
                <a16:creationId xmlns:a16="http://schemas.microsoft.com/office/drawing/2014/main" id="{7839AB09-22D6-8919-3E01-3EA0853FFCF2}"/>
              </a:ext>
            </a:extLst>
          </p:cNvPr>
          <p:cNvSpPr>
            <a:spLocks noGrp="1"/>
          </p:cNvSpPr>
          <p:nvPr>
            <p:ph sz="half" idx="2"/>
          </p:nvPr>
        </p:nvSpPr>
        <p:spPr/>
        <p:txBody>
          <a:bodyPr/>
          <a:lstStyle/>
          <a:p>
            <a:r>
              <a:rPr lang="en-US" dirty="0"/>
              <a:t>Class Diagram</a:t>
            </a:r>
          </a:p>
          <a:p>
            <a:endParaRPr lang="en-US" dirty="0"/>
          </a:p>
        </p:txBody>
      </p:sp>
      <p:pic>
        <p:nvPicPr>
          <p:cNvPr id="6" name="Picture 5">
            <a:extLst>
              <a:ext uri="{FF2B5EF4-FFF2-40B4-BE49-F238E27FC236}">
                <a16:creationId xmlns:a16="http://schemas.microsoft.com/office/drawing/2014/main" id="{67187173-811E-64C9-D2AB-B1C2CC43BF19}"/>
              </a:ext>
            </a:extLst>
          </p:cNvPr>
          <p:cNvPicPr>
            <a:picLocks noChangeAspect="1"/>
          </p:cNvPicPr>
          <p:nvPr/>
        </p:nvPicPr>
        <p:blipFill>
          <a:blip r:embed="rId2"/>
          <a:stretch>
            <a:fillRect/>
          </a:stretch>
        </p:blipFill>
        <p:spPr>
          <a:xfrm>
            <a:off x="1360070" y="2285556"/>
            <a:ext cx="3078580" cy="3891407"/>
          </a:xfrm>
          <a:prstGeom prst="rect">
            <a:avLst/>
          </a:prstGeom>
        </p:spPr>
      </p:pic>
      <p:pic>
        <p:nvPicPr>
          <p:cNvPr id="8" name="Picture 7">
            <a:extLst>
              <a:ext uri="{FF2B5EF4-FFF2-40B4-BE49-F238E27FC236}">
                <a16:creationId xmlns:a16="http://schemas.microsoft.com/office/drawing/2014/main" id="{27F60AED-78A8-117A-164C-721FD2E73A13}"/>
              </a:ext>
            </a:extLst>
          </p:cNvPr>
          <p:cNvPicPr>
            <a:picLocks noChangeAspect="1"/>
          </p:cNvPicPr>
          <p:nvPr/>
        </p:nvPicPr>
        <p:blipFill>
          <a:blip r:embed="rId3"/>
          <a:stretch>
            <a:fillRect/>
          </a:stretch>
        </p:blipFill>
        <p:spPr>
          <a:xfrm>
            <a:off x="6019800" y="2354444"/>
            <a:ext cx="4564776" cy="3139712"/>
          </a:xfrm>
          <a:prstGeom prst="rect">
            <a:avLst/>
          </a:prstGeom>
        </p:spPr>
      </p:pic>
    </p:spTree>
    <p:extLst>
      <p:ext uri="{BB962C8B-B14F-4D97-AF65-F5344CB8AC3E}">
        <p14:creationId xmlns:p14="http://schemas.microsoft.com/office/powerpoint/2010/main" val="2073130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726</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Google Sans</vt:lpstr>
      <vt:lpstr>Times New Roman</vt:lpstr>
      <vt:lpstr>Wingdings</vt:lpstr>
      <vt:lpstr>Office Theme</vt:lpstr>
      <vt:lpstr>Thyroid Detection</vt:lpstr>
      <vt:lpstr>Abstract</vt:lpstr>
      <vt:lpstr>Introduction</vt:lpstr>
      <vt:lpstr>Innovative Idea</vt:lpstr>
      <vt:lpstr>Implementation</vt:lpstr>
      <vt:lpstr>Requirement Gathering</vt:lpstr>
      <vt:lpstr>Requirement Gathering</vt:lpstr>
      <vt:lpstr>Architecture Diagram</vt:lpstr>
      <vt:lpstr>UML diagrams</vt:lpstr>
      <vt:lpstr>UML diagrams</vt:lpstr>
      <vt:lpstr>Code Description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Thyroid Detection</dc:title>
  <dc:creator>TEJASRIRAM PARVATHANENI (RA2011003010238)</dc:creator>
  <cp:lastModifiedBy>TEJASRIRAM PARVATHANENI (RA2011003010238)</cp:lastModifiedBy>
  <cp:revision>2</cp:revision>
  <dcterms:created xsi:type="dcterms:W3CDTF">2023-10-11T09:38:43Z</dcterms:created>
  <dcterms:modified xsi:type="dcterms:W3CDTF">2024-02-07T05:00:50Z</dcterms:modified>
</cp:coreProperties>
</file>