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smtClean="0">
                <a:solidFill>
                  <a:schemeClr val="accent1"/>
                </a:solidFill>
                <a:latin typeface="Arial" panose="020B0604020202020204" pitchFamily="34" charset="0"/>
                <a:cs typeface="Arial" panose="020B0604020202020204" pitchFamily="34" charset="0"/>
              </a:rPr>
              <a:t>SECUre</a:t>
            </a:r>
            <a:r>
              <a:rPr lang="en-US" b="1" dirty="0" smtClean="0">
                <a:solidFill>
                  <a:schemeClr val="accent1"/>
                </a:solidFill>
                <a:latin typeface="Arial" panose="020B0604020202020204" pitchFamily="34" charset="0"/>
                <a:cs typeface="Arial" panose="020B0604020202020204" pitchFamily="34" charset="0"/>
              </a:rPr>
              <a:t>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Gudigopuram</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Teja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 KKR &amp; KSR Institute of Technology and Sciences, Mechanical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dirty="0"/>
              <a:t>The </a:t>
            </a:r>
            <a:r>
              <a:rPr lang="en-US" sz="2000" b="1" dirty="0"/>
              <a:t>future scope of steganography</a:t>
            </a:r>
            <a:r>
              <a:rPr lang="en-US" sz="2000" dirty="0"/>
              <a:t> is broad and evolving, driven by advancements in technology, digital security, and the increasing need for privacy in a hyper-connected world. As steganography continues to develop, it is expected to play a key role in a variety of industries, from cybersecurity to privacy protection, digital forensics, and even entertainment. Below are some of the key areas where the future of steganography holds significant potential:</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The goal of steganography is to create methods for securely embedding secret information into a medium in such a way that it remains hidden, imperceptible, and undetectable to unauthorized parties, while also ensuring the message can be accurately and securely extracted when necessary. This involves balancing factors like capacity, imperceptibility, robustness, security, and resistance to detection.</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5" name="Content Placeholder 14"/>
          <p:cNvSpPr>
            <a:spLocks noGrp="1"/>
          </p:cNvSpPr>
          <p:nvPr>
            <p:ph idx="1"/>
          </p:nvPr>
        </p:nvSpPr>
        <p:spPr>
          <a:xfrm>
            <a:off x="503371" y="1594193"/>
            <a:ext cx="11029615" cy="4944612"/>
          </a:xfrm>
        </p:spPr>
        <p:txBody>
          <a:bodyPr anchor="t">
            <a:normAutofit/>
          </a:bodyPr>
          <a:lstStyle/>
          <a:p>
            <a:pPr marL="0" indent="0">
              <a:buNone/>
            </a:pPr>
            <a:r>
              <a:rPr lang="en-US" sz="1800" dirty="0" smtClean="0">
                <a:solidFill>
                  <a:schemeClr val="tx1"/>
                </a:solidFill>
              </a:rPr>
              <a:t>Open </a:t>
            </a:r>
            <a:r>
              <a:rPr lang="en-US" sz="1800" dirty="0">
                <a:solidFill>
                  <a:schemeClr val="tx1"/>
                </a:solidFill>
              </a:rPr>
              <a:t>CV : It is widely used for image processing, computer vision tasks, and machine learning. </a:t>
            </a:r>
            <a:r>
              <a:rPr lang="en-US" sz="1800" dirty="0" err="1">
                <a:solidFill>
                  <a:schemeClr val="tx1"/>
                </a:solidFill>
              </a:rPr>
              <a:t>OpenCV</a:t>
            </a:r>
            <a:r>
              <a:rPr lang="en-US" sz="1800" dirty="0">
                <a:solidFill>
                  <a:schemeClr val="tx1"/>
                </a:solidFill>
              </a:rPr>
              <a:t> provides a comprehensive suite of tools and functions for manipulating images, videos, and real-time video streaming applications</a:t>
            </a:r>
            <a:r>
              <a:rPr lang="en-US" sz="1800" dirty="0" smtClean="0">
                <a:solidFill>
                  <a:schemeClr val="tx1"/>
                </a:solidFill>
              </a:rPr>
              <a:t>.</a:t>
            </a:r>
          </a:p>
          <a:p>
            <a:pPr marL="0" indent="0">
              <a:buNone/>
            </a:pPr>
            <a:endParaRPr lang="en-US" sz="1800" dirty="0">
              <a:solidFill>
                <a:schemeClr val="tx1"/>
              </a:solidFill>
            </a:endParaRPr>
          </a:p>
          <a:p>
            <a:pPr marL="0" indent="0">
              <a:buNone/>
            </a:pPr>
            <a:endParaRPr lang="en-US" sz="1800" dirty="0" smtClean="0">
              <a:solidFill>
                <a:schemeClr val="tx1"/>
              </a:solidFill>
            </a:endParaRPr>
          </a:p>
          <a:p>
            <a:pPr marL="0" indent="0">
              <a:buNone/>
            </a:pPr>
            <a:endParaRPr lang="en-US" sz="1800" dirty="0">
              <a:solidFill>
                <a:schemeClr val="tx1"/>
              </a:solidFill>
            </a:endParaRPr>
          </a:p>
          <a:p>
            <a:pPr marL="0" indent="0">
              <a:buNone/>
            </a:pPr>
            <a:endParaRPr lang="en-US" sz="1800" dirty="0" smtClean="0">
              <a:solidFill>
                <a:schemeClr val="tx1"/>
              </a:solidFill>
            </a:endParaRPr>
          </a:p>
        </p:txBody>
      </p:sp>
      <p:sp>
        <p:nvSpPr>
          <p:cNvPr id="19" name="Content Placeholder 14"/>
          <p:cNvSpPr txBox="1">
            <a:spLocks/>
          </p:cNvSpPr>
          <p:nvPr/>
        </p:nvSpPr>
        <p:spPr>
          <a:xfrm>
            <a:off x="668741" y="2850205"/>
            <a:ext cx="11029615" cy="146211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smtClean="0"/>
          </a:p>
        </p:txBody>
      </p:sp>
      <p:sp>
        <p:nvSpPr>
          <p:cNvPr id="23" name="Rectangle 11"/>
          <p:cNvSpPr>
            <a:spLocks noChangeArrowheads="1"/>
          </p:cNvSpPr>
          <p:nvPr/>
        </p:nvSpPr>
        <p:spPr bwMode="auto">
          <a:xfrm>
            <a:off x="503371" y="2320937"/>
            <a:ext cx="106153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pPr>
            <a:r>
              <a:rPr lang="en-US" dirty="0" smtClean="0"/>
              <a:t>String : </a:t>
            </a:r>
            <a:r>
              <a:rPr kumimoji="0" lang="en-US" altLang="en-US" i="0" u="none" strike="noStrike" cap="none" normalizeH="0" baseline="0" dirty="0" smtClean="0">
                <a:ln>
                  <a:noFill/>
                </a:ln>
                <a:solidFill>
                  <a:schemeClr val="tx1"/>
                </a:solidFill>
                <a:effectLst/>
                <a:latin typeface="Arial" panose="020B0604020202020204" pitchFamily="34" charset="0"/>
              </a:rPr>
              <a:t>Python provides a built-in module called </a:t>
            </a:r>
            <a:r>
              <a:rPr kumimoji="0" lang="en-US" altLang="en-US" i="0" u="none" strike="noStrike" cap="none" normalizeH="0" baseline="0" dirty="0" smtClean="0">
                <a:ln>
                  <a:noFill/>
                </a:ln>
                <a:solidFill>
                  <a:schemeClr val="tx1"/>
                </a:solidFill>
                <a:effectLst/>
                <a:latin typeface="Arial Unicode MS"/>
              </a:rPr>
              <a:t>string</a:t>
            </a:r>
            <a:r>
              <a:rPr kumimoji="0" lang="en-US" altLang="en-US" i="0" u="none" strike="noStrike" cap="none" normalizeH="0" baseline="0" dirty="0" smtClean="0">
                <a:ln>
                  <a:noFill/>
                </a:ln>
                <a:solidFill>
                  <a:schemeClr val="tx1"/>
                </a:solidFill>
                <a:effectLst/>
              </a:rPr>
              <a:t> that includes a variety of string manipulation tools. It's important to note that Python strings are immutable, meaning their contents cannot be changed after they are created. </a:t>
            </a: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
        <p:nvSpPr>
          <p:cNvPr id="24" name="Rectangle 12"/>
          <p:cNvSpPr>
            <a:spLocks noChangeArrowheads="1"/>
          </p:cNvSpPr>
          <p:nvPr/>
        </p:nvSpPr>
        <p:spPr bwMode="auto">
          <a:xfrm rot="10800000" flipV="1">
            <a:off x="581192" y="3761615"/>
            <a:ext cx="1053752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Arial" panose="020B0604020202020204" pitchFamily="34" charset="0"/>
              </a:rPr>
              <a:t>OS Library : The </a:t>
            </a:r>
            <a:r>
              <a:rPr kumimoji="0" lang="en-US" altLang="en-US" i="0" u="none" strike="noStrike" cap="none" normalizeH="0" baseline="0" dirty="0" err="1" smtClean="0">
                <a:ln>
                  <a:noFill/>
                </a:ln>
                <a:solidFill>
                  <a:schemeClr val="tx1"/>
                </a:solidFill>
                <a:effectLst/>
                <a:latin typeface="Arial Unicode MS"/>
              </a:rPr>
              <a:t>os</a:t>
            </a:r>
            <a:r>
              <a:rPr kumimoji="0" lang="en-US" altLang="en-US" i="0" u="none" strike="noStrike" cap="none" normalizeH="0" baseline="0" dirty="0" smtClean="0">
                <a:ln>
                  <a:noFill/>
                </a:ln>
                <a:solidFill>
                  <a:schemeClr val="tx1"/>
                </a:solidFill>
                <a:effectLst/>
              </a:rPr>
              <a:t> library in Python provides a way to interact with the operating system in a platform-independent manner. It allows you to perform tasks related to file and directory management, environment variables, processes, and much more. This module abstracts low-level system operations, making it easier for developers to write portable code across different operating systems (Windows, </a:t>
            </a:r>
            <a:r>
              <a:rPr kumimoji="0" lang="en-US" altLang="en-US" i="0" u="none" strike="noStrike" cap="none" normalizeH="0" baseline="0" dirty="0" err="1" smtClean="0">
                <a:ln>
                  <a:noFill/>
                </a:ln>
                <a:solidFill>
                  <a:schemeClr val="tx1"/>
                </a:solidFill>
                <a:effectLst/>
              </a:rPr>
              <a:t>macOS</a:t>
            </a:r>
            <a:r>
              <a:rPr kumimoji="0" lang="en-US" altLang="en-US" i="0" u="none" strike="noStrike" cap="none" normalizeH="0" baseline="0" dirty="0" smtClean="0">
                <a:ln>
                  <a:noFill/>
                </a:ln>
                <a:solidFill>
                  <a:schemeClr val="tx1"/>
                </a:solidFill>
                <a:effectLst/>
              </a:rPr>
              <a:t>, Linux, etc.). </a:t>
            </a: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What makes this project stand out from other project(Unique features</a:t>
            </a:r>
            <a:r>
              <a:rPr lang="en-IN" sz="1800" b="1" dirty="0" smtClean="0">
                <a:solidFill>
                  <a:srgbClr val="0F0F0F"/>
                </a:solidFill>
              </a:rPr>
              <a:t>)</a:t>
            </a:r>
            <a:endParaRPr lang="en-IN" sz="1800" b="1" dirty="0">
              <a:solidFill>
                <a:srgbClr val="0F0F0F"/>
              </a:solidFill>
            </a:endParaRPr>
          </a:p>
          <a:p>
            <a:pPr marL="0" indent="0">
              <a:buNone/>
            </a:pPr>
            <a:r>
              <a:rPr lang="en-US" sz="1800" dirty="0"/>
              <a:t>The "wow factor" of a </a:t>
            </a:r>
            <a:r>
              <a:rPr lang="en-US" sz="1800" b="1" dirty="0"/>
              <a:t>steganography project</a:t>
            </a:r>
            <a:r>
              <a:rPr lang="en-US" sz="1800" dirty="0"/>
              <a:t> that distinguishes it from other projects typically lies in its ability to blend security with creativity, providing an elegant and practical solution to hidden communication. Here are some aspects that could make a steganography project stand out</a:t>
            </a:r>
            <a:r>
              <a:rPr lang="en-US" sz="1800" dirty="0" smtClean="0"/>
              <a:t>:</a:t>
            </a:r>
          </a:p>
          <a:p>
            <a:pPr marL="0" indent="0">
              <a:buNone/>
            </a:pPr>
            <a:r>
              <a:rPr lang="en-IN" sz="1800" dirty="0"/>
              <a:t>Multimedia </a:t>
            </a:r>
            <a:r>
              <a:rPr lang="en-IN" sz="1800" dirty="0" smtClean="0"/>
              <a:t>Steganography</a:t>
            </a:r>
          </a:p>
          <a:p>
            <a:pPr marL="0" indent="0">
              <a:buNone/>
            </a:pPr>
            <a:r>
              <a:rPr lang="en-IN" sz="1800" dirty="0"/>
              <a:t>Unnoticed Concealment of </a:t>
            </a:r>
            <a:r>
              <a:rPr lang="en-IN" sz="1800" dirty="0" smtClean="0"/>
              <a:t>Information</a:t>
            </a:r>
          </a:p>
          <a:p>
            <a:pPr marL="0" indent="0">
              <a:buNone/>
            </a:pPr>
            <a:r>
              <a:rPr lang="en-US" sz="1800" dirty="0"/>
              <a:t>Integration of Artificial Intelligence/Machine </a:t>
            </a:r>
            <a:r>
              <a:rPr lang="en-US" sz="1800" dirty="0" smtClean="0"/>
              <a:t>Learning</a:t>
            </a:r>
          </a:p>
          <a:p>
            <a:pPr marL="0" indent="0">
              <a:buNone/>
            </a:pPr>
            <a:r>
              <a:rPr lang="en-US" sz="1800" dirty="0"/>
              <a:t>Steganography in the Context of Privacy and </a:t>
            </a:r>
            <a:r>
              <a:rPr lang="en-US" sz="1800" dirty="0" smtClean="0"/>
              <a:t>Security</a:t>
            </a:r>
          </a:p>
          <a:p>
            <a:pPr marL="0" indent="0">
              <a:buNone/>
            </a:pPr>
            <a:r>
              <a:rPr lang="en-IN" sz="1800" dirty="0"/>
              <a:t>Ethical and Social </a:t>
            </a:r>
            <a:r>
              <a:rPr lang="en-IN" sz="1800" dirty="0" smtClean="0"/>
              <a:t>Impacts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Who are the end </a:t>
            </a:r>
            <a:r>
              <a:rPr lang="en-IN" dirty="0" smtClean="0"/>
              <a:t>users</a:t>
            </a:r>
          </a:p>
          <a:p>
            <a:pPr marL="0" indent="0">
              <a:buNone/>
            </a:pPr>
            <a:r>
              <a:rPr lang="en-US" dirty="0" smtClean="0"/>
              <a:t>The </a:t>
            </a:r>
            <a:r>
              <a:rPr lang="en-US" dirty="0"/>
              <a:t>end users of </a:t>
            </a:r>
            <a:r>
              <a:rPr lang="en-US" b="1" dirty="0"/>
              <a:t>steganography</a:t>
            </a:r>
            <a:r>
              <a:rPr lang="en-US" dirty="0"/>
              <a:t> are diverse and span multiple industries and sectors. Since steganography is primarily used for hiding information securely, its end users generally seek confidentiality, privacy, and protection against unauthorized surveillance or data breaches. Here's a breakdown of key end users</a:t>
            </a:r>
            <a:r>
              <a:rPr lang="en-US" dirty="0" smtClean="0"/>
              <a:t>:</a:t>
            </a:r>
          </a:p>
          <a:p>
            <a:pPr marL="0" indent="0">
              <a:buNone/>
            </a:pPr>
            <a:r>
              <a:rPr lang="en-IN" dirty="0"/>
              <a:t>Governments and </a:t>
            </a:r>
            <a:r>
              <a:rPr lang="en-IN" dirty="0" smtClean="0"/>
              <a:t>NGOs</a:t>
            </a:r>
          </a:p>
          <a:p>
            <a:pPr marL="0" indent="0">
              <a:buNone/>
            </a:pPr>
            <a:r>
              <a:rPr lang="en-IN" dirty="0"/>
              <a:t>Privacy-Conscious </a:t>
            </a:r>
            <a:r>
              <a:rPr lang="en-IN" dirty="0" smtClean="0"/>
              <a:t>Individuals</a:t>
            </a:r>
          </a:p>
          <a:p>
            <a:pPr marL="0" indent="0">
              <a:buNone/>
            </a:pPr>
            <a:r>
              <a:rPr lang="en-IN" dirty="0"/>
              <a:t>Intelligence and Military </a:t>
            </a:r>
            <a:r>
              <a:rPr lang="en-IN" dirty="0" smtClean="0"/>
              <a:t>Agencies</a:t>
            </a:r>
          </a:p>
          <a:p>
            <a:pPr marL="0" indent="0">
              <a:buNone/>
            </a:pPr>
            <a:r>
              <a:rPr lang="en-IN" dirty="0" smtClean="0"/>
              <a:t>Cryptographers</a:t>
            </a:r>
          </a:p>
          <a:p>
            <a:pPr marL="0" indent="0">
              <a:buNone/>
            </a:pPr>
            <a:r>
              <a:rPr lang="en-IN" dirty="0"/>
              <a:t>Digital Forensics </a:t>
            </a:r>
            <a:r>
              <a:rPr lang="en-IN" dirty="0" smtClean="0"/>
              <a:t>Professionals</a:t>
            </a:r>
          </a:p>
          <a:p>
            <a:pPr marL="0" indent="0">
              <a:buNone/>
            </a:pPr>
            <a:r>
              <a:rPr lang="en-US" dirty="0"/>
              <a:t>Businesses (Secure Data Storage and Transmission)</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67" y="1135176"/>
            <a:ext cx="5576417" cy="340505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307" y="1132401"/>
            <a:ext cx="6053426" cy="340505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8766" y="4199760"/>
            <a:ext cx="8214468" cy="240014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Conclude your project concerning your problem </a:t>
            </a:r>
            <a:r>
              <a:rPr lang="en-IN" dirty="0" smtClean="0"/>
              <a:t>statement</a:t>
            </a:r>
          </a:p>
          <a:p>
            <a:r>
              <a:rPr lang="en-US" dirty="0" smtClean="0"/>
              <a:t>In </a:t>
            </a:r>
            <a:r>
              <a:rPr lang="en-US" dirty="0"/>
              <a:t>conclusion, completing your </a:t>
            </a:r>
            <a:r>
              <a:rPr lang="en-US" b="1" dirty="0"/>
              <a:t>Python steganography project</a:t>
            </a:r>
            <a:r>
              <a:rPr lang="en-US" dirty="0"/>
              <a:t> marks a significant accomplishment in applying programming skills to the domain of data security and privacy. By developing a solution to hide information within digital media (such as images, audio, or video), you've not only learned about the technical aspects of steganography but also demonstrated the ability to implement these concepts in real-world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a:t>
            </a:r>
            <a:r>
              <a:rPr lang="en-IN" dirty="0" smtClean="0"/>
              <a:t>file</a:t>
            </a:r>
            <a:endParaRPr lang="en-IN" dirty="0"/>
          </a:p>
          <a:p>
            <a:r>
              <a:rPr lang="en-US" dirty="0"/>
              <a:t>Link: https://github.com/Teja0806/aicte_steganography_project.git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2006/metadata/properties"/>
    <ds:schemaRef ds:uri="fadb41d3-f9cb-40fb-903c-8cacaba95bb5"/>
    <ds:schemaRef ds:uri="b30265f8-c5e2-4918-b4a1-b977299ca3e2"/>
    <ds:schemaRef ds:uri="http://purl.org/dc/elements/1.1/"/>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610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GUDIGOPURAM SRINADH</cp:lastModifiedBy>
  <cp:revision>32</cp:revision>
  <cp:lastPrinted>2025-02-15T06:27:57Z</cp:lastPrinted>
  <dcterms:created xsi:type="dcterms:W3CDTF">2021-05-26T16:50:10Z</dcterms:created>
  <dcterms:modified xsi:type="dcterms:W3CDTF">2025-02-15T06:28:37Z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