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29" r:id="rId8"/>
    <p:sldId id="302" r:id="rId9"/>
    <p:sldId id="339" r:id="rId10"/>
    <p:sldId id="340" r:id="rId11"/>
    <p:sldId id="341" r:id="rId12"/>
    <p:sldId id="345" r:id="rId13"/>
    <p:sldId id="344" r:id="rId14"/>
    <p:sldId id="342" r:id="rId15"/>
    <p:sldId id="343"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9D9D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85" autoAdjust="0"/>
    <p:restoredTop sz="95033" autoAdjust="0"/>
  </p:normalViewPr>
  <p:slideViewPr>
    <p:cSldViewPr snapToGrid="0">
      <p:cViewPr varScale="1">
        <p:scale>
          <a:sx n="87" d="100"/>
          <a:sy n="87" d="100"/>
        </p:scale>
        <p:origin x="-432" y="-86"/>
      </p:cViewPr>
      <p:guideLst>
        <p:guide orient="horz" pos="1968"/>
        <p:guide orient="horz" pos="3912"/>
        <p:guide orient="horz" pos="1656"/>
        <p:guide pos="408"/>
        <p:guide pos="7272"/>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pPr/>
              <a:t>10/19/2025</a:t>
            </a:fld>
            <a:endParaRPr lang="en-US"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pPr/>
              <a:t>‹#›</a:t>
            </a:fld>
            <a:endParaRPr lang="en-US" dirty="0"/>
          </a:p>
        </p:txBody>
      </p:sp>
    </p:spTree>
    <p:extLst>
      <p:ext uri="{BB962C8B-B14F-4D97-AF65-F5344CB8AC3E}">
        <p14:creationId xmlns:p14="http://schemas.microsoft.com/office/powerpoint/2010/main" xmlns=""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pPr/>
              <a:t>10/19/2025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pPr/>
              <a:t>‹#›</a:t>
            </a:fld>
            <a:endParaRPr lang="en-US" noProof="0" dirty="0"/>
          </a:p>
        </p:txBody>
      </p:sp>
    </p:spTree>
    <p:extLst>
      <p:ext uri="{BB962C8B-B14F-4D97-AF65-F5344CB8AC3E}">
        <p14:creationId xmlns:p14="http://schemas.microsoft.com/office/powerpoint/2010/main" xmlns=""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pPr/>
              <a:t>5</a:t>
            </a:fld>
            <a:endParaRPr lang="en-US" noProof="0" dirty="0"/>
          </a:p>
        </p:txBody>
      </p:sp>
    </p:spTree>
    <p:extLst>
      <p:ext uri="{BB962C8B-B14F-4D97-AF65-F5344CB8AC3E}">
        <p14:creationId xmlns:p14="http://schemas.microsoft.com/office/powerpoint/2010/main" xmlns=""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p14="http://schemas.microsoft.com/office/powerpoint/2010/main" xmlns=""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xmlns=""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xmlns=""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xmlns=""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xmlns=""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xmlns=""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xmlns=""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xmlns="" val="1409194673"/>
      </p:ext>
    </p:extLst>
  </p:cSld>
  <p:clrMapOvr>
    <a:masterClrMapping/>
  </p:clrMapOvr>
  <p:extLst>
    <p:ext uri="{DCECCB84-F9BA-43D5-87BE-67443E8EF086}">
      <p15:sldGuideLst xmlns:p15="http://schemas.microsoft.com/office/powerpoint/2012/main" xmlns="">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xmlns=""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xmlns=""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xmlns=""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xmlns=""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xmlns=""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xmlns="" val="75139580"/>
      </p:ext>
    </p:extLst>
  </p:cSld>
  <p:clrMapOvr>
    <a:masterClrMapping/>
  </p:clrMapOvr>
  <p:extLst>
    <p:ext uri="{DCECCB84-F9BA-43D5-87BE-67443E8EF086}">
      <p15:sldGuideLst xmlns:p15="http://schemas.microsoft.com/office/powerpoint/2012/main" xmlns="">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xmlns=""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xmlns=""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xmlns=""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xmlns="" val="1591254852"/>
      </p:ext>
    </p:extLst>
  </p:cSld>
  <p:clrMapOvr>
    <a:masterClrMapping/>
  </p:clrMapOvr>
  <p:extLst>
    <p:ext uri="{DCECCB84-F9BA-43D5-87BE-67443E8EF086}">
      <p15:sldGuideLst xmlns:p15="http://schemas.microsoft.com/office/powerpoint/2012/main" xmlns="">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xmlns=""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xmlns=""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xmlns=""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xmlns=""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xmlns=""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xmlns=""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xmlns=""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xmlns=""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xmlns=""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xmlns=""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xmlns=""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xmlns=""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xmlns=""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xmlns=""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xmlns=""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xmlns=""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xmlns="" val="179588483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xmlns=""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xmlns=""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xmlns=""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xmlns=""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a:t>
            </a:fld>
            <a:endParaRPr lang="en-US" dirty="0"/>
          </a:p>
        </p:txBody>
      </p:sp>
    </p:spTree>
    <p:extLst>
      <p:ext uri="{BB962C8B-B14F-4D97-AF65-F5344CB8AC3E}">
        <p14:creationId xmlns:p14="http://schemas.microsoft.com/office/powerpoint/2010/main" xmlns=""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xmlns=""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10/19/2025</a:t>
            </a:fld>
            <a:endParaRPr lang="en-US" dirty="0"/>
          </a:p>
        </p:txBody>
      </p:sp>
    </p:spTree>
    <p:extLst>
      <p:ext uri="{BB962C8B-B14F-4D97-AF65-F5344CB8AC3E}">
        <p14:creationId xmlns:p14="http://schemas.microsoft.com/office/powerpoint/2010/main" xmlns=""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xmlns=""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10/19/2025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xmlns=""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xmlns=""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xmlns=""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201737A-B873-4D1D-8A41-5ABF5184BC8F}"/>
              </a:ext>
            </a:extLst>
          </p:cNvPr>
          <p:cNvSpPr>
            <a:spLocks noGrp="1"/>
          </p:cNvSpPr>
          <p:nvPr>
            <p:ph type="body" sz="quarter" idx="11"/>
          </p:nvPr>
        </p:nvSpPr>
        <p:spPr>
          <a:xfrm>
            <a:off x="2444262" y="4141999"/>
            <a:ext cx="7268699" cy="861497"/>
          </a:xfrm>
        </p:spPr>
        <p:txBody>
          <a:bodyPr>
            <a:normAutofit/>
          </a:bodyPr>
          <a:lstStyle/>
          <a:p>
            <a:pPr algn="r"/>
            <a:r>
              <a:rPr lang="en-US" b="0" dirty="0">
                <a:solidFill>
                  <a:schemeClr val="tx1"/>
                </a:solidFill>
              </a:rPr>
              <a:t>[</a:t>
            </a:r>
            <a:r>
              <a:rPr lang="en-US" dirty="0">
                <a:solidFill>
                  <a:schemeClr val="tx1"/>
                </a:solidFill>
              </a:rPr>
              <a:t>Student </a:t>
            </a:r>
            <a:r>
              <a:rPr lang="en-US" dirty="0" smtClean="0">
                <a:solidFill>
                  <a:schemeClr val="tx1"/>
                </a:solidFill>
              </a:rPr>
              <a:t>Name</a:t>
            </a:r>
            <a:r>
              <a:rPr lang="en-US" b="0" dirty="0" smtClean="0">
                <a:solidFill>
                  <a:schemeClr val="tx1"/>
                </a:solidFill>
              </a:rPr>
              <a:t>: </a:t>
            </a:r>
            <a:r>
              <a:rPr lang="en-US" b="0" dirty="0" err="1" smtClean="0">
                <a:solidFill>
                  <a:schemeClr val="tx1"/>
                </a:solidFill>
              </a:rPr>
              <a:t>Mattaparthi</a:t>
            </a:r>
            <a:r>
              <a:rPr lang="en-US" b="0" dirty="0" smtClean="0">
                <a:solidFill>
                  <a:schemeClr val="tx1"/>
                </a:solidFill>
              </a:rPr>
              <a:t> </a:t>
            </a:r>
            <a:r>
              <a:rPr lang="en-US" b="0" dirty="0" err="1" smtClean="0">
                <a:solidFill>
                  <a:schemeClr val="tx1"/>
                </a:solidFill>
              </a:rPr>
              <a:t>Teja</a:t>
            </a:r>
            <a:r>
              <a:rPr lang="en-US" b="0" dirty="0" smtClean="0">
                <a:solidFill>
                  <a:schemeClr val="tx1"/>
                </a:solidFill>
              </a:rPr>
              <a:t> </a:t>
            </a:r>
            <a:r>
              <a:rPr lang="en-US" b="0" dirty="0">
                <a:solidFill>
                  <a:schemeClr val="tx1"/>
                </a:solidFill>
              </a:rPr>
              <a:t>]</a:t>
            </a:r>
          </a:p>
          <a:p>
            <a:pPr algn="r"/>
            <a:r>
              <a:rPr lang="en-US" b="0" dirty="0">
                <a:solidFill>
                  <a:schemeClr val="tx1"/>
                </a:solidFill>
              </a:rPr>
              <a:t>[</a:t>
            </a:r>
            <a:r>
              <a:rPr lang="en-US" dirty="0">
                <a:solidFill>
                  <a:schemeClr val="tx1"/>
                </a:solidFill>
              </a:rPr>
              <a:t>AICTE Internship </a:t>
            </a:r>
            <a:r>
              <a:rPr lang="en-US" dirty="0" smtClean="0">
                <a:solidFill>
                  <a:schemeClr val="tx1"/>
                </a:solidFill>
              </a:rPr>
              <a:t>ID</a:t>
            </a:r>
            <a:r>
              <a:rPr lang="en-US" b="0" dirty="0" smtClean="0">
                <a:solidFill>
                  <a:schemeClr val="tx1"/>
                </a:solidFill>
              </a:rPr>
              <a:t>: APPLY_1755014250689b646aeda21]</a:t>
            </a:r>
            <a:endParaRPr lang="en-IN" b="0" dirty="0">
              <a:solidFill>
                <a:schemeClr val="tx1"/>
              </a:solidFill>
            </a:endParaRPr>
          </a:p>
        </p:txBody>
      </p:sp>
      <p:sp>
        <p:nvSpPr>
          <p:cNvPr id="4" name="Title 3">
            <a:extLst>
              <a:ext uri="{FF2B5EF4-FFF2-40B4-BE49-F238E27FC236}">
                <a16:creationId xmlns:a16="http://schemas.microsoft.com/office/drawing/2014/main" xmlns="" id="{92056599-CDAA-4367-BEF8-31D6E32518C8}"/>
              </a:ext>
            </a:extLst>
          </p:cNvPr>
          <p:cNvSpPr>
            <a:spLocks noGrp="1"/>
          </p:cNvSpPr>
          <p:nvPr>
            <p:ph type="title"/>
          </p:nvPr>
        </p:nvSpPr>
        <p:spPr>
          <a:xfrm>
            <a:off x="5600700" y="2050553"/>
            <a:ext cx="5710891" cy="743448"/>
          </a:xfrm>
        </p:spPr>
        <p:txBody>
          <a:bodyPr>
            <a:normAutofit fontScale="90000"/>
          </a:bodyPr>
          <a:lstStyle/>
          <a:p>
            <a:r>
              <a:rPr lang="en-GB" sz="3200" b="1" dirty="0"/>
              <a:t>Project Title </a:t>
            </a:r>
            <a:r>
              <a:rPr lang="en-GB" sz="3200" dirty="0" smtClean="0"/>
              <a:t>– NETFLIX DATA ANALYSIS</a:t>
            </a:r>
            <a:endParaRPr lang="en-IN" sz="3200" dirty="0"/>
          </a:p>
        </p:txBody>
      </p:sp>
      <p:sp>
        <p:nvSpPr>
          <p:cNvPr id="15" name="Text Placeholder 1">
            <a:extLst>
              <a:ext uri="{FF2B5EF4-FFF2-40B4-BE49-F238E27FC236}">
                <a16:creationId xmlns:a16="http://schemas.microsoft.com/office/drawing/2014/main" xmlns=""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xmlns=""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xmlns=""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xmlns=""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xmlns="" id="{8935B953-0B74-DF35-9464-45E8CB01D89D}"/>
              </a:ext>
            </a:extLst>
          </p:cNvPr>
          <p:cNvSpPr>
            <a:spLocks noGrp="1"/>
          </p:cNvSpPr>
          <p:nvPr>
            <p:ph type="body" sz="quarter" idx="12"/>
          </p:nvPr>
        </p:nvSpPr>
        <p:spPr>
          <a:xfrm>
            <a:off x="807164" y="1406106"/>
            <a:ext cx="5984161" cy="2579557"/>
          </a:xfrm>
        </p:spPr>
        <p:txBody>
          <a:bodyPr vert="horz" lIns="91440" tIns="45720" rIns="91440" bIns="45720" rtlCol="0" anchor="t">
            <a:normAutofit/>
          </a:bodyPr>
          <a:lstStyle/>
          <a:p>
            <a:pPr marL="0" indent="0">
              <a:buNone/>
            </a:pPr>
            <a:r>
              <a:rPr lang="en-US" dirty="0" err="1" smtClean="0"/>
              <a:t>GitHub</a:t>
            </a:r>
            <a:r>
              <a:rPr lang="en-US" dirty="0" smtClean="0"/>
              <a:t> Repository Link/URL</a:t>
            </a:r>
            <a:r>
              <a:rPr lang="en-US" dirty="0" smtClean="0"/>
              <a:t>:</a:t>
            </a:r>
          </a:p>
          <a:p>
            <a:pPr marL="0" indent="0">
              <a:buNone/>
            </a:pPr>
            <a:endParaRPr lang="en-US" dirty="0"/>
          </a:p>
          <a:p>
            <a:pPr marL="0" indent="0">
              <a:buNone/>
            </a:pPr>
            <a:r>
              <a:rPr lang="en-US" dirty="0" smtClean="0"/>
              <a:t>https://github.com/Teja1123-alt/Netflix_Data-Analysis_Project</a:t>
            </a:r>
            <a:r>
              <a:rPr lang="en-US" dirty="0"/>
              <a:t>  </a:t>
            </a:r>
          </a:p>
        </p:txBody>
      </p:sp>
    </p:spTree>
    <p:extLst>
      <p:ext uri="{BB962C8B-B14F-4D97-AF65-F5344CB8AC3E}">
        <p14:creationId xmlns:p14="http://schemas.microsoft.com/office/powerpoint/2010/main" xmlns=""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fade">
                                      <p:cBhvr>
                                        <p:cTn id="28" dur="1000"/>
                                        <p:tgtEl>
                                          <p:spTgt spid="10">
                                            <p:txEl>
                                              <p:pRg st="2" end="2"/>
                                            </p:txEl>
                                          </p:spTgt>
                                        </p:tgtEl>
                                      </p:cBhvr>
                                    </p:animEffect>
                                    <p:anim calcmode="lin" valueType="num">
                                      <p:cBhvr>
                                        <p:cTn id="29"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xmlns=""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xmlns="" id="{460BF899-F7CC-395F-D4B6-232771689F29}"/>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9" name="Picture 8" descr="Screenshot 2025-10-08 160213.png"/>
          <p:cNvPicPr>
            <a:picLocks noChangeAspect="1"/>
          </p:cNvPicPr>
          <p:nvPr/>
        </p:nvPicPr>
        <p:blipFill>
          <a:blip r:embed="rId3"/>
          <a:stretch>
            <a:fillRect/>
          </a:stretch>
        </p:blipFill>
        <p:spPr>
          <a:xfrm>
            <a:off x="432262" y="1288473"/>
            <a:ext cx="11355185" cy="5345083"/>
          </a:xfrm>
          <a:prstGeom prst="rect">
            <a:avLst/>
          </a:prstGeom>
        </p:spPr>
      </p:pic>
    </p:spTree>
    <p:extLst>
      <p:ext uri="{BB962C8B-B14F-4D97-AF65-F5344CB8AC3E}">
        <p14:creationId xmlns:p14="http://schemas.microsoft.com/office/powerpoint/2010/main" xmlns=""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xmlns=""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xmlns=""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9" name="Picture 8" descr="Screenshot 2025-10-08 160236.png"/>
          <p:cNvPicPr>
            <a:picLocks noChangeAspect="1"/>
          </p:cNvPicPr>
          <p:nvPr/>
        </p:nvPicPr>
        <p:blipFill>
          <a:blip r:embed="rId3"/>
          <a:stretch>
            <a:fillRect/>
          </a:stretch>
        </p:blipFill>
        <p:spPr>
          <a:xfrm>
            <a:off x="399011" y="997527"/>
            <a:ext cx="11421687" cy="5619404"/>
          </a:xfrm>
          <a:prstGeom prst="rect">
            <a:avLst/>
          </a:prstGeom>
        </p:spPr>
      </p:pic>
    </p:spTree>
    <p:extLst>
      <p:ext uri="{BB962C8B-B14F-4D97-AF65-F5344CB8AC3E}">
        <p14:creationId xmlns:p14="http://schemas.microsoft.com/office/powerpoint/2010/main" xmlns=""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88C20CF-C1EE-4092-B52D-FD4AB2AB2508}"/>
              </a:ext>
            </a:extLst>
          </p:cNvPr>
          <p:cNvSpPr>
            <a:spLocks noGrp="1"/>
          </p:cNvSpPr>
          <p:nvPr>
            <p:ph type="title"/>
          </p:nvPr>
        </p:nvSpPr>
        <p:spPr>
          <a:xfrm>
            <a:off x="481877" y="2692631"/>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xmlns=""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xmlns=""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xmlns=""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xmlns=""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xmlns=""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xmlns=""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xmlns=""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xmlns=""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46E4DD1-270B-4C80-AFF0-EB26F132AF36}"/>
              </a:ext>
            </a:extLst>
          </p:cNvPr>
          <p:cNvSpPr>
            <a:spLocks noGrp="1"/>
          </p:cNvSpPr>
          <p:nvPr>
            <p:ph type="body" sz="quarter" idx="12"/>
          </p:nvPr>
        </p:nvSpPr>
        <p:spPr>
          <a:xfrm>
            <a:off x="399011" y="1875556"/>
            <a:ext cx="7078749" cy="3607987"/>
          </a:xfrm>
        </p:spPr>
        <p:txBody>
          <a:bodyPr>
            <a:normAutofit fontScale="62500" lnSpcReduction="20000"/>
          </a:bodyPr>
          <a:lstStyle/>
          <a:p>
            <a:pPr>
              <a:lnSpc>
                <a:spcPct val="150000"/>
              </a:lnSpc>
            </a:pPr>
            <a:r>
              <a:rPr lang="en-US" sz="2800" dirty="0" smtClean="0"/>
              <a:t>Netflix hosts a vast and diverse library of Movies and TV Shows across different countries and genres. However, with increasing global competition, Netflix must analyze its content distribution patterns to understand audience preferences, identify popular and underrepresented genres, and make data-driven decisions.</a:t>
            </a:r>
            <a:br>
              <a:rPr lang="en-US" sz="2800" dirty="0" smtClean="0"/>
            </a:br>
            <a:r>
              <a:rPr lang="en-US" sz="2800" dirty="0" smtClean="0"/>
              <a:t>This project aims to analyze Netflix’s content trends over the years to provide strategic recommendations for future content acquisition and production.</a:t>
            </a:r>
            <a:endParaRPr lang="en-IN" sz="2800" dirty="0"/>
          </a:p>
        </p:txBody>
      </p:sp>
      <p:sp>
        <p:nvSpPr>
          <p:cNvPr id="4" name="Title 3">
            <a:extLst>
              <a:ext uri="{FF2B5EF4-FFF2-40B4-BE49-F238E27FC236}">
                <a16:creationId xmlns:a16="http://schemas.microsoft.com/office/drawing/2014/main" xmlns=""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xmlns=""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xmlns=""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xmlns=""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smtClean="0"/>
              <a:t>Project Description </a:t>
            </a:r>
            <a:br>
              <a:rPr lang="en-GB" dirty="0" smtClean="0"/>
            </a:br>
            <a:endParaRPr lang="en-IN" dirty="0"/>
          </a:p>
        </p:txBody>
      </p:sp>
      <p:pic>
        <p:nvPicPr>
          <p:cNvPr id="5" name="Picture 4">
            <a:extLst>
              <a:ext uri="{FF2B5EF4-FFF2-40B4-BE49-F238E27FC236}">
                <a16:creationId xmlns:a16="http://schemas.microsoft.com/office/drawing/2014/main" xmlns=""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xmlns=""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7" name="TextBox 6"/>
          <p:cNvSpPr txBox="1"/>
          <p:nvPr/>
        </p:nvSpPr>
        <p:spPr>
          <a:xfrm>
            <a:off x="748145" y="1712422"/>
            <a:ext cx="8578735" cy="5093702"/>
          </a:xfrm>
          <a:prstGeom prst="rect">
            <a:avLst/>
          </a:prstGeom>
          <a:noFill/>
        </p:spPr>
        <p:txBody>
          <a:bodyPr wrap="square" rtlCol="0">
            <a:spAutoFit/>
          </a:bodyPr>
          <a:lstStyle/>
          <a:p>
            <a:r>
              <a:rPr lang="en-US" sz="2500" dirty="0" smtClean="0"/>
              <a:t>This project focuses on performing data analysis on the Netflix dataset containing information about Movies and TV Shows from 2008 to 2021.</a:t>
            </a:r>
            <a:br>
              <a:rPr lang="en-US" sz="2500" dirty="0" smtClean="0"/>
            </a:br>
            <a:r>
              <a:rPr lang="en-US" sz="2500" dirty="0" smtClean="0"/>
              <a:t>The analysis includes:</a:t>
            </a:r>
          </a:p>
          <a:p>
            <a:r>
              <a:rPr lang="en-US" sz="2500" dirty="0" smtClean="0"/>
              <a:t>Distribution of Movies </a:t>
            </a:r>
            <a:r>
              <a:rPr lang="en-US" sz="2500" dirty="0" err="1" smtClean="0"/>
              <a:t>vs</a:t>
            </a:r>
            <a:r>
              <a:rPr lang="en-US" sz="2500" dirty="0" smtClean="0"/>
              <a:t> TV Shows</a:t>
            </a:r>
          </a:p>
          <a:p>
            <a:r>
              <a:rPr lang="en-US" sz="2500" dirty="0" smtClean="0"/>
              <a:t>Year-wise content addition trends</a:t>
            </a:r>
          </a:p>
          <a:p>
            <a:r>
              <a:rPr lang="en-US" sz="2500" dirty="0" smtClean="0"/>
              <a:t>Country-wise contribution to Netflix’s catalog</a:t>
            </a:r>
          </a:p>
          <a:p>
            <a:r>
              <a:rPr lang="en-US" sz="2500" dirty="0" smtClean="0"/>
              <a:t>Genre-wise popularity and evolution</a:t>
            </a:r>
          </a:p>
          <a:p>
            <a:r>
              <a:rPr lang="en-US" sz="2500" dirty="0" smtClean="0"/>
              <a:t>Through visualization and statistical analysis, the project provides clear insights into Netflix’s content strategy, helping to identify strengths, gaps, and opportunities for global content expansion.</a:t>
            </a:r>
          </a:p>
          <a:p>
            <a:endParaRPr lang="en-US" sz="2500" dirty="0"/>
          </a:p>
        </p:txBody>
      </p:sp>
    </p:spTree>
    <p:extLst>
      <p:ext uri="{BB962C8B-B14F-4D97-AF65-F5344CB8AC3E}">
        <p14:creationId xmlns:p14="http://schemas.microsoft.com/office/powerpoint/2010/main" xmlns=""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64E3B60-2780-459A-8583-F095D5E7463A}"/>
              </a:ext>
            </a:extLst>
          </p:cNvPr>
          <p:cNvSpPr>
            <a:spLocks noGrp="1"/>
          </p:cNvSpPr>
          <p:nvPr>
            <p:ph type="body" sz="quarter" idx="12"/>
          </p:nvPr>
        </p:nvSpPr>
        <p:spPr>
          <a:xfrm>
            <a:off x="721359" y="1991360"/>
            <a:ext cx="7904481" cy="3990023"/>
          </a:xfrm>
        </p:spPr>
        <p:txBody>
          <a:bodyPr>
            <a:normAutofit fontScale="77500" lnSpcReduction="20000"/>
          </a:bodyPr>
          <a:lstStyle/>
          <a:p>
            <a:r>
              <a:rPr lang="en-US" sz="3600" b="1" dirty="0" smtClean="0"/>
              <a:t>Netflix Management </a:t>
            </a:r>
            <a:r>
              <a:rPr lang="en-US" sz="3600" b="1" dirty="0" smtClean="0"/>
              <a:t>Team:</a:t>
            </a:r>
            <a:r>
              <a:rPr lang="en-US" sz="3600" dirty="0" smtClean="0"/>
              <a:t> </a:t>
            </a:r>
            <a:r>
              <a:rPr lang="en-US" sz="3600" dirty="0" smtClean="0"/>
              <a:t>– for making data-driven decisions on content strategy.</a:t>
            </a:r>
          </a:p>
          <a:p>
            <a:r>
              <a:rPr lang="en-US" sz="3600" b="1" dirty="0" smtClean="0"/>
              <a:t>Marketing &amp; Strategy </a:t>
            </a:r>
            <a:r>
              <a:rPr lang="en-US" sz="3600" b="1" dirty="0" smtClean="0"/>
              <a:t>Teams:</a:t>
            </a:r>
            <a:r>
              <a:rPr lang="en-US" sz="3600" dirty="0" smtClean="0"/>
              <a:t> </a:t>
            </a:r>
            <a:r>
              <a:rPr lang="en-US" sz="3600" dirty="0" smtClean="0"/>
              <a:t>– to identify popular regions and genres for targeted campaigns.</a:t>
            </a:r>
          </a:p>
          <a:p>
            <a:r>
              <a:rPr lang="en-US" sz="3600" b="1" dirty="0" smtClean="0"/>
              <a:t>Data Analysts &amp; </a:t>
            </a:r>
            <a:r>
              <a:rPr lang="en-US" sz="3600" b="1" dirty="0" smtClean="0"/>
              <a:t>Researchers:</a:t>
            </a:r>
            <a:r>
              <a:rPr lang="en-US" sz="3600" dirty="0" smtClean="0"/>
              <a:t> </a:t>
            </a:r>
            <a:r>
              <a:rPr lang="en-US" sz="3600" dirty="0" smtClean="0"/>
              <a:t>– for studying OTT trends and audience engagement.</a:t>
            </a:r>
          </a:p>
          <a:p>
            <a:r>
              <a:rPr lang="en-US" sz="3600" b="1" dirty="0" smtClean="0"/>
              <a:t>Content </a:t>
            </a:r>
            <a:r>
              <a:rPr lang="en-US" sz="3600" b="1" dirty="0" smtClean="0"/>
              <a:t>Producers:</a:t>
            </a:r>
            <a:r>
              <a:rPr lang="en-US" sz="3600" dirty="0" smtClean="0"/>
              <a:t> </a:t>
            </a:r>
            <a:r>
              <a:rPr lang="en-US" sz="3600" dirty="0" smtClean="0"/>
              <a:t>– to understand which genres or countries have high potential for growth.</a:t>
            </a:r>
          </a:p>
          <a:p>
            <a:pPr algn="just">
              <a:lnSpc>
                <a:spcPct val="150000"/>
              </a:lnSpc>
            </a:pPr>
            <a:endParaRPr lang="en-IN" sz="3600" dirty="0"/>
          </a:p>
        </p:txBody>
      </p:sp>
      <p:sp>
        <p:nvSpPr>
          <p:cNvPr id="4" name="Title 3">
            <a:extLst>
              <a:ext uri="{FF2B5EF4-FFF2-40B4-BE49-F238E27FC236}">
                <a16:creationId xmlns:a16="http://schemas.microsoft.com/office/drawing/2014/main" xmlns=""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xmlns=""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xmlns=""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xmlns=""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xmlns="" id="{B21C28F5-3CA3-4B78-B5C9-550C00BB3174}"/>
              </a:ext>
            </a:extLst>
          </p:cNvPr>
          <p:cNvSpPr>
            <a:spLocks noGrp="1"/>
          </p:cNvSpPr>
          <p:nvPr>
            <p:ph type="body" sz="quarter" idx="12"/>
          </p:nvPr>
        </p:nvSpPr>
        <p:spPr>
          <a:xfrm>
            <a:off x="1662545" y="1432560"/>
            <a:ext cx="7755775" cy="5243448"/>
          </a:xfrm>
        </p:spPr>
        <p:txBody>
          <a:bodyPr/>
          <a:lstStyle/>
          <a:p>
            <a:r>
              <a:rPr lang="en-US" b="1" dirty="0" smtClean="0"/>
              <a:t>Programming Language:</a:t>
            </a:r>
            <a:r>
              <a:rPr lang="en-US" dirty="0" smtClean="0"/>
              <a:t> Python</a:t>
            </a:r>
          </a:p>
          <a:p>
            <a:r>
              <a:rPr lang="en-US" b="1" dirty="0" smtClean="0"/>
              <a:t>Libraries:</a:t>
            </a:r>
            <a:r>
              <a:rPr lang="en-US" dirty="0" smtClean="0"/>
              <a:t> Pandas, </a:t>
            </a:r>
            <a:r>
              <a:rPr lang="en-US" dirty="0" err="1" smtClean="0"/>
              <a:t>NumPy</a:t>
            </a:r>
            <a:r>
              <a:rPr lang="en-US" dirty="0" smtClean="0"/>
              <a:t>, </a:t>
            </a:r>
            <a:r>
              <a:rPr lang="en-US" dirty="0" err="1" smtClean="0"/>
              <a:t>Matplotlib</a:t>
            </a:r>
            <a:r>
              <a:rPr lang="en-US" dirty="0" smtClean="0"/>
              <a:t>, </a:t>
            </a:r>
            <a:r>
              <a:rPr lang="en-US" dirty="0" err="1" smtClean="0"/>
              <a:t>Seaborn</a:t>
            </a:r>
            <a:endParaRPr lang="en-US" dirty="0" smtClean="0"/>
          </a:p>
          <a:p>
            <a:r>
              <a:rPr lang="en-US" b="1" dirty="0" smtClean="0"/>
              <a:t>Tools:</a:t>
            </a:r>
            <a:r>
              <a:rPr lang="en-US" dirty="0" smtClean="0"/>
              <a:t> </a:t>
            </a:r>
            <a:r>
              <a:rPr lang="en-US" dirty="0" err="1" smtClean="0"/>
              <a:t>Jupyter</a:t>
            </a:r>
            <a:r>
              <a:rPr lang="en-US" dirty="0" smtClean="0"/>
              <a:t> Notebook / Google </a:t>
            </a:r>
            <a:r>
              <a:rPr lang="en-US" dirty="0" err="1" smtClean="0"/>
              <a:t>Colab</a:t>
            </a:r>
            <a:endParaRPr lang="en-US" dirty="0" smtClean="0"/>
          </a:p>
          <a:p>
            <a:r>
              <a:rPr lang="en-US" b="1" dirty="0" smtClean="0"/>
              <a:t>Dataset Source:</a:t>
            </a:r>
            <a:r>
              <a:rPr lang="en-US" dirty="0" smtClean="0"/>
              <a:t> Netflix Titles Dataset (</a:t>
            </a:r>
            <a:r>
              <a:rPr lang="en-US" dirty="0" err="1" smtClean="0"/>
              <a:t>Kaggle</a:t>
            </a:r>
            <a:r>
              <a:rPr lang="en-US" dirty="0" smtClean="0"/>
              <a:t>)</a:t>
            </a:r>
          </a:p>
          <a:p>
            <a:r>
              <a:rPr lang="en-US" b="1" dirty="0" smtClean="0"/>
              <a:t>Visualization &amp; Reporting:</a:t>
            </a:r>
            <a:r>
              <a:rPr lang="en-US" dirty="0" smtClean="0"/>
              <a:t> Graphs, Charts, and Insights Summary</a:t>
            </a:r>
          </a:p>
          <a:p>
            <a:pPr lvl="1">
              <a:lnSpc>
                <a:spcPct val="150000"/>
              </a:lnSpc>
            </a:pPr>
            <a:endParaRPr lang="en-IN" dirty="0"/>
          </a:p>
        </p:txBody>
      </p:sp>
      <p:sp>
        <p:nvSpPr>
          <p:cNvPr id="9" name="Title 8">
            <a:extLst>
              <a:ext uri="{FF2B5EF4-FFF2-40B4-BE49-F238E27FC236}">
                <a16:creationId xmlns:a16="http://schemas.microsoft.com/office/drawing/2014/main" xmlns=""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xmlns=""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xmlns=""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xmlns="" id="{B19D8AC7-3787-4ADB-9212-0808F015C2DD}"/>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9" name="Picture 8" descr="dd1.png"/>
          <p:cNvPicPr>
            <a:picLocks noChangeAspect="1"/>
          </p:cNvPicPr>
          <p:nvPr/>
        </p:nvPicPr>
        <p:blipFill>
          <a:blip r:embed="rId3"/>
          <a:stretch>
            <a:fillRect/>
          </a:stretch>
        </p:blipFill>
        <p:spPr>
          <a:xfrm>
            <a:off x="415638" y="1317146"/>
            <a:ext cx="11188930" cy="5283159"/>
          </a:xfrm>
          <a:prstGeom prst="rect">
            <a:avLst/>
          </a:prstGeom>
        </p:spPr>
      </p:pic>
    </p:spTree>
    <p:extLst>
      <p:ext uri="{BB962C8B-B14F-4D97-AF65-F5344CB8AC3E}">
        <p14:creationId xmlns:p14="http://schemas.microsoft.com/office/powerpoint/2010/main" xmlns=""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xmlns=""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xmlns="" id="{91963C39-9433-02BA-5A2B-62380BFD21C5}"/>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9" name="Picture 8" descr="dd2.png"/>
          <p:cNvPicPr>
            <a:picLocks noChangeAspect="1"/>
          </p:cNvPicPr>
          <p:nvPr/>
        </p:nvPicPr>
        <p:blipFill>
          <a:blip r:embed="rId3"/>
          <a:stretch>
            <a:fillRect/>
          </a:stretch>
        </p:blipFill>
        <p:spPr>
          <a:xfrm>
            <a:off x="216130" y="1127617"/>
            <a:ext cx="11538065" cy="5323060"/>
          </a:xfrm>
          <a:prstGeom prst="rect">
            <a:avLst/>
          </a:prstGeom>
        </p:spPr>
      </p:pic>
    </p:spTree>
    <p:extLst>
      <p:ext uri="{BB962C8B-B14F-4D97-AF65-F5344CB8AC3E}">
        <p14:creationId xmlns:p14="http://schemas.microsoft.com/office/powerpoint/2010/main" xmlns=""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xmlns=""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xmlns=""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9" name="Picture 8" descr="dd3.png"/>
          <p:cNvPicPr>
            <a:picLocks noChangeAspect="1"/>
          </p:cNvPicPr>
          <p:nvPr/>
        </p:nvPicPr>
        <p:blipFill>
          <a:blip r:embed="rId3"/>
          <a:stretch>
            <a:fillRect/>
          </a:stretch>
        </p:blipFill>
        <p:spPr>
          <a:xfrm>
            <a:off x="465513" y="1227369"/>
            <a:ext cx="11039301" cy="5372936"/>
          </a:xfrm>
          <a:prstGeom prst="rect">
            <a:avLst/>
          </a:prstGeom>
        </p:spPr>
      </p:pic>
    </p:spTree>
    <p:extLst>
      <p:ext uri="{BB962C8B-B14F-4D97-AF65-F5344CB8AC3E}">
        <p14:creationId xmlns:p14="http://schemas.microsoft.com/office/powerpoint/2010/main" xmlns=""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D2560D1A-A584-25F8-1F57-468796F22888}"/>
              </a:ext>
            </a:extLst>
          </p:cNvPr>
          <p:cNvSpPr>
            <a:spLocks noGrp="1"/>
          </p:cNvSpPr>
          <p:nvPr>
            <p:ph type="title"/>
          </p:nvPr>
        </p:nvSpPr>
        <p:spPr>
          <a:xfrm>
            <a:off x="675957" y="370589"/>
            <a:ext cx="2981643" cy="830997"/>
          </a:xfrm>
        </p:spPr>
        <p:txBody>
          <a:bodyPr>
            <a:normAutofit/>
          </a:bodyPr>
          <a:lstStyle/>
          <a:p>
            <a:r>
              <a:rPr lang="en-GB" dirty="0" smtClean="0"/>
              <a:t>RESULTS4 </a:t>
            </a:r>
            <a:endParaRPr lang="en-IN" dirty="0"/>
          </a:p>
        </p:txBody>
      </p:sp>
      <p:sp>
        <p:nvSpPr>
          <p:cNvPr id="7" name="Text Placeholder 30">
            <a:extLst>
              <a:ext uri="{FF2B5EF4-FFF2-40B4-BE49-F238E27FC236}">
                <a16:creationId xmlns:a16="http://schemas.microsoft.com/office/drawing/2014/main" xmlns=""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xmlns=""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11" name="Picture 10" descr="dd4.png"/>
          <p:cNvPicPr>
            <a:picLocks noChangeAspect="1"/>
          </p:cNvPicPr>
          <p:nvPr/>
        </p:nvPicPr>
        <p:blipFill>
          <a:blip r:embed="rId3"/>
          <a:stretch>
            <a:fillRect/>
          </a:stretch>
        </p:blipFill>
        <p:spPr>
          <a:xfrm>
            <a:off x="199505" y="1147150"/>
            <a:ext cx="11538065" cy="5394971"/>
          </a:xfrm>
          <a:prstGeom prst="rect">
            <a:avLst/>
          </a:prstGeom>
        </p:spPr>
      </p:pic>
    </p:spTree>
    <p:extLst>
      <p:ext uri="{BB962C8B-B14F-4D97-AF65-F5344CB8AC3E}">
        <p14:creationId xmlns:p14="http://schemas.microsoft.com/office/powerpoint/2010/main" xmlns=""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591</TotalTime>
  <Words>275</Words>
  <Application>Microsoft Office PowerPoint</Application>
  <PresentationFormat>Custom</PresentationFormat>
  <Paragraphs>42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Project Title – NETFLIX DATA ANALYSIS</vt:lpstr>
      <vt:lpstr>PROBLEM  STATEMENT</vt:lpstr>
      <vt:lpstr>Project Description  </vt:lpstr>
      <vt:lpstr>WHO ARE THE END USERS?</vt:lpstr>
      <vt:lpstr>Technology Used</vt:lpstr>
      <vt:lpstr>RESULTS1 </vt:lpstr>
      <vt:lpstr>RESULTS2</vt:lpstr>
      <vt:lpstr>RESULTS3 </vt:lpstr>
      <vt:lpstr>RESULTS4 </vt:lpstr>
      <vt:lpstr>GitHub repository </vt:lpstr>
      <vt:lpstr>Getting started with Basics of Python Certificate  </vt:lpstr>
      <vt:lpstr>Data Visualization Certificate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teja mattaparthi</cp:lastModifiedBy>
  <cp:revision>110</cp:revision>
  <dcterms:created xsi:type="dcterms:W3CDTF">2021-07-11T13:13:15Z</dcterms:created>
  <dcterms:modified xsi:type="dcterms:W3CDTF">2025-10-19T11:51:27Z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