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6" r:id="rId5"/>
    <p:sldId id="2146847054" r:id="rId6"/>
    <p:sldId id="262" r:id="rId7"/>
    <p:sldId id="263" r:id="rId8"/>
    <p:sldId id="265" r:id="rId9"/>
    <p:sldId id="2146847062" r:id="rId10"/>
    <p:sldId id="266" r:id="rId11"/>
    <p:sldId id="267" r:id="rId12"/>
    <p:sldId id="2146847068" r:id="rId13"/>
    <p:sldId id="2146847063" r:id="rId14"/>
    <p:sldId id="2146847069" r:id="rId15"/>
    <p:sldId id="2146847070" r:id="rId16"/>
    <p:sldId id="2146847064" r:id="rId17"/>
    <p:sldId id="2146847065" r:id="rId18"/>
    <p:sldId id="2146847071" r:id="rId19"/>
    <p:sldId id="2146847066" r:id="rId20"/>
    <p:sldId id="2146847072" r:id="rId21"/>
    <p:sldId id="2146847067" r:id="rId22"/>
    <p:sldId id="2146847073" r:id="rId23"/>
    <p:sldId id="268" r:id="rId24"/>
    <p:sldId id="2146847055" r:id="rId25"/>
    <p:sldId id="269" r:id="rId26"/>
    <p:sldId id="2146847059" r:id="rId27"/>
    <p:sldId id="2146847060" r:id="rId28"/>
    <p:sldId id="2146847061"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smtClean="0">
                <a:solidFill>
                  <a:schemeClr val="accent1"/>
                </a:solidFill>
                <a:latin typeface="Arial" panose="020B0604020202020204" pitchFamily="34" charset="0"/>
                <a:cs typeface="Arial" panose="020B0604020202020204" pitchFamily="34" charset="0"/>
              </a:rPr>
              <a:t>PREDICTING ELIGIBILITY FOR NSAP SCHEMES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77078" y="4586365"/>
            <a:ext cx="1022063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pPr marL="457200" indent="-457200"/>
            <a:r>
              <a:rPr lang="en-US" sz="2000" b="1" dirty="0" smtClean="0">
                <a:solidFill>
                  <a:schemeClr val="accent1">
                    <a:lumMod val="75000"/>
                  </a:schemeClr>
                </a:solidFill>
                <a:latin typeface="Arial"/>
                <a:cs typeface="Arial"/>
              </a:rPr>
              <a:t>STUDENT NAME: MATTAPARTHI TEJA</a:t>
            </a:r>
          </a:p>
          <a:p>
            <a:pPr marL="457200" indent="-457200"/>
            <a:r>
              <a:rPr lang="en-US" sz="2000" b="1" dirty="0" smtClean="0">
                <a:solidFill>
                  <a:schemeClr val="accent1">
                    <a:lumMod val="75000"/>
                  </a:schemeClr>
                </a:solidFill>
                <a:latin typeface="Arial"/>
                <a:cs typeface="Arial"/>
              </a:rPr>
              <a:t>COLLEGE NAME: SWARNANDHRA COLLEGE OF ENGINEERING &amp; TECHNOLOGY</a:t>
            </a:r>
          </a:p>
          <a:p>
            <a:pPr marL="457200" indent="-457200"/>
            <a:r>
              <a:rPr lang="en-US" sz="2000" b="1" dirty="0" smtClean="0">
                <a:solidFill>
                  <a:schemeClr val="accent1">
                    <a:lumMod val="75000"/>
                  </a:schemeClr>
                </a:solidFill>
                <a:latin typeface="Arial"/>
                <a:cs typeface="Arial"/>
              </a:rPr>
              <a:t>DEPARTMENT    :  MASTER OF COMPUTER APPLICATIONS(MCA)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5-08-02 115052.png"/>
          <p:cNvPicPr>
            <a:picLocks noChangeAspect="1"/>
          </p:cNvPicPr>
          <p:nvPr/>
        </p:nvPicPr>
        <p:blipFill>
          <a:blip r:embed="rId2"/>
          <a:stretch>
            <a:fillRect/>
          </a:stretch>
        </p:blipFill>
        <p:spPr>
          <a:xfrm>
            <a:off x="251927" y="699796"/>
            <a:ext cx="11644604" cy="54771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8-02 120504.png"/>
          <p:cNvPicPr>
            <a:picLocks noChangeAspect="1"/>
          </p:cNvPicPr>
          <p:nvPr/>
        </p:nvPicPr>
        <p:blipFill>
          <a:blip r:embed="rId2"/>
          <a:stretch>
            <a:fillRect/>
          </a:stretch>
        </p:blipFill>
        <p:spPr>
          <a:xfrm>
            <a:off x="279918" y="727788"/>
            <a:ext cx="11653935" cy="54210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8-02 120946.png"/>
          <p:cNvPicPr>
            <a:picLocks noChangeAspect="1"/>
          </p:cNvPicPr>
          <p:nvPr/>
        </p:nvPicPr>
        <p:blipFill>
          <a:blip r:embed="rId2"/>
          <a:stretch>
            <a:fillRect/>
          </a:stretch>
        </p:blipFill>
        <p:spPr>
          <a:xfrm>
            <a:off x="195943" y="755780"/>
            <a:ext cx="11793894" cy="5604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5-08-02 120812.png"/>
          <p:cNvPicPr>
            <a:picLocks noChangeAspect="1"/>
          </p:cNvPicPr>
          <p:nvPr/>
        </p:nvPicPr>
        <p:blipFill>
          <a:blip r:embed="rId2"/>
          <a:stretch>
            <a:fillRect/>
          </a:stretch>
        </p:blipFill>
        <p:spPr>
          <a:xfrm>
            <a:off x="261257" y="821094"/>
            <a:ext cx="11625943" cy="54758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8-02 121557.png"/>
          <p:cNvPicPr>
            <a:picLocks noChangeAspect="1"/>
          </p:cNvPicPr>
          <p:nvPr/>
        </p:nvPicPr>
        <p:blipFill>
          <a:blip r:embed="rId2"/>
          <a:stretch>
            <a:fillRect/>
          </a:stretch>
        </p:blipFill>
        <p:spPr>
          <a:xfrm>
            <a:off x="195942" y="741926"/>
            <a:ext cx="11775234" cy="53741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8-02 145339.png"/>
          <p:cNvPicPr>
            <a:picLocks noChangeAspect="1"/>
          </p:cNvPicPr>
          <p:nvPr/>
        </p:nvPicPr>
        <p:blipFill>
          <a:blip r:embed="rId2"/>
          <a:stretch>
            <a:fillRect/>
          </a:stretch>
        </p:blipFill>
        <p:spPr>
          <a:xfrm>
            <a:off x="326571" y="839755"/>
            <a:ext cx="11476653" cy="552895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8-02 150559.png"/>
          <p:cNvPicPr>
            <a:picLocks noChangeAspect="1"/>
          </p:cNvPicPr>
          <p:nvPr/>
        </p:nvPicPr>
        <p:blipFill>
          <a:blip r:embed="rId2"/>
          <a:stretch>
            <a:fillRect/>
          </a:stretch>
        </p:blipFill>
        <p:spPr>
          <a:xfrm>
            <a:off x="195942" y="634481"/>
            <a:ext cx="11719250" cy="569162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8-02 150647.png"/>
          <p:cNvPicPr>
            <a:picLocks noChangeAspect="1"/>
          </p:cNvPicPr>
          <p:nvPr/>
        </p:nvPicPr>
        <p:blipFill>
          <a:blip r:embed="rId2"/>
          <a:stretch>
            <a:fillRect/>
          </a:stretch>
        </p:blipFill>
        <p:spPr>
          <a:xfrm>
            <a:off x="1" y="877078"/>
            <a:ext cx="11756570" cy="54210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8-02 150723.png"/>
          <p:cNvPicPr>
            <a:picLocks noChangeAspect="1"/>
          </p:cNvPicPr>
          <p:nvPr/>
        </p:nvPicPr>
        <p:blipFill>
          <a:blip r:embed="rId2"/>
          <a:stretch>
            <a:fillRect/>
          </a:stretch>
        </p:blipFill>
        <p:spPr>
          <a:xfrm>
            <a:off x="177282" y="737118"/>
            <a:ext cx="11672596" cy="560003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8-02 150804.png"/>
          <p:cNvPicPr>
            <a:picLocks noChangeAspect="1"/>
          </p:cNvPicPr>
          <p:nvPr/>
        </p:nvPicPr>
        <p:blipFill>
          <a:blip r:embed="rId2"/>
          <a:stretch>
            <a:fillRect/>
          </a:stretch>
        </p:blipFill>
        <p:spPr>
          <a:xfrm>
            <a:off x="345234" y="718456"/>
            <a:ext cx="11616611" cy="56330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a:t>
            </a:r>
            <a:r>
              <a:rPr lang="en-US" sz="2000" b="1" dirty="0" smtClean="0">
                <a:latin typeface="Arial"/>
                <a:ea typeface="+mn-lt"/>
                <a:cs typeface="Arial"/>
              </a:rPr>
              <a:t>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sz="2000" dirty="0" smtClean="0">
              <a:latin typeface="Arial"/>
              <a:ea typeface="+mn-lt"/>
              <a:cs typeface="+mn-lt"/>
            </a:endParaRPr>
          </a:p>
          <a:p>
            <a:pPr marL="305435" indent="-305435"/>
            <a:r>
              <a:rPr lang="en-US" sz="2000" b="1" dirty="0" smtClean="0">
                <a:latin typeface="Arial"/>
                <a:ea typeface="+mn-lt"/>
                <a:cs typeface="+mn-lt"/>
              </a:rPr>
              <a:t>Wow Factors &amp; End Users</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smtClean="0">
                <a:latin typeface="Arial"/>
                <a:ea typeface="+mn-lt"/>
                <a:cs typeface="Arial"/>
              </a:rPr>
              <a:t>Results</a:t>
            </a:r>
            <a:endParaRPr lang="en-US" sz="2000" b="1" dirty="0">
              <a:latin typeface="Arial"/>
              <a:ea typeface="+mn-lt"/>
              <a:cs typeface="Arial"/>
            </a:endParaRPr>
          </a:p>
          <a:p>
            <a:pPr marL="305435" indent="-305435"/>
            <a:r>
              <a:rPr lang="en-US" sz="2000" b="1" dirty="0" smtClean="0">
                <a:latin typeface="Arial"/>
                <a:ea typeface="+mn-lt"/>
                <a:cs typeface="Arial"/>
              </a:rPr>
              <a:t>Conclusion</a:t>
            </a:r>
          </a:p>
          <a:p>
            <a:pPr marL="305435" indent="-305435"/>
            <a:r>
              <a:rPr lang="en-IN" sz="2000" b="1" dirty="0" smtClean="0">
                <a:latin typeface="Arial"/>
                <a:ea typeface="+mn-lt"/>
                <a:cs typeface="Arial"/>
              </a:rPr>
              <a:t>Future Scope</a:t>
            </a:r>
            <a:endParaRPr lang="en-US" dirty="0">
              <a:latin typeface="Arial"/>
              <a:cs typeface="Arial"/>
            </a:endParaRPr>
          </a:p>
          <a:p>
            <a:pPr marL="305435" indent="-305435"/>
            <a:r>
              <a:rPr lang="en-US" sz="2000" b="1" dirty="0" err="1" smtClean="0">
                <a:latin typeface="Arial"/>
                <a:ea typeface="+mn-lt"/>
                <a:cs typeface="Arial"/>
              </a:rPr>
              <a:t>Git</a:t>
            </a:r>
            <a:r>
              <a:rPr lang="en-US" sz="2000" b="1" dirty="0" smtClean="0">
                <a:latin typeface="Arial"/>
                <a:ea typeface="+mn-lt"/>
                <a:cs typeface="Arial"/>
              </a:rPr>
              <a:t>-Hub Link</a:t>
            </a:r>
            <a:endParaRPr lang="en-US" sz="2000" b="1" dirty="0">
              <a:latin typeface="Arial"/>
              <a:ea typeface="+mn-lt"/>
              <a:cs typeface="Arial"/>
            </a:endParaRPr>
          </a:p>
          <a:p>
            <a:pPr marL="305435" indent="-305435"/>
            <a:r>
              <a:rPr lang="en-IN" sz="2000" b="1" dirty="0" smtClean="0">
                <a:latin typeface="Arial"/>
                <a:ea typeface="+mn-lt"/>
                <a:cs typeface="Arial"/>
              </a:rPr>
              <a:t>IBM Certifications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r>
              <a:rPr lang="en-US" sz="2000" dirty="0" smtClean="0"/>
              <a:t>		Summarize This project successfully demonstrates how AI and IBM Cloud can automate the eligibility prediction process for NSAP schemes, replacing manual verification with fast, accurate, and reliable classification. By training a machine learning model on real-world socio-economic data, we ensure that </a:t>
            </a:r>
            <a:r>
              <a:rPr lang="en-US" sz="2000" b="1" dirty="0" smtClean="0"/>
              <a:t>deserving individuals receive the right scheme on time</a:t>
            </a:r>
            <a:r>
              <a:rPr lang="en-US" sz="2000" dirty="0" smtClean="0"/>
              <a:t>.</a:t>
            </a:r>
          </a:p>
          <a:p>
            <a:pPr>
              <a:buNone/>
            </a:pPr>
            <a:r>
              <a:rPr lang="en-US" sz="2000" dirty="0" smtClean="0"/>
              <a:t>			The deployed model, accessible via a REST API, offers a </a:t>
            </a:r>
            <a:r>
              <a:rPr lang="en-US" sz="2000" b="1" dirty="0" smtClean="0"/>
              <a:t>practical, scalable, and ethical solution</a:t>
            </a:r>
            <a:r>
              <a:rPr lang="en-US" sz="2000" dirty="0" smtClean="0"/>
              <a:t> that can be integrated into government platforms. It improves efficiency, transparency, and fairness in welfare delivery — marking a meaningful step toward </a:t>
            </a:r>
            <a:r>
              <a:rPr lang="en-US" sz="2000" b="1" dirty="0" smtClean="0"/>
              <a:t>digitally empowered public service</a:t>
            </a:r>
            <a:r>
              <a:rPr lang="en-US" sz="2000" dirty="0" smtClean="0"/>
              <a:t>.</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lnSpcReduction="10000"/>
          </a:bodyPr>
          <a:lstStyle/>
          <a:p>
            <a:pPr marL="0" indent="0">
              <a:buNone/>
            </a:pPr>
            <a:endParaRPr lang="en-US" sz="2000" b="1" dirty="0"/>
          </a:p>
          <a:p>
            <a:pPr marL="305435" indent="-305435"/>
            <a:r>
              <a:rPr lang="en-US" sz="2000" b="1" dirty="0" smtClean="0">
                <a:ea typeface="+mn-lt"/>
                <a:cs typeface="+mn-lt"/>
              </a:rPr>
              <a:t>Real time data streams</a:t>
            </a:r>
            <a:r>
              <a:rPr lang="en-US" sz="2000" dirty="0" smtClean="0">
                <a:ea typeface="+mn-lt"/>
                <a:cs typeface="+mn-lt"/>
              </a:rPr>
              <a:t>: Integrate the model from government databases or application portals</a:t>
            </a:r>
          </a:p>
          <a:p>
            <a:pPr marL="305435" indent="-305435"/>
            <a:r>
              <a:rPr lang="en-US" sz="2000" b="1" dirty="0" smtClean="0"/>
              <a:t>Explainable AI : </a:t>
            </a:r>
            <a:r>
              <a:rPr lang="en-US" sz="2000" dirty="0" smtClean="0"/>
              <a:t>Incorporate tools like LIME or SHAP to provide a clear rationale for each prediction</a:t>
            </a:r>
          </a:p>
          <a:p>
            <a:pPr marL="305435" indent="-305435"/>
            <a:r>
              <a:rPr lang="en-US" sz="2000" b="1" dirty="0" smtClean="0"/>
              <a:t>Unstructured Data Analysis:</a:t>
            </a:r>
            <a:r>
              <a:rPr lang="en-US" sz="2000" dirty="0" smtClean="0"/>
              <a:t> Expand the model's capabilities to include unstructured data from applicant forms</a:t>
            </a:r>
          </a:p>
          <a:p>
            <a:pPr marL="305435" indent="-305435"/>
            <a:r>
              <a:rPr lang="en-US" sz="2000" b="1" dirty="0" smtClean="0"/>
              <a:t>Continuous Learning: </a:t>
            </a:r>
            <a:r>
              <a:rPr lang="en-US" sz="2000" dirty="0" smtClean="0"/>
              <a:t>Implement a system for model retraining and performance monitoring</a:t>
            </a:r>
          </a:p>
          <a:p>
            <a:pPr marL="305435" indent="-305435"/>
            <a:r>
              <a:rPr lang="en-US" sz="2000" b="1" dirty="0" smtClean="0"/>
              <a:t>Integration with Government Portals</a:t>
            </a:r>
            <a:r>
              <a:rPr lang="en-US" sz="2000" dirty="0" smtClean="0"/>
              <a:t>: The deployed REST API endpoint is the key to integration</a:t>
            </a:r>
          </a:p>
          <a:p>
            <a:pPr marL="305435" indent="-305435"/>
            <a:r>
              <a:rPr lang="en-US" sz="2000" b="1" dirty="0" smtClean="0"/>
              <a:t>Mobile Application Development: </a:t>
            </a:r>
            <a:r>
              <a:rPr lang="en-US" sz="2000" dirty="0" smtClean="0"/>
              <a:t>A mobile application could be developed for field workers</a:t>
            </a:r>
          </a:p>
          <a:p>
            <a:pPr marL="305435" indent="-305435"/>
            <a:r>
              <a:rPr lang="en-US" sz="2000" b="1" dirty="0" smtClean="0"/>
              <a:t>Fraud Detection: </a:t>
            </a:r>
            <a:r>
              <a:rPr lang="en-US" sz="2000" dirty="0" smtClean="0"/>
              <a:t>The model could be re-purposed or enhanced to identify anomalies </a:t>
            </a:r>
          </a:p>
          <a:p>
            <a:pPr marL="305435" indent="-305435"/>
            <a:r>
              <a:rPr lang="en-IN" sz="2000" b="1" dirty="0" smtClean="0"/>
              <a:t>Examples:  </a:t>
            </a:r>
            <a:r>
              <a:rPr lang="en-IN" sz="2000" dirty="0" smtClean="0"/>
              <a:t>Mobile integration, multilingual input, periodic model retraining, expansion to other welfare schemes, fraud detection ad-on</a:t>
            </a:r>
            <a:endParaRPr lang="en-US" sz="2000"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GITHUB LINK &amp; 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Autofit/>
          </a:bodyPr>
          <a:lstStyle/>
          <a:p>
            <a:pPr>
              <a:buNone/>
            </a:pPr>
            <a:r>
              <a:rPr lang="en-IN" sz="1400" b="1" dirty="0" smtClean="0">
                <a:latin typeface="Arial" pitchFamily="34" charset="0"/>
                <a:cs typeface="Arial" pitchFamily="34" charset="0"/>
              </a:rPr>
              <a:t>GITHUB LINK:  </a:t>
            </a:r>
          </a:p>
          <a:p>
            <a:pPr>
              <a:buNone/>
            </a:pPr>
            <a:r>
              <a:rPr lang="en-IN" sz="1400" b="1" dirty="0" smtClean="0">
                <a:latin typeface="Arial" pitchFamily="34" charset="0"/>
                <a:cs typeface="Arial" pitchFamily="34" charset="0"/>
              </a:rPr>
              <a:t>			</a:t>
            </a:r>
            <a:r>
              <a:rPr lang="en-IN" sz="1400" b="1" dirty="0" smtClean="0">
                <a:latin typeface="Arial" pitchFamily="34" charset="0"/>
                <a:cs typeface="Arial" pitchFamily="34" charset="0"/>
              </a:rPr>
              <a:t>	https://</a:t>
            </a:r>
            <a:r>
              <a:rPr lang="en-IN" sz="1400" b="1" dirty="0" smtClean="0">
                <a:latin typeface="Arial" pitchFamily="34" charset="0"/>
                <a:cs typeface="Arial" pitchFamily="34" charset="0"/>
              </a:rPr>
              <a:t>github.com/Teja1123-alt/Predict_Eligibility_For_NSAP_Schemes</a:t>
            </a:r>
            <a:endParaRPr lang="en-IN" sz="1400" b="1" dirty="0" smtClean="0">
              <a:latin typeface="Arial" pitchFamily="34" charset="0"/>
              <a:cs typeface="Arial" pitchFamily="34" charset="0"/>
            </a:endParaRPr>
          </a:p>
          <a:p>
            <a:pPr>
              <a:buNone/>
            </a:pPr>
            <a:endParaRPr lang="en-IN" sz="1400" b="1" dirty="0" smtClean="0">
              <a:latin typeface="Arial" pitchFamily="34" charset="0"/>
              <a:cs typeface="Arial" pitchFamily="34" charset="0"/>
            </a:endParaRPr>
          </a:p>
          <a:p>
            <a:pPr>
              <a:buNone/>
            </a:pPr>
            <a:r>
              <a:rPr lang="en-IN" sz="1400" b="1" dirty="0" smtClean="0">
                <a:latin typeface="Arial" pitchFamily="34" charset="0"/>
                <a:cs typeface="Arial" pitchFamily="34" charset="0"/>
              </a:rPr>
              <a:t>References: </a:t>
            </a:r>
            <a:endParaRPr lang="en-US" sz="1400" b="1" dirty="0" smtClean="0">
              <a:latin typeface="Arial" pitchFamily="34" charset="0"/>
              <a:cs typeface="Arial" pitchFamily="34" charset="0"/>
            </a:endParaRPr>
          </a:p>
          <a:p>
            <a:r>
              <a:rPr lang="en-US" sz="1200" b="1" dirty="0" smtClean="0">
                <a:latin typeface="Arial" pitchFamily="34" charset="0"/>
                <a:cs typeface="Arial" pitchFamily="34" charset="0"/>
              </a:rPr>
              <a:t>IBM Cloud </a:t>
            </a:r>
            <a:r>
              <a:rPr lang="en-US" sz="1200" b="1" dirty="0" err="1" smtClean="0">
                <a:latin typeface="Arial" pitchFamily="34" charset="0"/>
                <a:cs typeface="Arial" pitchFamily="34" charset="0"/>
              </a:rPr>
              <a:t>Lite</a:t>
            </a:r>
            <a:r>
              <a:rPr lang="en-US" sz="1200" dirty="0" smtClean="0">
                <a:latin typeface="Arial" pitchFamily="34" charset="0"/>
                <a:cs typeface="Arial" pitchFamily="34" charset="0"/>
              </a:rPr>
              <a:t/>
            </a:r>
            <a:br>
              <a:rPr lang="en-US" sz="1200" dirty="0" smtClean="0">
                <a:latin typeface="Arial" pitchFamily="34" charset="0"/>
                <a:cs typeface="Arial" pitchFamily="34" charset="0"/>
              </a:rPr>
            </a:br>
            <a:r>
              <a:rPr lang="en-US" sz="1200" dirty="0" smtClean="0">
                <a:latin typeface="Arial" pitchFamily="34" charset="0"/>
                <a:cs typeface="Arial" pitchFamily="34" charset="0"/>
              </a:rPr>
              <a:t>Cloud platform used for hosting, ML development, and deployment</a:t>
            </a:r>
            <a:br>
              <a:rPr lang="en-US" sz="1200" dirty="0" smtClean="0">
                <a:latin typeface="Arial" pitchFamily="34" charset="0"/>
                <a:cs typeface="Arial" pitchFamily="34" charset="0"/>
              </a:rPr>
            </a:br>
            <a:r>
              <a:rPr lang="en-US" sz="1200" dirty="0" smtClean="0">
                <a:latin typeface="Arial" pitchFamily="34" charset="0"/>
                <a:cs typeface="Arial" pitchFamily="34" charset="0"/>
              </a:rPr>
              <a:t>🔗 https://cloud.ibm.com/</a:t>
            </a:r>
          </a:p>
          <a:p>
            <a:r>
              <a:rPr lang="en-US" sz="1200" b="1" dirty="0" smtClean="0">
                <a:latin typeface="Arial" pitchFamily="34" charset="0"/>
                <a:cs typeface="Arial" pitchFamily="34" charset="0"/>
              </a:rPr>
              <a:t>IBM Watson Studio</a:t>
            </a:r>
            <a:r>
              <a:rPr lang="en-US" sz="1200" dirty="0" smtClean="0">
                <a:latin typeface="Arial" pitchFamily="34" charset="0"/>
                <a:cs typeface="Arial" pitchFamily="34" charset="0"/>
              </a:rPr>
              <a:t/>
            </a:r>
            <a:br>
              <a:rPr lang="en-US" sz="1200" dirty="0" smtClean="0">
                <a:latin typeface="Arial" pitchFamily="34" charset="0"/>
                <a:cs typeface="Arial" pitchFamily="34" charset="0"/>
              </a:rPr>
            </a:br>
            <a:r>
              <a:rPr lang="en-US" sz="1200" dirty="0" smtClean="0">
                <a:latin typeface="Arial" pitchFamily="34" charset="0"/>
                <a:cs typeface="Arial" pitchFamily="34" charset="0"/>
              </a:rPr>
              <a:t>Machine Learning and Data Science platform used to build and train the model</a:t>
            </a:r>
            <a:br>
              <a:rPr lang="en-US" sz="1200" dirty="0" smtClean="0">
                <a:latin typeface="Arial" pitchFamily="34" charset="0"/>
                <a:cs typeface="Arial" pitchFamily="34" charset="0"/>
              </a:rPr>
            </a:br>
            <a:r>
              <a:rPr lang="en-US" sz="1200" dirty="0" smtClean="0">
                <a:latin typeface="Arial" pitchFamily="34" charset="0"/>
                <a:cs typeface="Arial" pitchFamily="34" charset="0"/>
              </a:rPr>
              <a:t>🔗 https://dataplatform.cloud.ibm.com</a:t>
            </a:r>
          </a:p>
          <a:p>
            <a:r>
              <a:rPr lang="en-US" sz="1200" b="1" dirty="0" err="1" smtClean="0">
                <a:latin typeface="Arial" pitchFamily="34" charset="0"/>
                <a:cs typeface="Arial" pitchFamily="34" charset="0"/>
              </a:rPr>
              <a:t>Scikit</a:t>
            </a:r>
            <a:r>
              <a:rPr lang="en-US" sz="1200" b="1" dirty="0" smtClean="0">
                <a:latin typeface="Arial" pitchFamily="34" charset="0"/>
                <a:cs typeface="Arial" pitchFamily="34" charset="0"/>
              </a:rPr>
              <a:t>-learn</a:t>
            </a:r>
            <a:r>
              <a:rPr lang="en-US" sz="1200" dirty="0" smtClean="0">
                <a:latin typeface="Arial" pitchFamily="34" charset="0"/>
                <a:cs typeface="Arial" pitchFamily="34" charset="0"/>
              </a:rPr>
              <a:t/>
            </a:r>
            <a:br>
              <a:rPr lang="en-US" sz="1200" dirty="0" smtClean="0">
                <a:latin typeface="Arial" pitchFamily="34" charset="0"/>
                <a:cs typeface="Arial" pitchFamily="34" charset="0"/>
              </a:rPr>
            </a:br>
            <a:r>
              <a:rPr lang="en-US" sz="1200" dirty="0" smtClean="0">
                <a:latin typeface="Arial" pitchFamily="34" charset="0"/>
                <a:cs typeface="Arial" pitchFamily="34" charset="0"/>
              </a:rPr>
              <a:t>Python machine learning library (used in manual modeling)</a:t>
            </a:r>
            <a:br>
              <a:rPr lang="en-US" sz="1200" dirty="0" smtClean="0">
                <a:latin typeface="Arial" pitchFamily="34" charset="0"/>
                <a:cs typeface="Arial" pitchFamily="34" charset="0"/>
              </a:rPr>
            </a:br>
            <a:r>
              <a:rPr lang="en-US" sz="1200" dirty="0" smtClean="0">
                <a:latin typeface="Arial" pitchFamily="34" charset="0"/>
                <a:cs typeface="Arial" pitchFamily="34" charset="0"/>
              </a:rPr>
              <a:t>🔗 https://scikit-learn.org/</a:t>
            </a:r>
          </a:p>
          <a:p>
            <a:r>
              <a:rPr lang="en-US" sz="1200" b="1" dirty="0" smtClean="0">
                <a:latin typeface="Arial" pitchFamily="34" charset="0"/>
                <a:cs typeface="Arial" pitchFamily="34" charset="0"/>
              </a:rPr>
              <a:t>National Social Assistance </a:t>
            </a:r>
            <a:r>
              <a:rPr lang="en-US" sz="1200" b="1" dirty="0" err="1" smtClean="0">
                <a:latin typeface="Arial" pitchFamily="34" charset="0"/>
                <a:cs typeface="Arial" pitchFamily="34" charset="0"/>
              </a:rPr>
              <a:t>Programme</a:t>
            </a:r>
            <a:r>
              <a:rPr lang="en-US" sz="1200" b="1" dirty="0" smtClean="0">
                <a:latin typeface="Arial" pitchFamily="34" charset="0"/>
                <a:cs typeface="Arial" pitchFamily="34" charset="0"/>
              </a:rPr>
              <a:t> (NSAP)</a:t>
            </a:r>
            <a:r>
              <a:rPr lang="en-US" sz="1200" dirty="0" smtClean="0">
                <a:latin typeface="Arial" pitchFamily="34" charset="0"/>
                <a:cs typeface="Arial" pitchFamily="34" charset="0"/>
              </a:rPr>
              <a:t/>
            </a:r>
            <a:br>
              <a:rPr lang="en-US" sz="1200" dirty="0" smtClean="0">
                <a:latin typeface="Arial" pitchFamily="34" charset="0"/>
                <a:cs typeface="Arial" pitchFamily="34" charset="0"/>
              </a:rPr>
            </a:br>
            <a:r>
              <a:rPr lang="en-US" sz="1200" dirty="0" smtClean="0">
                <a:latin typeface="Arial" pitchFamily="34" charset="0"/>
                <a:cs typeface="Arial" pitchFamily="34" charset="0"/>
              </a:rPr>
              <a:t>Ministry of Rural Development, Government of India</a:t>
            </a:r>
            <a:br>
              <a:rPr lang="en-US" sz="1200" dirty="0" smtClean="0">
                <a:latin typeface="Arial" pitchFamily="34" charset="0"/>
                <a:cs typeface="Arial" pitchFamily="34" charset="0"/>
              </a:rPr>
            </a:br>
            <a:r>
              <a:rPr lang="en-US" sz="1200" dirty="0" smtClean="0">
                <a:latin typeface="Arial" pitchFamily="34" charset="0"/>
                <a:cs typeface="Arial" pitchFamily="34" charset="0"/>
              </a:rPr>
              <a:t>🔗 https://nsap.nic.in/</a:t>
            </a:r>
          </a:p>
        </p:txBody>
      </p:sp>
    </p:spTree>
    <p:extLst>
      <p:ext uri="{BB962C8B-B14F-4D97-AF65-F5344CB8AC3E}">
        <p14:creationId xmlns:p14="http://schemas.microsoft.com/office/powerpoint/2010/main" xmlns="" val="728950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normAutofit fontScale="90000"/>
          </a:bodyPr>
          <a:lstStyle/>
          <a:p>
            <a:r>
              <a:rPr lang="en-IN" dirty="0">
                <a:solidFill>
                  <a:schemeClr val="accent1"/>
                </a:solidFill>
              </a:rPr>
              <a:t>IBM </a:t>
            </a:r>
            <a:r>
              <a:rPr lang="en-IN" dirty="0" smtClean="0">
                <a:solidFill>
                  <a:schemeClr val="accent1"/>
                </a:solidFill>
              </a:rPr>
              <a:t>Certifications: </a:t>
            </a:r>
            <a:br>
              <a:rPr lang="en-IN" dirty="0" smtClean="0">
                <a:solidFill>
                  <a:schemeClr val="accent1"/>
                </a:solidFill>
              </a:rPr>
            </a:br>
            <a:r>
              <a:rPr lang="en-IN" dirty="0" smtClean="0">
                <a:solidFill>
                  <a:schemeClr val="accent1"/>
                </a:solidFill>
              </a:rPr>
              <a:t/>
            </a:r>
            <a:br>
              <a:rPr lang="en-IN" dirty="0" smtClean="0">
                <a:solidFill>
                  <a:schemeClr val="accent1"/>
                </a:solidFill>
              </a:rPr>
            </a:br>
            <a:r>
              <a:rPr lang="en-IN" dirty="0" smtClean="0">
                <a:solidFill>
                  <a:schemeClr val="accent1"/>
                </a:solidFill>
              </a:rPr>
              <a:t>Getting started with artificial intelligence:</a:t>
            </a:r>
            <a:endParaRPr lang="en-IN" dirty="0">
              <a:solidFill>
                <a:schemeClr val="accent1"/>
              </a:solidFill>
            </a:endParaRP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pPr>
              <a:buNone/>
            </a:pPr>
            <a:endParaRPr lang="en-IN" dirty="0" smtClean="0"/>
          </a:p>
          <a:p>
            <a:pPr>
              <a:buNone/>
            </a:pPr>
            <a:r>
              <a:rPr lang="en-IN" dirty="0" smtClean="0"/>
              <a:t>												</a:t>
            </a:r>
            <a:endParaRPr lang="en-IN" dirty="0"/>
          </a:p>
        </p:txBody>
      </p:sp>
      <p:pic>
        <p:nvPicPr>
          <p:cNvPr id="4" name="Picture 3" descr="Getting Started with AI.jpg"/>
          <p:cNvPicPr>
            <a:picLocks noChangeAspect="1"/>
          </p:cNvPicPr>
          <p:nvPr/>
        </p:nvPicPr>
        <p:blipFill>
          <a:blip r:embed="rId2"/>
          <a:stretch>
            <a:fillRect/>
          </a:stretch>
        </p:blipFill>
        <p:spPr>
          <a:xfrm>
            <a:off x="233266" y="1278296"/>
            <a:ext cx="11513976" cy="5113174"/>
          </a:xfrm>
          <a:prstGeom prst="rect">
            <a:avLst/>
          </a:prstGeom>
        </p:spPr>
      </p:pic>
    </p:spTree>
    <p:extLst>
      <p:ext uri="{BB962C8B-B14F-4D97-AF65-F5344CB8AC3E}">
        <p14:creationId xmlns:p14="http://schemas.microsoft.com/office/powerpoint/2010/main" xmlns="" val="38473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normAutofit fontScale="90000"/>
          </a:bodyPr>
          <a:lstStyle/>
          <a:p>
            <a:r>
              <a:rPr lang="en-IN" dirty="0">
                <a:solidFill>
                  <a:schemeClr val="accent1"/>
                </a:solidFill>
              </a:rPr>
              <a:t>IBM </a:t>
            </a:r>
            <a:r>
              <a:rPr lang="en-IN" dirty="0" smtClean="0">
                <a:solidFill>
                  <a:schemeClr val="accent1"/>
                </a:solidFill>
              </a:rPr>
              <a:t>Certifications</a:t>
            </a:r>
            <a:br>
              <a:rPr lang="en-IN" dirty="0" smtClean="0">
                <a:solidFill>
                  <a:schemeClr val="accent1"/>
                </a:solidFill>
              </a:rPr>
            </a:br>
            <a:r>
              <a:rPr lang="en-IN" dirty="0" smtClean="0">
                <a:solidFill>
                  <a:schemeClr val="accent1"/>
                </a:solidFill>
              </a:rPr>
              <a:t/>
            </a:r>
            <a:br>
              <a:rPr lang="en-IN" dirty="0" smtClean="0">
                <a:solidFill>
                  <a:schemeClr val="accent1"/>
                </a:solidFill>
              </a:rPr>
            </a:br>
            <a:r>
              <a:rPr lang="en-IN" dirty="0" smtClean="0">
                <a:solidFill>
                  <a:schemeClr val="accent1"/>
                </a:solidFill>
              </a:rPr>
              <a:t>Journey to cloud: envisioning your solution</a:t>
            </a:r>
            <a:endParaRPr lang="en-IN" dirty="0">
              <a:solidFill>
                <a:schemeClr val="accent1"/>
              </a:solidFill>
            </a:endParaRPr>
          </a:p>
        </p:txBody>
      </p:sp>
      <p:pic>
        <p:nvPicPr>
          <p:cNvPr id="4" name="Content Placeholder 3" descr="Journey to Cloud.jpg"/>
          <p:cNvPicPr>
            <a:picLocks noGrp="1" noChangeAspect="1"/>
          </p:cNvPicPr>
          <p:nvPr>
            <p:ph idx="1"/>
          </p:nvPr>
        </p:nvPicPr>
        <p:blipFill>
          <a:blip r:embed="rId2"/>
          <a:stretch>
            <a:fillRect/>
          </a:stretch>
        </p:blipFill>
        <p:spPr>
          <a:xfrm>
            <a:off x="391885" y="1301749"/>
            <a:ext cx="11504645" cy="5080389"/>
          </a:xfrm>
        </p:spPr>
      </p:pic>
    </p:spTree>
    <p:extLst>
      <p:ext uri="{BB962C8B-B14F-4D97-AF65-F5344CB8AC3E}">
        <p14:creationId xmlns:p14="http://schemas.microsoft.com/office/powerpoint/2010/main" xmlns="" val="412871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normAutofit fontScale="90000"/>
          </a:bodyPr>
          <a:lstStyle/>
          <a:p>
            <a:r>
              <a:rPr lang="en-IN" dirty="0">
                <a:solidFill>
                  <a:schemeClr val="accent1"/>
                </a:solidFill>
              </a:rPr>
              <a:t>IBM </a:t>
            </a:r>
            <a:r>
              <a:rPr lang="en-IN" dirty="0" smtClean="0">
                <a:solidFill>
                  <a:schemeClr val="accent1"/>
                </a:solidFill>
              </a:rPr>
              <a:t>Certifications:</a:t>
            </a:r>
            <a:br>
              <a:rPr lang="en-IN" dirty="0" smtClean="0">
                <a:solidFill>
                  <a:schemeClr val="accent1"/>
                </a:solidFill>
              </a:rPr>
            </a:br>
            <a:r>
              <a:rPr lang="en-IN" dirty="0" smtClean="0">
                <a:solidFill>
                  <a:schemeClr val="accent1"/>
                </a:solidFill>
              </a:rPr>
              <a:t/>
            </a:r>
            <a:br>
              <a:rPr lang="en-IN" dirty="0" smtClean="0">
                <a:solidFill>
                  <a:schemeClr val="accent1"/>
                </a:solidFill>
              </a:rPr>
            </a:br>
            <a:r>
              <a:rPr lang="en-IN" dirty="0" smtClean="0">
                <a:solidFill>
                  <a:schemeClr val="accent1"/>
                </a:solidFill>
              </a:rPr>
              <a:t>retrieval augmented generation with </a:t>
            </a:r>
            <a:r>
              <a:rPr lang="en-IN" dirty="0" err="1" smtClean="0">
                <a:solidFill>
                  <a:schemeClr val="accent1"/>
                </a:solidFill>
              </a:rPr>
              <a:t>langchain</a:t>
            </a:r>
            <a:endParaRPr lang="en-IN" dirty="0">
              <a:solidFill>
                <a:schemeClr val="accent1"/>
              </a:solidFill>
            </a:endParaRPr>
          </a:p>
        </p:txBody>
      </p:sp>
      <p:pic>
        <p:nvPicPr>
          <p:cNvPr id="4" name="Content Placeholder 3" descr="LAB_RAG.jpg"/>
          <p:cNvPicPr>
            <a:picLocks noGrp="1" noChangeAspect="1"/>
          </p:cNvPicPr>
          <p:nvPr>
            <p:ph idx="1"/>
          </p:nvPr>
        </p:nvPicPr>
        <p:blipFill>
          <a:blip r:embed="rId2"/>
          <a:stretch>
            <a:fillRect/>
          </a:stretch>
        </p:blipFill>
        <p:spPr>
          <a:xfrm>
            <a:off x="391886" y="1301750"/>
            <a:ext cx="11800114" cy="5080389"/>
          </a:xfrm>
        </p:spPr>
      </p:pic>
    </p:spTree>
    <p:extLst>
      <p:ext uri="{BB962C8B-B14F-4D97-AF65-F5344CB8AC3E}">
        <p14:creationId xmlns:p14="http://schemas.microsoft.com/office/powerpoint/2010/main" xmlns="" val="2171852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47500" lnSpcReduction="20000"/>
          </a:bodyPr>
          <a:lstStyle/>
          <a:p>
            <a:pPr marL="0" indent="0">
              <a:lnSpc>
                <a:spcPct val="150000"/>
              </a:lnSpc>
              <a:buNone/>
            </a:pPr>
            <a:endParaRPr lang="en-IN" sz="3200" dirty="0" smtClean="0">
              <a:solidFill>
                <a:srgbClr val="0F0F0F"/>
              </a:solidFill>
              <a:latin typeface="Arial" pitchFamily="34" charset="0"/>
              <a:ea typeface="Cambria" pitchFamily="18" charset="0"/>
              <a:cs typeface="Arial" pitchFamily="34" charset="0"/>
            </a:endParaRPr>
          </a:p>
          <a:p>
            <a:pPr marL="0" indent="0">
              <a:lnSpc>
                <a:spcPct val="150000"/>
              </a:lnSpc>
              <a:buNone/>
            </a:pPr>
            <a:r>
              <a:rPr lang="en-IN" sz="4200" b="1" dirty="0" smtClean="0">
                <a:solidFill>
                  <a:srgbClr val="0F0F0F"/>
                </a:solidFill>
                <a:latin typeface="Arial" pitchFamily="34" charset="0"/>
                <a:ea typeface="Cambria" pitchFamily="18" charset="0"/>
                <a:cs typeface="Arial" pitchFamily="34" charset="0"/>
              </a:rPr>
              <a:t>Example</a:t>
            </a:r>
            <a:r>
              <a:rPr lang="en-IN" sz="4200" b="1" dirty="0">
                <a:solidFill>
                  <a:srgbClr val="0F0F0F"/>
                </a:solidFill>
                <a:latin typeface="Arial" pitchFamily="34" charset="0"/>
                <a:ea typeface="Cambria" pitchFamily="18" charset="0"/>
                <a:cs typeface="Arial" pitchFamily="34" charset="0"/>
              </a:rPr>
              <a:t>:</a:t>
            </a:r>
            <a:r>
              <a:rPr lang="en-IN" sz="4200" b="1" dirty="0">
                <a:solidFill>
                  <a:srgbClr val="0F0F0F"/>
                </a:solidFill>
                <a:ea typeface="+mn-lt"/>
                <a:cs typeface="+mn-lt"/>
              </a:rPr>
              <a:t> </a:t>
            </a:r>
            <a:endParaRPr lang="en-IN" sz="4200" b="1" dirty="0" smtClean="0">
              <a:solidFill>
                <a:srgbClr val="0F0F0F"/>
              </a:solidFill>
              <a:ea typeface="+mn-lt"/>
              <a:cs typeface="+mn-lt"/>
            </a:endParaRPr>
          </a:p>
          <a:p>
            <a:pPr marL="0" indent="0">
              <a:lnSpc>
                <a:spcPct val="170000"/>
              </a:lnSpc>
              <a:buNone/>
            </a:pPr>
            <a:r>
              <a:rPr lang="en-US" sz="3600" dirty="0" smtClean="0">
                <a:solidFill>
                  <a:srgbClr val="0F0F0F"/>
                </a:solidFill>
                <a:latin typeface="Arial" pitchFamily="34" charset="0"/>
                <a:ea typeface="Cambria" pitchFamily="18" charset="0"/>
                <a:cs typeface="Arial" pitchFamily="34" charset="0"/>
              </a:rPr>
              <a:t>	The National Social Assistance Program (NSAP) is a critical social welfare initiative in India, providing financial assistance to the elderly, widows, and persons with disabilities. The manual process of verifying applications and assigning the correct sub-scheme is a significant bottleneck. The program consists of several sub-schemes each with specific criteria, This process is time-consuming, prone to human error, and can lead to delays or incorrect allocations, preventing deserving individuals from receiving timely benefits.</a:t>
            </a:r>
          </a:p>
          <a:p>
            <a:pPr marL="0" indent="0">
              <a:lnSpc>
                <a:spcPct val="170000"/>
              </a:lnSpc>
              <a:buNone/>
            </a:pPr>
            <a:r>
              <a:rPr lang="en-US" sz="3600" dirty="0" smtClean="0">
                <a:solidFill>
                  <a:srgbClr val="0F0F0F"/>
                </a:solidFill>
                <a:latin typeface="Arial" pitchFamily="34" charset="0"/>
                <a:ea typeface="Cambria" pitchFamily="18" charset="0"/>
                <a:cs typeface="Arial" pitchFamily="34" charset="0"/>
              </a:rPr>
              <a:t>	Your task is to design, build, and evaluate a multi-class classification model that can accurately predict the most appropriate NSAP scheme for an applicant based on their demographic and socio-economic data.</a:t>
            </a:r>
          </a:p>
          <a:p>
            <a:pPr marL="0" indent="0">
              <a:lnSpc>
                <a:spcPct val="170000"/>
              </a:lnSpc>
              <a:buNone/>
            </a:pPr>
            <a:r>
              <a:rPr lang="en-US" sz="3600" dirty="0" smtClean="0">
                <a:solidFill>
                  <a:srgbClr val="0F0F0F"/>
                </a:solidFill>
                <a:latin typeface="Arial" pitchFamily="34" charset="0"/>
                <a:ea typeface="Cambria" pitchFamily="18" charset="0"/>
                <a:cs typeface="Arial" pitchFamily="34" charset="0"/>
              </a:rPr>
              <a:t> </a:t>
            </a:r>
            <a:endParaRPr lang="en-IN" sz="3600" dirty="0">
              <a:latin typeface="Arial" pitchFamily="34" charset="0"/>
              <a:ea typeface="Cambria" pitchFamily="18" charset="0"/>
              <a:cs typeface="Arial" pitchFamily="34" charset="0"/>
            </a:endParaRPr>
          </a:p>
          <a:p>
            <a:pPr marL="305435" indent="-305435">
              <a:lnSpc>
                <a:spcPct val="170000"/>
              </a:lnSpc>
            </a:pPr>
            <a:endParaRPr lang="en-IN" sz="2900" dirty="0">
              <a:latin typeface="Arial" pitchFamily="34" charset="0"/>
              <a:cs typeface="Arial" pitchFamily="34" charset="0"/>
            </a:endParaRP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endParaRPr lang="en-US" sz="1200" b="1" dirty="0" smtClean="0">
              <a:latin typeface="Calibri"/>
              <a:ea typeface="+mn-lt"/>
              <a:cs typeface="+mn-lt"/>
            </a:endParaRPr>
          </a:p>
          <a:p>
            <a:pPr marL="305435" indent="-305435">
              <a:buNone/>
            </a:pPr>
            <a:r>
              <a:rPr lang="en-US" sz="1200" b="1" dirty="0" smtClean="0">
                <a:latin typeface="Arial" pitchFamily="34" charset="0"/>
                <a:ea typeface="+mn-lt"/>
                <a:cs typeface="Arial" pitchFamily="34" charset="0"/>
              </a:rPr>
              <a:t>    	We propose building a multi-class classification machine learning model that takes in applicant data (age, income, gender, etc.) and outputs the most appropriate NSAP scheme. This model will be trained, deployed, and tested using IBM Cloud Watson Studio, enabling easy API access,</a:t>
            </a:r>
            <a:endParaRPr lang="en-IN" sz="1200" b="1" dirty="0">
              <a:latin typeface="Arial" pitchFamily="34" charset="0"/>
              <a:cs typeface="Arial" pitchFamily="34" charset="0"/>
            </a:endParaRPr>
          </a:p>
          <a:p>
            <a:pPr marL="305435" indent="-305435"/>
            <a:r>
              <a:rPr lang="en-IN" sz="1200" b="1" dirty="0">
                <a:latin typeface="Arial" pitchFamily="34" charset="0"/>
                <a:ea typeface="+mn-lt"/>
                <a:cs typeface="Arial" pitchFamily="34" charset="0"/>
              </a:rPr>
              <a:t>Data Collection</a:t>
            </a:r>
            <a:r>
              <a:rPr lang="en-IN" sz="1200" b="1" dirty="0" smtClean="0">
                <a:latin typeface="Arial" pitchFamily="34" charset="0"/>
                <a:ea typeface="+mn-lt"/>
                <a:cs typeface="Arial" pitchFamily="34" charset="0"/>
              </a:rPr>
              <a:t>:</a:t>
            </a:r>
          </a:p>
          <a:p>
            <a:pPr marL="629920" lvl="1" indent="-305435">
              <a:buNone/>
            </a:pPr>
            <a:r>
              <a:rPr lang="en-US" sz="1200" dirty="0" smtClean="0">
                <a:latin typeface="Arial" pitchFamily="34" charset="0"/>
                <a:cs typeface="Arial" pitchFamily="34" charset="0"/>
              </a:rPr>
              <a:t>1. Gather  Data like scheme code, total benefits, genders, personal info data in the NSAP dataset from AI </a:t>
            </a:r>
            <a:r>
              <a:rPr lang="en-US" sz="1200" dirty="0" err="1" smtClean="0">
                <a:latin typeface="Arial" pitchFamily="34" charset="0"/>
                <a:cs typeface="Arial" pitchFamily="34" charset="0"/>
              </a:rPr>
              <a:t>Kosh</a:t>
            </a:r>
            <a:r>
              <a:rPr lang="en-US" sz="1200" dirty="0" smtClean="0">
                <a:latin typeface="Arial" pitchFamily="34" charset="0"/>
                <a:cs typeface="Arial" pitchFamily="34" charset="0"/>
              </a:rPr>
              <a:t> to IBM Cloud Object Storage.</a:t>
            </a:r>
          </a:p>
          <a:p>
            <a:pPr marL="629920" lvl="1" indent="-305435">
              <a:buNone/>
            </a:pPr>
            <a:r>
              <a:rPr lang="en-US" sz="1200" dirty="0" smtClean="0">
                <a:latin typeface="Arial" pitchFamily="34" charset="0"/>
                <a:cs typeface="Arial" pitchFamily="34" charset="0"/>
              </a:rPr>
              <a:t>2. This enables secure and scalable access to the data within Watson Studio. </a:t>
            </a:r>
            <a:endParaRPr lang="en-IN" sz="1200" b="1" dirty="0">
              <a:latin typeface="Arial" pitchFamily="34" charset="0"/>
              <a:cs typeface="Arial" pitchFamily="34" charset="0"/>
            </a:endParaRPr>
          </a:p>
          <a:p>
            <a:r>
              <a:rPr lang="en-US" sz="1200" b="1" dirty="0" smtClean="0">
                <a:latin typeface="Arial" pitchFamily="34" charset="0"/>
                <a:cs typeface="Arial" pitchFamily="34" charset="0"/>
              </a:rPr>
              <a:t> Project Creation:</a:t>
            </a:r>
          </a:p>
          <a:p>
            <a:pPr>
              <a:buNone/>
            </a:pPr>
            <a:r>
              <a:rPr lang="en-US" sz="1200" dirty="0" smtClean="0">
                <a:latin typeface="Arial" pitchFamily="34" charset="0"/>
                <a:cs typeface="Arial" pitchFamily="34" charset="0"/>
              </a:rPr>
              <a:t>	1. Create a new Watson Studio project to manage your assets and experiments.</a:t>
            </a:r>
            <a:br>
              <a:rPr lang="en-US" sz="1200" dirty="0" smtClean="0">
                <a:latin typeface="Arial" pitchFamily="34" charset="0"/>
                <a:cs typeface="Arial" pitchFamily="34" charset="0"/>
              </a:rPr>
            </a:br>
            <a:r>
              <a:rPr lang="en-US" sz="1200" dirty="0" smtClean="0">
                <a:latin typeface="Arial" pitchFamily="34" charset="0"/>
                <a:cs typeface="Arial" pitchFamily="34" charset="0"/>
              </a:rPr>
              <a:t>2. This acts as the workspace where datasets, models, and deployments are organized.</a:t>
            </a:r>
          </a:p>
          <a:p>
            <a:r>
              <a:rPr lang="en-US" sz="1200" b="1" dirty="0" smtClean="0">
                <a:latin typeface="Arial" pitchFamily="34" charset="0"/>
                <a:cs typeface="Arial" pitchFamily="34" charset="0"/>
              </a:rPr>
              <a:t>Model Training:</a:t>
            </a:r>
          </a:p>
          <a:p>
            <a:pPr>
              <a:buNone/>
            </a:pPr>
            <a:r>
              <a:rPr lang="en-US" sz="1200" dirty="0" smtClean="0">
                <a:latin typeface="Arial" pitchFamily="34" charset="0"/>
                <a:cs typeface="Arial" pitchFamily="34" charset="0"/>
              </a:rPr>
              <a:t>	1. Use </a:t>
            </a:r>
            <a:r>
              <a:rPr lang="en-US" sz="1200" dirty="0" err="1" smtClean="0">
                <a:latin typeface="Arial" pitchFamily="34" charset="0"/>
                <a:cs typeface="Arial" pitchFamily="34" charset="0"/>
              </a:rPr>
              <a:t>AutoAI</a:t>
            </a:r>
            <a:r>
              <a:rPr lang="en-US" sz="1200" dirty="0" smtClean="0">
                <a:latin typeface="Arial" pitchFamily="34" charset="0"/>
                <a:cs typeface="Arial" pitchFamily="34" charset="0"/>
              </a:rPr>
              <a:t> or a Python notebook to build a machine learning classification model.</a:t>
            </a:r>
            <a:br>
              <a:rPr lang="en-US" sz="1200" dirty="0" smtClean="0">
                <a:latin typeface="Arial" pitchFamily="34" charset="0"/>
                <a:cs typeface="Arial" pitchFamily="34" charset="0"/>
              </a:rPr>
            </a:br>
            <a:r>
              <a:rPr lang="en-US" sz="1200" dirty="0" smtClean="0">
                <a:latin typeface="Arial" pitchFamily="34" charset="0"/>
                <a:cs typeface="Arial" pitchFamily="34" charset="0"/>
              </a:rPr>
              <a:t>2. The model learns patterns in applicant data to predict the correct NSAP scheme.</a:t>
            </a:r>
          </a:p>
          <a:p>
            <a:r>
              <a:rPr lang="en-US" sz="1200" b="1" dirty="0" smtClean="0">
                <a:latin typeface="Arial" pitchFamily="34" charset="0"/>
                <a:cs typeface="Arial" pitchFamily="34" charset="0"/>
              </a:rPr>
              <a:t> Evaluation:</a:t>
            </a:r>
          </a:p>
          <a:p>
            <a:pPr>
              <a:buNone/>
            </a:pPr>
            <a:r>
              <a:rPr lang="en-US" sz="1200" dirty="0" smtClean="0">
                <a:latin typeface="Arial" pitchFamily="34" charset="0"/>
                <a:cs typeface="Arial" pitchFamily="34" charset="0"/>
              </a:rPr>
              <a:t>	1. Review model accuracy, confusion matrix, and feature importance to ensure quality.</a:t>
            </a:r>
            <a:br>
              <a:rPr lang="en-US" sz="1200" dirty="0" smtClean="0">
                <a:latin typeface="Arial" pitchFamily="34" charset="0"/>
                <a:cs typeface="Arial" pitchFamily="34" charset="0"/>
              </a:rPr>
            </a:br>
            <a:r>
              <a:rPr lang="en-US" sz="1200" dirty="0" smtClean="0">
                <a:latin typeface="Arial" pitchFamily="34" charset="0"/>
                <a:cs typeface="Arial" pitchFamily="34" charset="0"/>
              </a:rPr>
              <a:t>2. If needed, retrain or tune hyper parameters to improve performance.</a:t>
            </a:r>
          </a:p>
          <a:p>
            <a:r>
              <a:rPr lang="en-US" sz="1200" b="1" dirty="0" smtClean="0">
                <a:latin typeface="Arial" pitchFamily="34" charset="0"/>
                <a:cs typeface="Arial" pitchFamily="34" charset="0"/>
              </a:rPr>
              <a:t> Deployment:</a:t>
            </a:r>
          </a:p>
          <a:p>
            <a:pPr>
              <a:buNone/>
            </a:pPr>
            <a:r>
              <a:rPr lang="en-US" sz="1200" dirty="0" smtClean="0">
                <a:latin typeface="Arial" pitchFamily="34" charset="0"/>
                <a:cs typeface="Arial" pitchFamily="34" charset="0"/>
              </a:rPr>
              <a:t>	1. Promote the trained model to a Deployment</a:t>
            </a:r>
            <a:r>
              <a:rPr lang="en-US" sz="1200" b="1" dirty="0" smtClean="0">
                <a:latin typeface="Arial" pitchFamily="34" charset="0"/>
                <a:cs typeface="Arial" pitchFamily="34" charset="0"/>
              </a:rPr>
              <a:t> </a:t>
            </a:r>
            <a:r>
              <a:rPr lang="en-US" sz="1200" dirty="0" smtClean="0">
                <a:latin typeface="Arial" pitchFamily="34" charset="0"/>
                <a:cs typeface="Arial" pitchFamily="34" charset="0"/>
              </a:rPr>
              <a:t>Space and create a REST API.</a:t>
            </a:r>
            <a:br>
              <a:rPr lang="en-US" sz="1200" dirty="0" smtClean="0">
                <a:latin typeface="Arial" pitchFamily="34" charset="0"/>
                <a:cs typeface="Arial" pitchFamily="34" charset="0"/>
              </a:rPr>
            </a:br>
            <a:r>
              <a:rPr lang="en-US" sz="1200" dirty="0" smtClean="0">
                <a:latin typeface="Arial" pitchFamily="34" charset="0"/>
                <a:cs typeface="Arial" pitchFamily="34" charset="0"/>
              </a:rPr>
              <a:t>2. This makes the model accessible for real-time predictions by external apps or users.</a:t>
            </a:r>
          </a:p>
          <a:p>
            <a:r>
              <a:rPr lang="en-US" sz="1200" b="1" dirty="0" smtClean="0">
                <a:latin typeface="Arial" pitchFamily="34" charset="0"/>
                <a:cs typeface="Arial" pitchFamily="34" charset="0"/>
              </a:rPr>
              <a:t>Prediction &amp; Testing:</a:t>
            </a:r>
          </a:p>
          <a:p>
            <a:pPr>
              <a:buNone/>
            </a:pPr>
            <a:r>
              <a:rPr lang="en-US" sz="1200" dirty="0" smtClean="0">
                <a:latin typeface="Arial" pitchFamily="34" charset="0"/>
                <a:cs typeface="Arial" pitchFamily="34" charset="0"/>
              </a:rPr>
              <a:t>	1. Use the Test tab or API to input sample applicant data in JSON format.</a:t>
            </a:r>
            <a:br>
              <a:rPr lang="en-US" sz="1200" dirty="0" smtClean="0">
                <a:latin typeface="Arial" pitchFamily="34" charset="0"/>
                <a:cs typeface="Arial" pitchFamily="34" charset="0"/>
              </a:rPr>
            </a:br>
            <a:r>
              <a:rPr lang="en-US" sz="1200" dirty="0" smtClean="0">
                <a:latin typeface="Arial" pitchFamily="34" charset="0"/>
                <a:cs typeface="Arial" pitchFamily="34" charset="0"/>
              </a:rPr>
              <a:t>2. The model instantly returns the predicted NSAP scheme name as output.</a:t>
            </a:r>
          </a:p>
          <a:p>
            <a:pPr marL="305435" indent="-305435"/>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85000" lnSpcReduction="20000"/>
          </a:bodyPr>
          <a:lstStyle/>
          <a:p>
            <a:pPr marL="0" indent="0">
              <a:buNone/>
            </a:pPr>
            <a:r>
              <a:rPr lang="en-IN" sz="1800" dirty="0" smtClean="0">
                <a:solidFill>
                  <a:srgbClr val="0F0F0F"/>
                </a:solidFill>
                <a:latin typeface="Arial" pitchFamily="34" charset="0"/>
                <a:ea typeface="+mn-lt"/>
                <a:cs typeface="Arial" pitchFamily="34" charset="0"/>
              </a:rPr>
              <a:t>	The </a:t>
            </a:r>
            <a:r>
              <a:rPr lang="en-IN" sz="1800" dirty="0">
                <a:solidFill>
                  <a:srgbClr val="0F0F0F"/>
                </a:solidFill>
                <a:latin typeface="Arial" pitchFamily="34" charset="0"/>
                <a:ea typeface="+mn-lt"/>
                <a:cs typeface="Arial" pitchFamily="34" charset="0"/>
              </a:rPr>
              <a:t>"System Approach" section outlines the overall strategy and methodology for developing and implementing the </a:t>
            </a:r>
            <a:r>
              <a:rPr lang="en-IN" sz="1800" dirty="0" smtClean="0">
                <a:solidFill>
                  <a:srgbClr val="0F0F0F"/>
                </a:solidFill>
                <a:latin typeface="Arial" pitchFamily="34" charset="0"/>
                <a:ea typeface="+mn-lt"/>
                <a:cs typeface="Arial" pitchFamily="34" charset="0"/>
              </a:rPr>
              <a:t>Predicting Eligibility for schemes  </a:t>
            </a:r>
            <a:r>
              <a:rPr lang="en-IN" sz="1800" dirty="0">
                <a:solidFill>
                  <a:srgbClr val="0F0F0F"/>
                </a:solidFill>
                <a:latin typeface="Arial" pitchFamily="34" charset="0"/>
                <a:ea typeface="+mn-lt"/>
                <a:cs typeface="Arial" pitchFamily="34" charset="0"/>
              </a:rPr>
              <a:t>Here's a suggested structure for this section:</a:t>
            </a:r>
            <a:endParaRPr lang="en-US" dirty="0">
              <a:latin typeface="Arial" pitchFamily="34" charset="0"/>
              <a:cs typeface="Arial" pitchFamily="34" charset="0"/>
            </a:endParaRPr>
          </a:p>
          <a:p>
            <a:pPr marL="305435" indent="-305435"/>
            <a:r>
              <a:rPr lang="en-IN" sz="1800" b="1" dirty="0">
                <a:solidFill>
                  <a:srgbClr val="0F0F0F"/>
                </a:solidFill>
                <a:latin typeface="Arial" pitchFamily="34" charset="0"/>
                <a:cs typeface="Arial" pitchFamily="34" charset="0"/>
              </a:rPr>
              <a:t>System </a:t>
            </a:r>
            <a:r>
              <a:rPr lang="en-IN" sz="1800" b="1" dirty="0" smtClean="0">
                <a:solidFill>
                  <a:srgbClr val="0F0F0F"/>
                </a:solidFill>
                <a:latin typeface="Arial" pitchFamily="34" charset="0"/>
                <a:cs typeface="Arial" pitchFamily="34" charset="0"/>
              </a:rPr>
              <a:t>requirements:</a:t>
            </a:r>
          </a:p>
          <a:p>
            <a:pPr marL="305435" indent="-305435">
              <a:buNone/>
            </a:pPr>
            <a:r>
              <a:rPr lang="en-IN" sz="1800" b="1" dirty="0" smtClean="0">
                <a:solidFill>
                  <a:srgbClr val="0F0F0F"/>
                </a:solidFill>
                <a:latin typeface="Arial" pitchFamily="34" charset="0"/>
                <a:cs typeface="Arial" pitchFamily="34" charset="0"/>
              </a:rPr>
              <a:t>		cloud </a:t>
            </a:r>
            <a:r>
              <a:rPr lang="en-IN" sz="1800" b="1" dirty="0" err="1" smtClean="0">
                <a:solidFill>
                  <a:srgbClr val="0F0F0F"/>
                </a:solidFill>
                <a:latin typeface="Arial" pitchFamily="34" charset="0"/>
                <a:cs typeface="Arial" pitchFamily="34" charset="0"/>
              </a:rPr>
              <a:t>platfrom</a:t>
            </a:r>
            <a:r>
              <a:rPr lang="en-IN" sz="1800" b="1" dirty="0" smtClean="0">
                <a:solidFill>
                  <a:srgbClr val="0F0F0F"/>
                </a:solidFill>
                <a:latin typeface="Arial" pitchFamily="34" charset="0"/>
                <a:cs typeface="Arial" pitchFamily="34" charset="0"/>
              </a:rPr>
              <a:t>: </a:t>
            </a:r>
            <a:r>
              <a:rPr lang="en-IN" sz="1800" dirty="0" smtClean="0">
                <a:solidFill>
                  <a:srgbClr val="0F0F0F"/>
                </a:solidFill>
                <a:latin typeface="Arial" pitchFamily="34" charset="0"/>
                <a:cs typeface="Arial" pitchFamily="34" charset="0"/>
              </a:rPr>
              <a:t>IBM cloud </a:t>
            </a:r>
            <a:r>
              <a:rPr lang="en-IN" sz="1800" dirty="0" err="1" smtClean="0">
                <a:solidFill>
                  <a:srgbClr val="0F0F0F"/>
                </a:solidFill>
                <a:latin typeface="Arial" pitchFamily="34" charset="0"/>
                <a:cs typeface="Arial" pitchFamily="34" charset="0"/>
              </a:rPr>
              <a:t>lite</a:t>
            </a:r>
            <a:r>
              <a:rPr lang="en-IN" sz="1800" dirty="0" smtClean="0">
                <a:solidFill>
                  <a:srgbClr val="0F0F0F"/>
                </a:solidFill>
                <a:latin typeface="Arial" pitchFamily="34" charset="0"/>
                <a:cs typeface="Arial" pitchFamily="34" charset="0"/>
              </a:rPr>
              <a:t> </a:t>
            </a:r>
          </a:p>
          <a:p>
            <a:pPr marL="305435" indent="-305435">
              <a:buNone/>
            </a:pPr>
            <a:r>
              <a:rPr lang="en-IN" sz="1800" b="1" dirty="0" smtClean="0">
                <a:solidFill>
                  <a:srgbClr val="0F0F0F"/>
                </a:solidFill>
                <a:latin typeface="Arial" pitchFamily="34" charset="0"/>
                <a:cs typeface="Arial" pitchFamily="34" charset="0"/>
              </a:rPr>
              <a:t>		Data Storage : </a:t>
            </a:r>
            <a:r>
              <a:rPr lang="en-IN" sz="1800" dirty="0" smtClean="0">
                <a:solidFill>
                  <a:srgbClr val="0F0F0F"/>
                </a:solidFill>
                <a:latin typeface="Arial" pitchFamily="34" charset="0"/>
                <a:cs typeface="Arial" pitchFamily="34" charset="0"/>
              </a:rPr>
              <a:t>IBM cloud object storage</a:t>
            </a:r>
          </a:p>
          <a:p>
            <a:pPr marL="305435" indent="-305435">
              <a:buNone/>
            </a:pPr>
            <a:r>
              <a:rPr lang="en-IN" sz="1800" b="1" dirty="0" smtClean="0">
                <a:solidFill>
                  <a:srgbClr val="0F0F0F"/>
                </a:solidFill>
                <a:latin typeface="Arial" pitchFamily="34" charset="0"/>
                <a:cs typeface="Arial" pitchFamily="34" charset="0"/>
              </a:rPr>
              <a:t>		Development Environment: </a:t>
            </a:r>
            <a:r>
              <a:rPr lang="en-IN" sz="1800" dirty="0" smtClean="0">
                <a:solidFill>
                  <a:srgbClr val="0F0F0F"/>
                </a:solidFill>
                <a:latin typeface="Arial" pitchFamily="34" charset="0"/>
                <a:cs typeface="Arial" pitchFamily="34" charset="0"/>
              </a:rPr>
              <a:t>IBM watsonx.ai Studio</a:t>
            </a:r>
          </a:p>
          <a:p>
            <a:pPr marL="305435" indent="-305435">
              <a:buNone/>
            </a:pPr>
            <a:r>
              <a:rPr lang="en-IN" sz="1800" b="1" dirty="0" smtClean="0">
                <a:solidFill>
                  <a:srgbClr val="0F0F0F"/>
                </a:solidFill>
                <a:latin typeface="Arial" pitchFamily="34" charset="0"/>
                <a:cs typeface="Arial" pitchFamily="34" charset="0"/>
              </a:rPr>
              <a:t>		</a:t>
            </a:r>
            <a:r>
              <a:rPr lang="en-IN" sz="1800" b="1" dirty="0" err="1" smtClean="0">
                <a:solidFill>
                  <a:srgbClr val="0F0F0F"/>
                </a:solidFill>
                <a:latin typeface="Arial" pitchFamily="34" charset="0"/>
                <a:cs typeface="Arial" pitchFamily="34" charset="0"/>
              </a:rPr>
              <a:t>AutoML</a:t>
            </a:r>
            <a:r>
              <a:rPr lang="en-IN" sz="1800" b="1" dirty="0" smtClean="0">
                <a:solidFill>
                  <a:srgbClr val="0F0F0F"/>
                </a:solidFill>
                <a:latin typeface="Arial" pitchFamily="34" charset="0"/>
                <a:cs typeface="Arial" pitchFamily="34" charset="0"/>
              </a:rPr>
              <a:t>: </a:t>
            </a:r>
            <a:r>
              <a:rPr lang="en-IN" sz="1800" dirty="0" smtClean="0">
                <a:solidFill>
                  <a:srgbClr val="0F0F0F"/>
                </a:solidFill>
                <a:latin typeface="Arial" pitchFamily="34" charset="0"/>
                <a:cs typeface="Arial" pitchFamily="34" charset="0"/>
              </a:rPr>
              <a:t>IBM </a:t>
            </a:r>
            <a:r>
              <a:rPr lang="en-IN" sz="1800" dirty="0" err="1" smtClean="0">
                <a:solidFill>
                  <a:srgbClr val="0F0F0F"/>
                </a:solidFill>
                <a:latin typeface="Arial" pitchFamily="34" charset="0"/>
                <a:cs typeface="Arial" pitchFamily="34" charset="0"/>
              </a:rPr>
              <a:t>AutoAI</a:t>
            </a:r>
            <a:endParaRPr lang="en-IN" sz="1800" dirty="0" smtClean="0">
              <a:solidFill>
                <a:srgbClr val="0F0F0F"/>
              </a:solidFill>
              <a:latin typeface="Arial" pitchFamily="34" charset="0"/>
              <a:cs typeface="Arial" pitchFamily="34" charset="0"/>
            </a:endParaRPr>
          </a:p>
          <a:p>
            <a:pPr marL="305435" indent="-305435">
              <a:buNone/>
            </a:pPr>
            <a:endParaRPr lang="en-IN" sz="1800" dirty="0">
              <a:solidFill>
                <a:srgbClr val="0F0F0F"/>
              </a:solidFill>
              <a:latin typeface="Arial" pitchFamily="34" charset="0"/>
              <a:cs typeface="Arial" pitchFamily="34" charset="0"/>
            </a:endParaRPr>
          </a:p>
          <a:p>
            <a:pPr marL="305435" indent="-305435"/>
            <a:r>
              <a:rPr lang="en-IN" sz="1800" b="1" dirty="0">
                <a:solidFill>
                  <a:srgbClr val="0F0F0F"/>
                </a:solidFill>
                <a:latin typeface="Arial" pitchFamily="34" charset="0"/>
                <a:cs typeface="Arial" pitchFamily="34" charset="0"/>
              </a:rPr>
              <a:t>Library required to build the </a:t>
            </a:r>
            <a:r>
              <a:rPr lang="en-IN" sz="1800" b="1" dirty="0" smtClean="0">
                <a:solidFill>
                  <a:srgbClr val="0F0F0F"/>
                </a:solidFill>
                <a:latin typeface="Arial" pitchFamily="34" charset="0"/>
                <a:cs typeface="Arial" pitchFamily="34" charset="0"/>
              </a:rPr>
              <a:t>model:</a:t>
            </a:r>
          </a:p>
          <a:p>
            <a:pPr marL="305435" indent="-305435">
              <a:buNone/>
            </a:pPr>
            <a:r>
              <a:rPr lang="en-IN" sz="1800" b="1" dirty="0" smtClean="0">
                <a:solidFill>
                  <a:srgbClr val="0F0F0F"/>
                </a:solidFill>
                <a:latin typeface="Arial" pitchFamily="34" charset="0"/>
                <a:cs typeface="Arial" pitchFamily="34" charset="0"/>
              </a:rPr>
              <a:t>		Programming Language: </a:t>
            </a:r>
            <a:r>
              <a:rPr lang="en-IN" sz="1800" dirty="0" smtClean="0">
                <a:solidFill>
                  <a:srgbClr val="0F0F0F"/>
                </a:solidFill>
                <a:latin typeface="Arial" pitchFamily="34" charset="0"/>
                <a:cs typeface="Arial" pitchFamily="34" charset="0"/>
              </a:rPr>
              <a:t>Python 3</a:t>
            </a:r>
          </a:p>
          <a:p>
            <a:pPr marL="305435" indent="-305435">
              <a:buNone/>
            </a:pPr>
            <a:r>
              <a:rPr lang="en-IN" sz="1800" b="1" dirty="0" smtClean="0">
                <a:solidFill>
                  <a:srgbClr val="0F0F0F"/>
                </a:solidFill>
                <a:latin typeface="Arial" pitchFamily="34" charset="0"/>
                <a:cs typeface="Arial" pitchFamily="34" charset="0"/>
              </a:rPr>
              <a:t>		ML Libraries: </a:t>
            </a:r>
            <a:r>
              <a:rPr lang="en-IN" sz="1800" dirty="0" smtClean="0">
                <a:solidFill>
                  <a:srgbClr val="0F0F0F"/>
                </a:solidFill>
                <a:latin typeface="Arial" pitchFamily="34" charset="0"/>
                <a:cs typeface="Arial" pitchFamily="34" charset="0"/>
              </a:rPr>
              <a:t>Pandas, </a:t>
            </a:r>
            <a:r>
              <a:rPr lang="en-IN" sz="1800" dirty="0" err="1" smtClean="0">
                <a:solidFill>
                  <a:srgbClr val="0F0F0F"/>
                </a:solidFill>
                <a:latin typeface="Arial" pitchFamily="34" charset="0"/>
                <a:cs typeface="Arial" pitchFamily="34" charset="0"/>
              </a:rPr>
              <a:t>scikit</a:t>
            </a:r>
            <a:r>
              <a:rPr lang="en-IN" sz="1800" dirty="0" smtClean="0">
                <a:solidFill>
                  <a:srgbClr val="0F0F0F"/>
                </a:solidFill>
                <a:latin typeface="Arial" pitchFamily="34" charset="0"/>
                <a:cs typeface="Arial" pitchFamily="34" charset="0"/>
              </a:rPr>
              <a:t> learn, </a:t>
            </a:r>
            <a:r>
              <a:rPr lang="en-IN" sz="1800" dirty="0" err="1" smtClean="0">
                <a:solidFill>
                  <a:srgbClr val="0F0F0F"/>
                </a:solidFill>
                <a:latin typeface="Arial" pitchFamily="34" charset="0"/>
                <a:cs typeface="Arial" pitchFamily="34" charset="0"/>
              </a:rPr>
              <a:t>matplotlib</a:t>
            </a:r>
            <a:r>
              <a:rPr lang="en-IN" sz="1800" dirty="0" smtClean="0">
                <a:solidFill>
                  <a:srgbClr val="0F0F0F"/>
                </a:solidFill>
                <a:latin typeface="Arial" pitchFamily="34" charset="0"/>
                <a:cs typeface="Arial" pitchFamily="34" charset="0"/>
              </a:rPr>
              <a:t> &amp; </a:t>
            </a:r>
            <a:r>
              <a:rPr lang="en-IN" sz="1800" dirty="0" err="1" smtClean="0">
                <a:solidFill>
                  <a:srgbClr val="0F0F0F"/>
                </a:solidFill>
                <a:latin typeface="Arial" pitchFamily="34" charset="0"/>
                <a:cs typeface="Arial" pitchFamily="34" charset="0"/>
              </a:rPr>
              <a:t>seaborn</a:t>
            </a:r>
            <a:endParaRPr lang="en-IN" sz="1800" dirty="0" smtClean="0">
              <a:solidFill>
                <a:srgbClr val="0F0F0F"/>
              </a:solidFill>
              <a:latin typeface="Arial" pitchFamily="34" charset="0"/>
              <a:cs typeface="Arial" pitchFamily="34" charset="0"/>
            </a:endParaRPr>
          </a:p>
          <a:p>
            <a:pPr marL="305435" indent="-305435">
              <a:buNone/>
            </a:pPr>
            <a:r>
              <a:rPr lang="en-IN" sz="1800" b="1" dirty="0" smtClean="0">
                <a:solidFill>
                  <a:srgbClr val="0F0F0F"/>
                </a:solidFill>
                <a:latin typeface="Arial" pitchFamily="34" charset="0"/>
                <a:cs typeface="Arial" pitchFamily="34" charset="0"/>
              </a:rPr>
              <a:t>		</a:t>
            </a:r>
            <a:r>
              <a:rPr lang="en-IN" sz="1800" b="1" dirty="0" err="1" smtClean="0">
                <a:solidFill>
                  <a:srgbClr val="0F0F0F"/>
                </a:solidFill>
                <a:latin typeface="Arial" pitchFamily="34" charset="0"/>
                <a:cs typeface="Arial" pitchFamily="34" charset="0"/>
              </a:rPr>
              <a:t>Deploment</a:t>
            </a:r>
            <a:r>
              <a:rPr lang="en-IN" sz="1800" b="1" dirty="0" smtClean="0">
                <a:solidFill>
                  <a:srgbClr val="0F0F0F"/>
                </a:solidFill>
                <a:latin typeface="Arial" pitchFamily="34" charset="0"/>
                <a:cs typeface="Arial" pitchFamily="34" charset="0"/>
              </a:rPr>
              <a:t>: </a:t>
            </a:r>
            <a:r>
              <a:rPr lang="en-IN" sz="1800" dirty="0" smtClean="0">
                <a:solidFill>
                  <a:srgbClr val="0F0F0F"/>
                </a:solidFill>
                <a:latin typeface="Arial" pitchFamily="34" charset="0"/>
                <a:cs typeface="Arial" pitchFamily="34" charset="0"/>
              </a:rPr>
              <a:t>IBM </a:t>
            </a:r>
            <a:r>
              <a:rPr lang="en-IN" sz="1800" dirty="0" err="1" smtClean="0">
                <a:solidFill>
                  <a:srgbClr val="0F0F0F"/>
                </a:solidFill>
                <a:latin typeface="Arial" pitchFamily="34" charset="0"/>
                <a:cs typeface="Arial" pitchFamily="34" charset="0"/>
              </a:rPr>
              <a:t>watson</a:t>
            </a:r>
            <a:r>
              <a:rPr lang="en-IN" sz="1800" dirty="0" smtClean="0">
                <a:solidFill>
                  <a:srgbClr val="0F0F0F"/>
                </a:solidFill>
                <a:latin typeface="Arial" pitchFamily="34" charset="0"/>
                <a:cs typeface="Arial" pitchFamily="34" charset="0"/>
              </a:rPr>
              <a:t> Machine Learning</a:t>
            </a:r>
          </a:p>
          <a:p>
            <a:pPr marL="305435" indent="-305435">
              <a:buNone/>
            </a:pPr>
            <a:r>
              <a:rPr lang="en-IN" sz="1800" b="1" dirty="0" smtClean="0">
                <a:solidFill>
                  <a:srgbClr val="0F0F0F"/>
                </a:solidFill>
                <a:latin typeface="Arial" pitchFamily="34" charset="0"/>
                <a:cs typeface="Arial" pitchFamily="34" charset="0"/>
              </a:rPr>
              <a:t>		Input format: </a:t>
            </a:r>
            <a:r>
              <a:rPr lang="en-IN" sz="1800" dirty="0" smtClean="0">
                <a:solidFill>
                  <a:srgbClr val="0F0F0F"/>
                </a:solidFill>
                <a:latin typeface="Arial" pitchFamily="34" charset="0"/>
                <a:cs typeface="Arial" pitchFamily="34" charset="0"/>
              </a:rPr>
              <a:t>JSON</a:t>
            </a:r>
          </a:p>
          <a:p>
            <a:pPr marL="305435" indent="-305435">
              <a:buNone/>
            </a:pPr>
            <a:r>
              <a:rPr lang="en-IN" sz="1800" b="1" dirty="0" smtClean="0">
                <a:solidFill>
                  <a:srgbClr val="0F0F0F"/>
                </a:solidFill>
                <a:latin typeface="Arial" pitchFamily="34" charset="0"/>
                <a:cs typeface="Arial" pitchFamily="34" charset="0"/>
              </a:rPr>
              <a:t>		Output: </a:t>
            </a:r>
            <a:r>
              <a:rPr lang="en-IN" sz="1800" dirty="0" smtClean="0">
                <a:solidFill>
                  <a:srgbClr val="0F0F0F"/>
                </a:solidFill>
                <a:latin typeface="Arial" pitchFamily="34" charset="0"/>
                <a:cs typeface="Arial" pitchFamily="34" charset="0"/>
              </a:rPr>
              <a:t>REST API Response</a:t>
            </a:r>
            <a:endParaRPr lang="en-IN" sz="1800" dirty="0">
              <a:solidFill>
                <a:srgbClr val="0F0F0F"/>
              </a:solidFill>
              <a:latin typeface="Arial" pitchFamily="34" charset="0"/>
              <a:cs typeface="Arial"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869" y="1259633"/>
            <a:ext cx="11327364" cy="5586145"/>
          </a:xfrm>
          <a:prstGeom prst="rect">
            <a:avLst/>
          </a:prstGeom>
          <a:noFill/>
        </p:spPr>
        <p:txBody>
          <a:bodyPr wrap="square" rtlCol="0">
            <a:spAutoFit/>
          </a:bodyPr>
          <a:lstStyle/>
          <a:p>
            <a:endParaRPr lang="en-IN" sz="1700" b="1" dirty="0" smtClean="0">
              <a:latin typeface="Arial" pitchFamily="34" charset="0"/>
              <a:cs typeface="Arial" pitchFamily="34" charset="0"/>
            </a:endParaRPr>
          </a:p>
          <a:p>
            <a:r>
              <a:rPr lang="en-IN" sz="1700" b="1" dirty="0" smtClean="0">
                <a:latin typeface="Arial" pitchFamily="34" charset="0"/>
                <a:cs typeface="Arial" pitchFamily="34" charset="0"/>
              </a:rPr>
              <a:t>Wow Factors</a:t>
            </a:r>
            <a:r>
              <a:rPr lang="en-IN" sz="1700" dirty="0" smtClean="0">
                <a:latin typeface="Arial" pitchFamily="34" charset="0"/>
                <a:cs typeface="Arial" pitchFamily="34" charset="0"/>
              </a:rPr>
              <a:t>: </a:t>
            </a:r>
          </a:p>
          <a:p>
            <a:endParaRPr lang="en-IN" sz="1700" dirty="0" smtClean="0">
              <a:latin typeface="Arial" pitchFamily="34" charset="0"/>
              <a:cs typeface="Arial" pitchFamily="34" charset="0"/>
            </a:endParaRPr>
          </a:p>
          <a:p>
            <a:r>
              <a:rPr lang="en-US" sz="1700" b="1" dirty="0" smtClean="0">
                <a:latin typeface="Arial" pitchFamily="34" charset="0"/>
                <a:cs typeface="Arial" pitchFamily="34" charset="0"/>
              </a:rPr>
              <a:t>1. AI-Driven Eligibility in Seconds</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	What typically takes hours of manual verification is reduced to </a:t>
            </a:r>
            <a:r>
              <a:rPr lang="en-US" sz="1700" b="1" dirty="0" smtClean="0">
                <a:latin typeface="Arial" pitchFamily="34" charset="0"/>
                <a:cs typeface="Arial" pitchFamily="34" charset="0"/>
              </a:rPr>
              <a:t>real-time scheme prediction</a:t>
            </a:r>
            <a:r>
              <a:rPr lang="en-US" sz="1700" dirty="0" smtClean="0">
                <a:latin typeface="Arial" pitchFamily="34" charset="0"/>
                <a:cs typeface="Arial" pitchFamily="34" charset="0"/>
              </a:rPr>
              <a:t> using AI.</a:t>
            </a:r>
          </a:p>
          <a:p>
            <a:endParaRPr lang="en-US" sz="1700" dirty="0" smtClean="0">
              <a:latin typeface="Arial" pitchFamily="34" charset="0"/>
              <a:cs typeface="Arial" pitchFamily="34" charset="0"/>
            </a:endParaRPr>
          </a:p>
          <a:p>
            <a:r>
              <a:rPr lang="en-US" sz="1700" b="1" dirty="0" smtClean="0">
                <a:latin typeface="Arial" pitchFamily="34" charset="0"/>
                <a:cs typeface="Arial" pitchFamily="34" charset="0"/>
              </a:rPr>
              <a:t>2. Cloud-Based and API-Enabled</a:t>
            </a:r>
            <a:endParaRPr lang="en-US" sz="1700" dirty="0" smtClean="0">
              <a:latin typeface="Arial" pitchFamily="34" charset="0"/>
              <a:cs typeface="Arial" pitchFamily="34" charset="0"/>
            </a:endParaRPr>
          </a:p>
          <a:p>
            <a:r>
              <a:rPr lang="en-US" sz="1700" dirty="0" smtClean="0">
                <a:latin typeface="Arial" pitchFamily="34" charset="0"/>
                <a:cs typeface="Arial" pitchFamily="34" charset="0"/>
              </a:rPr>
              <a:t>	The entire solution is built and deployed using </a:t>
            </a:r>
            <a:r>
              <a:rPr lang="en-US" sz="1700" b="1" dirty="0" smtClean="0">
                <a:latin typeface="Arial" pitchFamily="34" charset="0"/>
                <a:cs typeface="Arial" pitchFamily="34" charset="0"/>
              </a:rPr>
              <a:t>IBM Cloud</a:t>
            </a:r>
            <a:r>
              <a:rPr lang="en-US" sz="1700" dirty="0" smtClean="0">
                <a:latin typeface="Arial" pitchFamily="34" charset="0"/>
                <a:cs typeface="Arial" pitchFamily="34" charset="0"/>
              </a:rPr>
              <a:t>, making it scalable, accessible from anywhere, and easily </a:t>
            </a:r>
            <a:r>
              <a:rPr lang="en-US" sz="1700" dirty="0" err="1" smtClean="0">
                <a:latin typeface="Arial" pitchFamily="34" charset="0"/>
                <a:cs typeface="Arial" pitchFamily="34" charset="0"/>
              </a:rPr>
              <a:t>integrable</a:t>
            </a:r>
            <a:r>
              <a:rPr lang="en-US" sz="1700" dirty="0" smtClean="0">
                <a:latin typeface="Arial" pitchFamily="34" charset="0"/>
                <a:cs typeface="Arial" pitchFamily="34" charset="0"/>
              </a:rPr>
              <a:t> into government systems.</a:t>
            </a:r>
          </a:p>
          <a:p>
            <a:endParaRPr lang="en-US" sz="1700" b="1" dirty="0" smtClean="0">
              <a:latin typeface="Arial" pitchFamily="34" charset="0"/>
              <a:cs typeface="Arial" pitchFamily="34" charset="0"/>
            </a:endParaRPr>
          </a:p>
          <a:p>
            <a:r>
              <a:rPr lang="en-US" sz="1700" b="1" dirty="0" smtClean="0">
                <a:latin typeface="Arial" pitchFamily="34" charset="0"/>
                <a:cs typeface="Arial" pitchFamily="34" charset="0"/>
              </a:rPr>
              <a:t>4. Ready for Real-World Use</a:t>
            </a:r>
          </a:p>
          <a:p>
            <a:r>
              <a:rPr lang="en-US" sz="1700" dirty="0" smtClean="0">
                <a:latin typeface="Arial" pitchFamily="34" charset="0"/>
                <a:cs typeface="Arial" pitchFamily="34" charset="0"/>
              </a:rPr>
              <a:t>	With its </a:t>
            </a:r>
            <a:r>
              <a:rPr lang="en-US" sz="1700" b="1" dirty="0" smtClean="0">
                <a:latin typeface="Arial" pitchFamily="34" charset="0"/>
                <a:cs typeface="Arial" pitchFamily="34" charset="0"/>
              </a:rPr>
              <a:t>REST API</a:t>
            </a:r>
            <a:r>
              <a:rPr lang="en-US" sz="1700" dirty="0" smtClean="0">
                <a:latin typeface="Arial" pitchFamily="34" charset="0"/>
                <a:cs typeface="Arial" pitchFamily="34" charset="0"/>
              </a:rPr>
              <a:t>, this project is not just theoretical but </a:t>
            </a:r>
            <a:r>
              <a:rPr lang="en-US" sz="1700" b="1" dirty="0" smtClean="0">
                <a:latin typeface="Arial" pitchFamily="34" charset="0"/>
                <a:cs typeface="Arial" pitchFamily="34" charset="0"/>
              </a:rPr>
              <a:t>deployable in live government offices, CSCs</a:t>
            </a:r>
          </a:p>
          <a:p>
            <a:endParaRPr lang="en-US" sz="1700" dirty="0" smtClean="0">
              <a:latin typeface="Arial" pitchFamily="34" charset="0"/>
              <a:cs typeface="Arial" pitchFamily="34" charset="0"/>
            </a:endParaRPr>
          </a:p>
          <a:p>
            <a:r>
              <a:rPr lang="en-IN" sz="1700" b="1" dirty="0" smtClean="0">
                <a:latin typeface="Arial" pitchFamily="34" charset="0"/>
                <a:cs typeface="Arial" pitchFamily="34" charset="0"/>
              </a:rPr>
              <a:t>End Users: </a:t>
            </a:r>
          </a:p>
          <a:p>
            <a:endParaRPr lang="en-IN" sz="1700" dirty="0" smtClean="0">
              <a:latin typeface="Arial" pitchFamily="34" charset="0"/>
              <a:cs typeface="Arial" pitchFamily="34" charset="0"/>
            </a:endParaRPr>
          </a:p>
          <a:p>
            <a:pPr marL="342900" indent="-342900">
              <a:buAutoNum type="arabicPeriod"/>
            </a:pPr>
            <a:r>
              <a:rPr lang="en-IN" sz="1700" dirty="0" smtClean="0">
                <a:latin typeface="Arial" pitchFamily="34" charset="0"/>
                <a:cs typeface="Arial" pitchFamily="34" charset="0"/>
              </a:rPr>
              <a:t>Government Officers</a:t>
            </a:r>
          </a:p>
          <a:p>
            <a:pPr marL="342900" indent="-342900">
              <a:buAutoNum type="arabicPeriod"/>
            </a:pPr>
            <a:r>
              <a:rPr lang="en-IN" sz="1700" dirty="0" smtClean="0">
                <a:latin typeface="Arial" pitchFamily="34" charset="0"/>
                <a:cs typeface="Arial" pitchFamily="34" charset="0"/>
              </a:rPr>
              <a:t>Village or ward Secretaries</a:t>
            </a:r>
          </a:p>
          <a:p>
            <a:pPr marL="342900" indent="-342900">
              <a:buAutoNum type="arabicPeriod"/>
            </a:pPr>
            <a:r>
              <a:rPr lang="en-IN" sz="1700" dirty="0" smtClean="0">
                <a:latin typeface="Arial" pitchFamily="34" charset="0"/>
                <a:cs typeface="Arial" pitchFamily="34" charset="0"/>
              </a:rPr>
              <a:t>NGOs &amp; Social Workers</a:t>
            </a:r>
          </a:p>
          <a:p>
            <a:pPr marL="342900" indent="-342900">
              <a:buAutoNum type="arabicPeriod"/>
            </a:pPr>
            <a:r>
              <a:rPr lang="en-IN" sz="1700" dirty="0" smtClean="0">
                <a:latin typeface="Arial" pitchFamily="34" charset="0"/>
                <a:cs typeface="Arial" pitchFamily="34" charset="0"/>
              </a:rPr>
              <a:t>State/National </a:t>
            </a:r>
            <a:r>
              <a:rPr lang="en-IN" sz="1700" dirty="0" err="1" smtClean="0">
                <a:latin typeface="Arial" pitchFamily="34" charset="0"/>
                <a:cs typeface="Arial" pitchFamily="34" charset="0"/>
              </a:rPr>
              <a:t>Welafre</a:t>
            </a:r>
            <a:r>
              <a:rPr lang="en-IN" sz="1700" dirty="0" smtClean="0">
                <a:latin typeface="Arial" pitchFamily="34" charset="0"/>
                <a:cs typeface="Arial" pitchFamily="34" charset="0"/>
              </a:rPr>
              <a:t> Departments</a:t>
            </a:r>
          </a:p>
          <a:p>
            <a:pPr marL="342900" indent="-342900">
              <a:buAutoNum type="arabicPeriod"/>
            </a:pPr>
            <a:r>
              <a:rPr lang="en-IN" sz="1700" dirty="0" smtClean="0">
                <a:latin typeface="Arial" pitchFamily="34" charset="0"/>
                <a:cs typeface="Arial" pitchFamily="34" charset="0"/>
              </a:rPr>
              <a:t>Pension Applicants</a:t>
            </a:r>
            <a:endParaRPr lang="en-US" sz="1700" dirty="0" smtClean="0">
              <a:latin typeface="Arial" pitchFamily="34" charset="0"/>
              <a:cs typeface="Arial" pitchFamily="34" charset="0"/>
            </a:endParaRPr>
          </a:p>
          <a:p>
            <a:endParaRPr lang="en-US" sz="1700" dirty="0">
              <a:latin typeface="Arial" pitchFamily="34" charset="0"/>
              <a:cs typeface="Arial" pitchFamily="34" charset="0"/>
            </a:endParaRPr>
          </a:p>
        </p:txBody>
      </p:sp>
      <p:sp>
        <p:nvSpPr>
          <p:cNvPr id="4" name="TextBox 3"/>
          <p:cNvSpPr txBox="1"/>
          <p:nvPr/>
        </p:nvSpPr>
        <p:spPr>
          <a:xfrm>
            <a:off x="326571" y="737118"/>
            <a:ext cx="7772400" cy="707886"/>
          </a:xfrm>
          <a:prstGeom prst="rect">
            <a:avLst/>
          </a:prstGeom>
          <a:noFill/>
        </p:spPr>
        <p:txBody>
          <a:bodyPr wrap="square" rtlCol="0">
            <a:spAutoFit/>
          </a:bodyPr>
          <a:lstStyle/>
          <a:p>
            <a:r>
              <a:rPr lang="en-IN" sz="4000" b="1" dirty="0" smtClean="0">
                <a:solidFill>
                  <a:schemeClr val="accent1"/>
                </a:solidFill>
                <a:latin typeface="Arial" pitchFamily="34" charset="0"/>
                <a:cs typeface="Arial" pitchFamily="34" charset="0"/>
              </a:rPr>
              <a:t>Wow Factors &amp; End users:</a:t>
            </a:r>
            <a:endParaRPr lang="en-US" sz="4000" b="1" dirty="0">
              <a:solidFill>
                <a:schemeClr val="accent1"/>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pPr marL="305435" indent="-305435"/>
            <a:r>
              <a:rPr lang="en-IN" sz="1400" dirty="0">
                <a:ea typeface="+mn-lt"/>
                <a:cs typeface="+mn-lt"/>
              </a:rPr>
              <a:t>In the Algorithm section, describe the machine learning algorithm chosen for predicting </a:t>
            </a:r>
            <a:r>
              <a:rPr lang="en-IN" sz="1400" dirty="0" smtClean="0">
                <a:ea typeface="+mn-lt"/>
                <a:cs typeface="+mn-lt"/>
              </a:rPr>
              <a:t>Eligibility schemes. </a:t>
            </a:r>
            <a:r>
              <a:rPr lang="en-IN" sz="1400" dirty="0">
                <a:ea typeface="+mn-lt"/>
                <a:cs typeface="+mn-lt"/>
              </a:rPr>
              <a:t>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smtClean="0">
                <a:ea typeface="+mn-lt"/>
                <a:cs typeface="+mn-lt"/>
              </a:rPr>
              <a:t>Random Forest</a:t>
            </a:r>
          </a:p>
          <a:p>
            <a:pPr marL="629920" lvl="1" indent="-305435"/>
            <a:r>
              <a:rPr lang="en-IN" dirty="0" smtClean="0">
                <a:ea typeface="+mn-lt"/>
                <a:cs typeface="+mn-lt"/>
              </a:rPr>
              <a:t>Logistic Regression</a:t>
            </a:r>
          </a:p>
          <a:p>
            <a:pPr marL="629920" lvl="1" indent="-305435"/>
            <a:r>
              <a:rPr lang="en-US" dirty="0" smtClean="0"/>
              <a:t>In </a:t>
            </a:r>
            <a:r>
              <a:rPr lang="en-US" dirty="0" err="1" smtClean="0"/>
              <a:t>AutoAI</a:t>
            </a:r>
            <a:r>
              <a:rPr lang="en-US" dirty="0" smtClean="0"/>
              <a:t>, Random Forest or Logistic Regressions  typically performs best in terms of accuracy and F1-score.</a:t>
            </a:r>
            <a:endParaRPr lang="en-IN" dirty="0"/>
          </a:p>
          <a:p>
            <a:pPr marL="305435" indent="-305435"/>
            <a:r>
              <a:rPr lang="en-IN" sz="1400" b="1" dirty="0">
                <a:ea typeface="+mn-lt"/>
                <a:cs typeface="+mn-lt"/>
              </a:rPr>
              <a:t>Data Input:</a:t>
            </a:r>
            <a:endParaRPr lang="en-IN" sz="1400" dirty="0"/>
          </a:p>
          <a:p>
            <a:pPr marL="629920" lvl="1" indent="-305435"/>
            <a:r>
              <a:rPr lang="en-IN" dirty="0" smtClean="0">
                <a:ea typeface="+mn-lt"/>
                <a:cs typeface="+mn-lt"/>
              </a:rPr>
              <a:t>Specify</a:t>
            </a:r>
            <a:r>
              <a:rPr lang="en-US" dirty="0" smtClean="0"/>
              <a:t> The dataset includes socio-economic and demographic details of applicants across districts. It is in CSV format and contains both input features and the target label</a:t>
            </a:r>
            <a:r>
              <a:rPr lang="en-IN" dirty="0" smtClean="0">
                <a:ea typeface="+mn-lt"/>
                <a:cs typeface="+mn-lt"/>
              </a:rPr>
              <a:t>.</a:t>
            </a:r>
            <a:endParaRPr lang="en-IN" dirty="0"/>
          </a:p>
          <a:p>
            <a:pPr marL="305435" indent="-305435"/>
            <a:r>
              <a:rPr lang="en-IN" sz="1400" b="1" dirty="0">
                <a:ea typeface="+mn-lt"/>
                <a:cs typeface="+mn-lt"/>
              </a:rPr>
              <a:t>Training Process:</a:t>
            </a:r>
            <a:endParaRPr lang="en-IN" sz="1400" dirty="0"/>
          </a:p>
          <a:p>
            <a:pPr marL="629920" lvl="1" indent="-305435"/>
            <a:r>
              <a:rPr lang="en-US" dirty="0" smtClean="0"/>
              <a:t>IBM Watson Studio (</a:t>
            </a:r>
            <a:r>
              <a:rPr lang="en-US" dirty="0" err="1" smtClean="0"/>
              <a:t>AutoAI</a:t>
            </a:r>
            <a:r>
              <a:rPr lang="en-US" dirty="0" smtClean="0"/>
              <a:t> or Notebook)</a:t>
            </a:r>
            <a:r>
              <a:rPr lang="en-IN" dirty="0" smtClean="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IN" dirty="0" smtClean="0">
                <a:ea typeface="+mn-lt"/>
                <a:cs typeface="+mn-lt"/>
              </a:rPr>
              <a:t>Detail</a:t>
            </a:r>
            <a:r>
              <a:rPr lang="en-US" dirty="0" smtClean="0"/>
              <a:t> The model is promoted to IBM Watson Machine Learning and deployed as a REST API.</a:t>
            </a:r>
            <a:endParaRPr lang="en-IN" dirty="0"/>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err="1" smtClean="0">
                <a:solidFill>
                  <a:schemeClr val="accent1"/>
                </a:solidFill>
                <a:latin typeface="Arial"/>
                <a:ea typeface="+mj-lt"/>
                <a:cs typeface="Arial"/>
              </a:rPr>
              <a:t>ResultS</a:t>
            </a:r>
            <a:endParaRPr lang="en-US" dirty="0"/>
          </a:p>
        </p:txBody>
      </p:sp>
      <p:pic>
        <p:nvPicPr>
          <p:cNvPr id="4" name="Content Placeholder 3" descr="Screenshot 2025-08-02 114858.png"/>
          <p:cNvPicPr>
            <a:picLocks noGrp="1" noChangeAspect="1"/>
          </p:cNvPicPr>
          <p:nvPr>
            <p:ph idx="1"/>
          </p:nvPr>
        </p:nvPicPr>
        <p:blipFill>
          <a:blip r:embed="rId2"/>
          <a:stretch>
            <a:fillRect/>
          </a:stretch>
        </p:blipFill>
        <p:spPr>
          <a:xfrm>
            <a:off x="270588" y="1301750"/>
            <a:ext cx="11653934" cy="4673600"/>
          </a:xfrm>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025-08-02 114918.png"/>
          <p:cNvPicPr>
            <a:picLocks noGrp="1" noChangeAspect="1"/>
          </p:cNvPicPr>
          <p:nvPr>
            <p:ph idx="1"/>
          </p:nvPr>
        </p:nvPicPr>
        <p:blipFill>
          <a:blip r:embed="rId2"/>
          <a:stretch>
            <a:fillRect/>
          </a:stretch>
        </p:blipFill>
        <p:spPr>
          <a:xfrm>
            <a:off x="581025" y="1446245"/>
            <a:ext cx="11029950" cy="4544007"/>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153</TotalTime>
  <Words>314</Words>
  <Application>Microsoft Office PowerPoint</Application>
  <PresentationFormat>Custom</PresentationFormat>
  <Paragraphs>117</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DividendVTI</vt:lpstr>
      <vt:lpstr>PREDICTING ELIGIBILITY FOR NSAP SCHEMES USING Machine learning</vt:lpstr>
      <vt:lpstr>OUTLINE</vt:lpstr>
      <vt:lpstr>Problem Statement</vt:lpstr>
      <vt:lpstr>Proposed Solution</vt:lpstr>
      <vt:lpstr>System  Approach</vt:lpstr>
      <vt:lpstr>Slide 6</vt:lpstr>
      <vt:lpstr>Algorithm &amp; Deployment</vt:lpstr>
      <vt:lpstr>ResultS</vt:lpstr>
      <vt:lpstr>Slide 9</vt:lpstr>
      <vt:lpstr>Slide 10</vt:lpstr>
      <vt:lpstr>Slide 11</vt:lpstr>
      <vt:lpstr>Slide 12</vt:lpstr>
      <vt:lpstr>Slide 13</vt:lpstr>
      <vt:lpstr>Slide 14</vt:lpstr>
      <vt:lpstr>Slide 15</vt:lpstr>
      <vt:lpstr>Slide 16</vt:lpstr>
      <vt:lpstr>Slide 17</vt:lpstr>
      <vt:lpstr>Slide 18</vt:lpstr>
      <vt:lpstr>Slide 19</vt:lpstr>
      <vt:lpstr>Conclusion</vt:lpstr>
      <vt:lpstr>Slide 21</vt:lpstr>
      <vt:lpstr>GITHUB LINK &amp; References</vt:lpstr>
      <vt:lpstr>IBM Certifications:   Getting started with artificial intelligence:</vt:lpstr>
      <vt:lpstr>IBM Certifications  Journey to cloud: envisioning your solution</vt:lpstr>
      <vt:lpstr>IBM Certifications:  retrieval augmented generation with langchain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teja mattaparthi</cp:lastModifiedBy>
  <cp:revision>42</cp:revision>
  <dcterms:created xsi:type="dcterms:W3CDTF">2021-05-26T16:50:10Z</dcterms:created>
  <dcterms:modified xsi:type="dcterms:W3CDTF">2025-08-03T16:18:30Z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