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39" r:id="rId10"/>
    <p:sldId id="340" r:id="rId11"/>
    <p:sldId id="345" r:id="rId12"/>
    <p:sldId id="341"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9D9D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085" autoAdjust="0"/>
    <p:restoredTop sz="95033" autoAdjust="0"/>
  </p:normalViewPr>
  <p:slideViewPr>
    <p:cSldViewPr snapToGrid="0">
      <p:cViewPr varScale="1">
        <p:scale>
          <a:sx n="87" d="100"/>
          <a:sy n="87" d="100"/>
        </p:scale>
        <p:origin x="-432" y="-86"/>
      </p:cViewPr>
      <p:guideLst>
        <p:guide orient="horz" pos="1968"/>
        <p:guide orient="horz" pos="3912"/>
        <p:guide orient="horz" pos="1656"/>
        <p:guide pos="408"/>
        <p:guide pos="7272"/>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pPr/>
              <a:t>10/8/2025</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pPr/>
              <a:t>‹#›</a:t>
            </a:fld>
            <a:endParaRPr lang="en-US" dirty="0"/>
          </a:p>
        </p:txBody>
      </p:sp>
    </p:spTree>
    <p:extLst>
      <p:ext uri="{BB962C8B-B14F-4D97-AF65-F5344CB8AC3E}">
        <p14:creationId xmlns:p14="http://schemas.microsoft.com/office/powerpoint/2010/main" xmlns=""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pPr/>
              <a:t>10/8/2025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pPr/>
              <a:t>‹#›</a:t>
            </a:fld>
            <a:endParaRPr lang="en-US" noProof="0" dirty="0"/>
          </a:p>
        </p:txBody>
      </p:sp>
    </p:spTree>
    <p:extLst>
      <p:ext uri="{BB962C8B-B14F-4D97-AF65-F5344CB8AC3E}">
        <p14:creationId xmlns:p14="http://schemas.microsoft.com/office/powerpoint/2010/main" xmlns=""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pPr/>
              <a:t>5</a:t>
            </a:fld>
            <a:endParaRPr lang="en-US" noProof="0" dirty="0"/>
          </a:p>
        </p:txBody>
      </p:sp>
    </p:spTree>
    <p:extLst>
      <p:ext uri="{BB962C8B-B14F-4D97-AF65-F5344CB8AC3E}">
        <p14:creationId xmlns:p14="http://schemas.microsoft.com/office/powerpoint/2010/main" xmlns=""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p14="http://schemas.microsoft.com/office/powerpoint/2010/main" xmlns=""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xmlns=""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xmlns=""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xmlns=""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xmlns=""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xmlns=""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xmlns="" val="1409194673"/>
      </p:ext>
    </p:extLst>
  </p:cSld>
  <p:clrMapOvr>
    <a:masterClrMapping/>
  </p:clrMapOvr>
  <p:extLst>
    <p:ext uri="{DCECCB84-F9BA-43D5-87BE-67443E8EF086}">
      <p15:sldGuideLst xmlns:p15="http://schemas.microsoft.com/office/powerpoint/2012/main" xmlns="">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xmlns=""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xmlns=""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xmlns=""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xmlns=""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xmlns=""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xmlns="" val="75139580"/>
      </p:ext>
    </p:extLst>
  </p:cSld>
  <p:clrMapOvr>
    <a:masterClrMapping/>
  </p:clrMapOvr>
  <p:extLst>
    <p:ext uri="{DCECCB84-F9BA-43D5-87BE-67443E8EF086}">
      <p15:sldGuideLst xmlns:p15="http://schemas.microsoft.com/office/powerpoint/2012/main" xmlns="">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xmlns=""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xmlns=""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xmlns=""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xmlns="" val="1591254852"/>
      </p:ext>
    </p:extLst>
  </p:cSld>
  <p:clrMapOvr>
    <a:masterClrMapping/>
  </p:clrMapOvr>
  <p:extLst>
    <p:ext uri="{DCECCB84-F9BA-43D5-87BE-67443E8EF086}">
      <p15:sldGuideLst xmlns:p15="http://schemas.microsoft.com/office/powerpoint/2012/main" xmlns="">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xmlns=""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xmlns=""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xmlns=""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xmlns=""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xmlns=""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xmlns=""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xmlns=""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xmlns=""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xmlns=""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xmlns=""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xmlns=""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xmlns=""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xmlns=""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xmlns=""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xmlns=""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xmlns="" val="179588483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xmlns=""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xmlns=""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xmlns=""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xmlns=""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p14="http://schemas.microsoft.com/office/powerpoint/2010/main" xmlns=""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p14="http://schemas.microsoft.com/office/powerpoint/2010/main" xmlns=""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10/8/2025</a:t>
            </a:fld>
            <a:endParaRPr lang="en-US" dirty="0"/>
          </a:p>
        </p:txBody>
      </p:sp>
    </p:spTree>
    <p:extLst>
      <p:ext uri="{BB962C8B-B14F-4D97-AF65-F5344CB8AC3E}">
        <p14:creationId xmlns:p14="http://schemas.microsoft.com/office/powerpoint/2010/main" xmlns=""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xmlns=""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xmlns=""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xmlns=""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xmlns=""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peg"/><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peg"/><Relationship Id="rId1" Type="http://schemas.openxmlformats.org/officeDocument/2006/relationships/slideLayout" Target="../slideLayouts/slideLayout1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201737A-B873-4D1D-8A41-5ABF5184BC8F}"/>
              </a:ext>
            </a:extLst>
          </p:cNvPr>
          <p:cNvSpPr>
            <a:spLocks noGrp="1"/>
          </p:cNvSpPr>
          <p:nvPr>
            <p:ph type="body" sz="quarter" idx="11"/>
          </p:nvPr>
        </p:nvSpPr>
        <p:spPr>
          <a:xfrm>
            <a:off x="2734409" y="4141999"/>
            <a:ext cx="8581292" cy="861497"/>
          </a:xfrm>
        </p:spPr>
        <p:txBody>
          <a:bodyPr>
            <a:normAutofit/>
          </a:bodyPr>
          <a:lstStyle/>
          <a:p>
            <a:pPr algn="r"/>
            <a:r>
              <a:rPr lang="en-US" b="0" dirty="0">
                <a:solidFill>
                  <a:schemeClr val="tx1"/>
                </a:solidFill>
              </a:rPr>
              <a:t>[</a:t>
            </a:r>
            <a:r>
              <a:rPr lang="en-US" b="0" dirty="0" smtClean="0">
                <a:solidFill>
                  <a:schemeClr val="tx1"/>
                </a:solidFill>
              </a:rPr>
              <a:t>Student Name: </a:t>
            </a:r>
            <a:r>
              <a:rPr lang="en-US" b="0" dirty="0" err="1" smtClean="0">
                <a:solidFill>
                  <a:schemeClr val="tx1"/>
                </a:solidFill>
              </a:rPr>
              <a:t>Mattaparthi</a:t>
            </a:r>
            <a:r>
              <a:rPr lang="en-US" b="0" dirty="0" smtClean="0">
                <a:solidFill>
                  <a:schemeClr val="tx1"/>
                </a:solidFill>
              </a:rPr>
              <a:t> </a:t>
            </a:r>
            <a:r>
              <a:rPr lang="en-US" b="0" dirty="0" err="1" smtClean="0">
                <a:solidFill>
                  <a:schemeClr val="tx1"/>
                </a:solidFill>
              </a:rPr>
              <a:t>Teja</a:t>
            </a:r>
            <a:r>
              <a:rPr lang="en-US" b="0" dirty="0" smtClean="0">
                <a:solidFill>
                  <a:schemeClr val="tx1"/>
                </a:solidFill>
              </a:rPr>
              <a:t>]</a:t>
            </a:r>
            <a:endParaRPr lang="en-US" b="0" dirty="0" smtClean="0">
              <a:solidFill>
                <a:schemeClr val="tx1"/>
              </a:solidFill>
            </a:endParaRPr>
          </a:p>
          <a:p>
            <a:pPr algn="r"/>
            <a:r>
              <a:rPr lang="en-US" b="0" dirty="0" smtClean="0">
                <a:solidFill>
                  <a:schemeClr val="tx1"/>
                </a:solidFill>
              </a:rPr>
              <a:t> [AICTE </a:t>
            </a:r>
            <a:r>
              <a:rPr lang="en-US" b="0" dirty="0">
                <a:solidFill>
                  <a:schemeClr val="tx1"/>
                </a:solidFill>
              </a:rPr>
              <a:t>Internship </a:t>
            </a:r>
            <a:r>
              <a:rPr lang="en-US" b="0" dirty="0" smtClean="0">
                <a:solidFill>
                  <a:schemeClr val="tx1"/>
                </a:solidFill>
              </a:rPr>
              <a:t>ID: STU660bdae81a4371712052968 </a:t>
            </a:r>
            <a:r>
              <a:rPr lang="en-US" b="0" dirty="0" smtClean="0">
                <a:solidFill>
                  <a:schemeClr val="tx1"/>
                </a:solidFill>
              </a:rPr>
              <a:t>]</a:t>
            </a:r>
            <a:endParaRPr lang="en-IN" b="0" dirty="0">
              <a:solidFill>
                <a:schemeClr val="tx1"/>
              </a:solidFill>
            </a:endParaRPr>
          </a:p>
        </p:txBody>
      </p:sp>
      <p:sp>
        <p:nvSpPr>
          <p:cNvPr id="4" name="Title 3">
            <a:extLst>
              <a:ext uri="{FF2B5EF4-FFF2-40B4-BE49-F238E27FC236}">
                <a16:creationId xmlns:a16="http://schemas.microsoft.com/office/drawing/2014/main" xmlns="" id="{92056599-CDAA-4367-BEF8-31D6E32518C8}"/>
              </a:ext>
            </a:extLst>
          </p:cNvPr>
          <p:cNvSpPr>
            <a:spLocks noGrp="1"/>
          </p:cNvSpPr>
          <p:nvPr>
            <p:ph type="title"/>
          </p:nvPr>
        </p:nvSpPr>
        <p:spPr>
          <a:xfrm>
            <a:off x="5468815" y="2050553"/>
            <a:ext cx="5842776" cy="743448"/>
          </a:xfrm>
        </p:spPr>
        <p:txBody>
          <a:bodyPr>
            <a:normAutofit fontScale="90000"/>
          </a:bodyPr>
          <a:lstStyle/>
          <a:p>
            <a:r>
              <a:rPr lang="en-GB" sz="3200" dirty="0"/>
              <a:t>Project Title </a:t>
            </a:r>
            <a:r>
              <a:rPr lang="en-GB" sz="3200" dirty="0" smtClean="0"/>
              <a:t>– </a:t>
            </a:r>
            <a:br>
              <a:rPr lang="en-GB" sz="3200" dirty="0" smtClean="0"/>
            </a:br>
            <a:r>
              <a:rPr lang="en-GB" sz="3200" dirty="0" smtClean="0"/>
              <a:t>AIRBNB HOTEL BOOKING ANALYSIS</a:t>
            </a:r>
            <a:endParaRPr lang="en-IN" sz="3200" dirty="0"/>
          </a:p>
        </p:txBody>
      </p:sp>
      <p:sp>
        <p:nvSpPr>
          <p:cNvPr id="15" name="Text Placeholder 1">
            <a:extLst>
              <a:ext uri="{FF2B5EF4-FFF2-40B4-BE49-F238E27FC236}">
                <a16:creationId xmlns:a16="http://schemas.microsoft.com/office/drawing/2014/main" xmlns=""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xmlns=""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xmlns=""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xmlns=""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xmlns="" id="{8935B953-0B74-DF35-9464-45E8CB01D89D}"/>
              </a:ext>
            </a:extLst>
          </p:cNvPr>
          <p:cNvSpPr>
            <a:spLocks noGrp="1"/>
          </p:cNvSpPr>
          <p:nvPr>
            <p:ph type="body" sz="quarter" idx="12"/>
          </p:nvPr>
        </p:nvSpPr>
        <p:spPr>
          <a:xfrm>
            <a:off x="807164" y="2161309"/>
            <a:ext cx="9151483" cy="1824354"/>
          </a:xfrm>
        </p:spPr>
        <p:txBody>
          <a:bodyPr vert="horz" lIns="91440" tIns="45720" rIns="91440" bIns="45720" rtlCol="0" anchor="t">
            <a:normAutofit/>
          </a:bodyPr>
          <a:lstStyle/>
          <a:p>
            <a:pPr marL="0" indent="0">
              <a:buNone/>
            </a:pPr>
            <a:r>
              <a:rPr lang="en-US" dirty="0" err="1" smtClean="0"/>
              <a:t>GitHub</a:t>
            </a:r>
            <a:r>
              <a:rPr lang="en-US" dirty="0" smtClean="0"/>
              <a:t> Repository Link/URL:</a:t>
            </a:r>
          </a:p>
          <a:p>
            <a:pPr marL="0" indent="0">
              <a:buNone/>
            </a:pPr>
            <a:r>
              <a:rPr lang="en-US" dirty="0" smtClean="0"/>
              <a:t>https://github.com/Teja1123-alt/VOIS_AICTE_OCT2025_MATTAPARTHI_TEJA </a:t>
            </a:r>
            <a:r>
              <a:rPr lang="en-US" dirty="0"/>
              <a:t>  </a:t>
            </a:r>
          </a:p>
        </p:txBody>
      </p:sp>
    </p:spTree>
    <p:extLst>
      <p:ext uri="{BB962C8B-B14F-4D97-AF65-F5344CB8AC3E}">
        <p14:creationId xmlns:p14="http://schemas.microsoft.com/office/powerpoint/2010/main" xmlns=""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1000"/>
                                        <p:tgtEl>
                                          <p:spTgt spid="10">
                                            <p:txEl>
                                              <p:pRg st="1" end="1"/>
                                            </p:txEl>
                                          </p:spTgt>
                                        </p:tgtEl>
                                      </p:cBhvr>
                                    </p:animEffect>
                                    <p:anim calcmode="lin" valueType="num">
                                      <p:cBhvr>
                                        <p:cTn id="2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xmlns=""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460BF899-F7CC-395F-D4B6-232771689F29}"/>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11" name="Picture 10" descr="Screenshot 2025-10-08 160213.png"/>
          <p:cNvPicPr>
            <a:picLocks noChangeAspect="1"/>
          </p:cNvPicPr>
          <p:nvPr/>
        </p:nvPicPr>
        <p:blipFill>
          <a:blip r:embed="rId3"/>
          <a:stretch>
            <a:fillRect/>
          </a:stretch>
        </p:blipFill>
        <p:spPr>
          <a:xfrm>
            <a:off x="665018" y="1197033"/>
            <a:ext cx="10336927" cy="5403274"/>
          </a:xfrm>
          <a:prstGeom prst="rect">
            <a:avLst/>
          </a:prstGeom>
        </p:spPr>
      </p:pic>
    </p:spTree>
    <p:extLst>
      <p:ext uri="{BB962C8B-B14F-4D97-AF65-F5344CB8AC3E}">
        <p14:creationId xmlns:p14="http://schemas.microsoft.com/office/powerpoint/2010/main" xmlns=""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xmlns=""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D48169FB-B4CE-0F31-B897-737AB3A70EC0}"/>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9" name="Picture 8" descr="Screenshot 2025-10-08 160236.png"/>
          <p:cNvPicPr>
            <a:picLocks noChangeAspect="1"/>
          </p:cNvPicPr>
          <p:nvPr/>
        </p:nvPicPr>
        <p:blipFill>
          <a:blip r:embed="rId3"/>
          <a:stretch>
            <a:fillRect/>
          </a:stretch>
        </p:blipFill>
        <p:spPr>
          <a:xfrm>
            <a:off x="465513" y="1230283"/>
            <a:ext cx="11022676" cy="5419899"/>
          </a:xfrm>
          <a:prstGeom prst="rect">
            <a:avLst/>
          </a:prstGeom>
        </p:spPr>
      </p:pic>
    </p:spTree>
    <p:extLst>
      <p:ext uri="{BB962C8B-B14F-4D97-AF65-F5344CB8AC3E}">
        <p14:creationId xmlns:p14="http://schemas.microsoft.com/office/powerpoint/2010/main" xmlns=""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88C20CF-C1EE-4092-B52D-FD4AB2AB2508}"/>
              </a:ext>
            </a:extLst>
          </p:cNvPr>
          <p:cNvSpPr>
            <a:spLocks noGrp="1"/>
          </p:cNvSpPr>
          <p:nvPr>
            <p:ph type="title"/>
          </p:nvPr>
        </p:nvSpPr>
        <p:spPr>
          <a:xfrm>
            <a:off x="203400" y="2731477"/>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xmlns=""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xmlns=""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xmlns=""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xmlns=""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xmlns=""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xmlns=""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xmlns=""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xmlns=""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46E4DD1-270B-4C80-AFF0-EB26F132AF36}"/>
              </a:ext>
            </a:extLst>
          </p:cNvPr>
          <p:cNvSpPr>
            <a:spLocks noGrp="1"/>
          </p:cNvSpPr>
          <p:nvPr>
            <p:ph type="body" sz="quarter" idx="12"/>
          </p:nvPr>
        </p:nvSpPr>
        <p:spPr>
          <a:xfrm>
            <a:off x="1046480" y="1875556"/>
            <a:ext cx="6431280" cy="3607987"/>
          </a:xfrm>
        </p:spPr>
        <p:txBody>
          <a:bodyPr>
            <a:normAutofit fontScale="85000" lnSpcReduction="10000"/>
          </a:bodyPr>
          <a:lstStyle/>
          <a:p>
            <a:pPr>
              <a:lnSpc>
                <a:spcPct val="150000"/>
              </a:lnSpc>
            </a:pPr>
            <a:r>
              <a:rPr lang="en-US" sz="2800" dirty="0" smtClean="0"/>
              <a:t>To analyze </a:t>
            </a:r>
            <a:r>
              <a:rPr lang="en-US" sz="2800" dirty="0" err="1" smtClean="0"/>
              <a:t>Airbnb</a:t>
            </a:r>
            <a:r>
              <a:rPr lang="en-US" sz="2800" dirty="0" smtClean="0"/>
              <a:t> listings data to uncover trends and insights related to pricing, host behavior, property types, reviews, and availability, aiming to understand factors influencing bookings, reviews, and property performance.</a:t>
            </a:r>
            <a:endParaRPr lang="en-IN" sz="2800" dirty="0"/>
          </a:p>
        </p:txBody>
      </p:sp>
      <p:sp>
        <p:nvSpPr>
          <p:cNvPr id="4" name="Title 3">
            <a:extLst>
              <a:ext uri="{FF2B5EF4-FFF2-40B4-BE49-F238E27FC236}">
                <a16:creationId xmlns:a16="http://schemas.microsoft.com/office/drawing/2014/main" xmlns=""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xmlns=""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xmlns=""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xmlns=""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BF2FBC7-3552-4F01-BB27-8BEEE74F7277}"/>
              </a:ext>
            </a:extLst>
          </p:cNvPr>
          <p:cNvSpPr>
            <a:spLocks noGrp="1"/>
          </p:cNvSpPr>
          <p:nvPr>
            <p:ph type="title"/>
          </p:nvPr>
        </p:nvSpPr>
        <p:spPr>
          <a:xfrm>
            <a:off x="660399" y="805214"/>
            <a:ext cx="3296459" cy="674452"/>
          </a:xfrm>
        </p:spPr>
        <p:txBody>
          <a:bodyPr>
            <a:noAutofit/>
          </a:bodyPr>
          <a:lstStyle/>
          <a:p>
            <a:r>
              <a:rPr lang="en-GB" sz="2500" dirty="0"/>
              <a:t>Project </a:t>
            </a:r>
            <a:r>
              <a:rPr lang="en-GB" sz="2500" dirty="0" smtClean="0"/>
              <a:t>Description:</a:t>
            </a:r>
            <a:br>
              <a:rPr lang="en-GB" sz="2500" dirty="0" smtClean="0"/>
            </a:br>
            <a:r>
              <a:rPr lang="en-GB" sz="2500" dirty="0"/>
              <a:t/>
            </a:r>
            <a:br>
              <a:rPr lang="en-GB" sz="2500" dirty="0"/>
            </a:br>
            <a:endParaRPr lang="en-IN" sz="2500" dirty="0"/>
          </a:p>
        </p:txBody>
      </p:sp>
      <p:pic>
        <p:nvPicPr>
          <p:cNvPr id="5" name="Picture 4">
            <a:extLst>
              <a:ext uri="{FF2B5EF4-FFF2-40B4-BE49-F238E27FC236}">
                <a16:creationId xmlns:a16="http://schemas.microsoft.com/office/drawing/2014/main" xmlns=""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xmlns=""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extBox 6"/>
          <p:cNvSpPr txBox="1"/>
          <p:nvPr/>
        </p:nvSpPr>
        <p:spPr>
          <a:xfrm>
            <a:off x="729761" y="2127738"/>
            <a:ext cx="9407769" cy="2949975"/>
          </a:xfrm>
          <a:prstGeom prst="rect">
            <a:avLst/>
          </a:prstGeom>
          <a:noFill/>
        </p:spPr>
        <p:txBody>
          <a:bodyPr wrap="square" rtlCol="0">
            <a:spAutoFit/>
          </a:bodyPr>
          <a:lstStyle/>
          <a:p>
            <a:pPr>
              <a:lnSpc>
                <a:spcPct val="150000"/>
              </a:lnSpc>
            </a:pPr>
            <a:r>
              <a:rPr lang="en-US" dirty="0" smtClean="0"/>
              <a:t>The </a:t>
            </a:r>
            <a:r>
              <a:rPr lang="en-US" dirty="0" err="1" smtClean="0"/>
              <a:t>Airbnb</a:t>
            </a:r>
            <a:r>
              <a:rPr lang="en-US" dirty="0" smtClean="0"/>
              <a:t> Hotel Booking Analysis project is an exploratory data analysis (EDA) initiative aimed at uncovering key insights from </a:t>
            </a:r>
            <a:r>
              <a:rPr lang="en-US" dirty="0" err="1" smtClean="0"/>
              <a:t>Airbnb</a:t>
            </a:r>
            <a:r>
              <a:rPr lang="en-US" dirty="0" smtClean="0"/>
              <a:t> listings data. The project focuses on analyzing multiple aspects of </a:t>
            </a:r>
            <a:r>
              <a:rPr lang="en-US" dirty="0" err="1" smtClean="0"/>
              <a:t>Airbnb</a:t>
            </a:r>
            <a:r>
              <a:rPr lang="en-US" dirty="0" smtClean="0"/>
              <a:t> properties, including pricing, host characteristics, property types, reviews, and availability. By performing this analysis, the project provides valuable information for hosts to optimize their listings, for guests to make informed decisions, and for </a:t>
            </a:r>
            <a:r>
              <a:rPr lang="en-US" dirty="0" err="1" smtClean="0"/>
              <a:t>Airbnb</a:t>
            </a:r>
            <a:r>
              <a:rPr lang="en-US" dirty="0" smtClean="0"/>
              <a:t> management to better understand market </a:t>
            </a:r>
            <a:r>
              <a:rPr lang="en-US" dirty="0" smtClean="0"/>
              <a:t>trends</a:t>
            </a:r>
            <a:r>
              <a:rPr lang="en-GB" dirty="0" smtClean="0"/>
              <a:t/>
            </a:r>
            <a:br>
              <a:rPr lang="en-GB" dirty="0" smtClean="0"/>
            </a:br>
            <a:endParaRPr lang="en-US" dirty="0"/>
          </a:p>
        </p:txBody>
      </p:sp>
    </p:spTree>
    <p:extLst>
      <p:ext uri="{BB962C8B-B14F-4D97-AF65-F5344CB8AC3E}">
        <p14:creationId xmlns:p14="http://schemas.microsoft.com/office/powerpoint/2010/main" xmlns=""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64E3B60-2780-459A-8583-F095D5E7463A}"/>
              </a:ext>
            </a:extLst>
          </p:cNvPr>
          <p:cNvSpPr>
            <a:spLocks noGrp="1"/>
          </p:cNvSpPr>
          <p:nvPr>
            <p:ph type="body" sz="quarter" idx="12"/>
          </p:nvPr>
        </p:nvSpPr>
        <p:spPr>
          <a:xfrm>
            <a:off x="721359" y="1991360"/>
            <a:ext cx="11165841" cy="3990023"/>
          </a:xfrm>
        </p:spPr>
        <p:txBody>
          <a:bodyPr>
            <a:normAutofit/>
          </a:bodyPr>
          <a:lstStyle/>
          <a:p>
            <a:pPr algn="just">
              <a:lnSpc>
                <a:spcPct val="150000"/>
              </a:lnSpc>
            </a:pPr>
            <a:r>
              <a:rPr lang="en-US" sz="3600" dirty="0" smtClean="0"/>
              <a:t>1. </a:t>
            </a:r>
            <a:r>
              <a:rPr lang="en-US" sz="3600" dirty="0" err="1" smtClean="0"/>
              <a:t>Airbnb</a:t>
            </a:r>
            <a:r>
              <a:rPr lang="en-US" sz="3600" dirty="0" smtClean="0"/>
              <a:t> </a:t>
            </a:r>
            <a:r>
              <a:rPr lang="en-US" sz="3600" dirty="0" smtClean="0"/>
              <a:t>Hosts</a:t>
            </a:r>
          </a:p>
          <a:p>
            <a:pPr algn="just">
              <a:lnSpc>
                <a:spcPct val="150000"/>
              </a:lnSpc>
            </a:pPr>
            <a:r>
              <a:rPr lang="en-US" sz="3600" dirty="0" smtClean="0"/>
              <a:t>2. </a:t>
            </a:r>
            <a:r>
              <a:rPr lang="en-US" sz="3600" dirty="0" err="1" smtClean="0"/>
              <a:t>Airbnb</a:t>
            </a:r>
            <a:r>
              <a:rPr lang="en-US" sz="3600" dirty="0" smtClean="0"/>
              <a:t> </a:t>
            </a:r>
            <a:r>
              <a:rPr lang="en-US" sz="3600" dirty="0" smtClean="0"/>
              <a:t>Guests</a:t>
            </a:r>
          </a:p>
          <a:p>
            <a:pPr algn="just">
              <a:lnSpc>
                <a:spcPct val="150000"/>
              </a:lnSpc>
            </a:pPr>
            <a:r>
              <a:rPr lang="en-US" sz="3600" dirty="0" smtClean="0"/>
              <a:t>3. </a:t>
            </a:r>
            <a:r>
              <a:rPr lang="en-US" sz="3600" dirty="0" err="1" smtClean="0"/>
              <a:t>Airbnb</a:t>
            </a:r>
            <a:r>
              <a:rPr lang="en-US" sz="3600" dirty="0" smtClean="0"/>
              <a:t> Management / </a:t>
            </a:r>
            <a:r>
              <a:rPr lang="en-US" sz="3600" dirty="0" smtClean="0"/>
              <a:t>Business  Analysts</a:t>
            </a:r>
          </a:p>
          <a:p>
            <a:pPr algn="just">
              <a:lnSpc>
                <a:spcPct val="150000"/>
              </a:lnSpc>
            </a:pPr>
            <a:r>
              <a:rPr lang="en-US" sz="3600" dirty="0" smtClean="0"/>
              <a:t>4. Data Analysts / </a:t>
            </a:r>
            <a:r>
              <a:rPr lang="en-US" sz="3600" dirty="0" smtClean="0"/>
              <a:t>Researchers</a:t>
            </a:r>
            <a:endParaRPr lang="en-IN" sz="3600" dirty="0"/>
          </a:p>
        </p:txBody>
      </p:sp>
      <p:sp>
        <p:nvSpPr>
          <p:cNvPr id="4" name="Title 3">
            <a:extLst>
              <a:ext uri="{FF2B5EF4-FFF2-40B4-BE49-F238E27FC236}">
                <a16:creationId xmlns:a16="http://schemas.microsoft.com/office/drawing/2014/main" xmlns=""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xmlns=""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xmlns=""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xmlns=""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xmlns="" id="{B21C28F5-3CA3-4B78-B5C9-550C00BB3174}"/>
              </a:ext>
            </a:extLst>
          </p:cNvPr>
          <p:cNvSpPr>
            <a:spLocks noGrp="1"/>
          </p:cNvSpPr>
          <p:nvPr>
            <p:ph type="body" sz="quarter" idx="12"/>
          </p:nvPr>
        </p:nvSpPr>
        <p:spPr>
          <a:xfrm>
            <a:off x="1695796" y="1432560"/>
            <a:ext cx="10158152" cy="5243448"/>
          </a:xfrm>
        </p:spPr>
        <p:txBody>
          <a:bodyPr>
            <a:normAutofit/>
          </a:bodyPr>
          <a:lstStyle/>
          <a:p>
            <a:r>
              <a:rPr lang="en-US" b="1" dirty="0" smtClean="0"/>
              <a:t>Python:</a:t>
            </a:r>
            <a:r>
              <a:rPr lang="en-US" dirty="0" smtClean="0"/>
              <a:t> Main programming language for data analysis and visualization.</a:t>
            </a:r>
          </a:p>
          <a:p>
            <a:r>
              <a:rPr lang="en-US" b="1" dirty="0" smtClean="0"/>
              <a:t>Pandas:</a:t>
            </a:r>
            <a:r>
              <a:rPr lang="en-US" dirty="0" smtClean="0"/>
              <a:t> Data manipulation, cleaning, and preprocessing.</a:t>
            </a:r>
          </a:p>
          <a:p>
            <a:r>
              <a:rPr lang="en-US" b="1" dirty="0" err="1" smtClean="0"/>
              <a:t>NumPy</a:t>
            </a:r>
            <a:r>
              <a:rPr lang="en-US" b="1" dirty="0" smtClean="0"/>
              <a:t>:</a:t>
            </a:r>
            <a:r>
              <a:rPr lang="en-US" dirty="0" smtClean="0"/>
              <a:t> Numerical operations and calculations.</a:t>
            </a:r>
          </a:p>
          <a:p>
            <a:r>
              <a:rPr lang="en-US" b="1" dirty="0" err="1" smtClean="0"/>
              <a:t>Matplotlib</a:t>
            </a:r>
            <a:r>
              <a:rPr lang="en-US" b="1" dirty="0" smtClean="0"/>
              <a:t> &amp; </a:t>
            </a:r>
            <a:r>
              <a:rPr lang="en-US" b="1" dirty="0" err="1" smtClean="0"/>
              <a:t>Seaborn</a:t>
            </a:r>
            <a:r>
              <a:rPr lang="en-US" b="1" dirty="0" smtClean="0"/>
              <a:t>:</a:t>
            </a:r>
            <a:r>
              <a:rPr lang="en-US" dirty="0" smtClean="0"/>
              <a:t> Data visualization (bar charts, box plots, line plots, regression plots).</a:t>
            </a:r>
          </a:p>
          <a:p>
            <a:r>
              <a:rPr lang="en-US" b="1" dirty="0" smtClean="0"/>
              <a:t> </a:t>
            </a:r>
            <a:r>
              <a:rPr lang="en-US" b="1" dirty="0" smtClean="0"/>
              <a:t>Google </a:t>
            </a:r>
            <a:r>
              <a:rPr lang="en-US" b="1" dirty="0" err="1" smtClean="0"/>
              <a:t>Colab</a:t>
            </a:r>
            <a:r>
              <a:rPr lang="en-US" b="1" dirty="0" smtClean="0"/>
              <a:t>:</a:t>
            </a:r>
            <a:r>
              <a:rPr lang="en-US" dirty="0" smtClean="0"/>
              <a:t> Development and interactive analysis environment.</a:t>
            </a:r>
          </a:p>
          <a:p>
            <a:r>
              <a:rPr lang="en-US" b="1" dirty="0" smtClean="0"/>
              <a:t>Excel / CSV:</a:t>
            </a:r>
            <a:r>
              <a:rPr lang="en-US" dirty="0" smtClean="0"/>
              <a:t> Source data format for </a:t>
            </a:r>
            <a:r>
              <a:rPr lang="en-US" dirty="0" err="1" smtClean="0"/>
              <a:t>Airbnb</a:t>
            </a:r>
            <a:r>
              <a:rPr lang="en-US" dirty="0" smtClean="0"/>
              <a:t> listings</a:t>
            </a:r>
            <a:r>
              <a:rPr lang="en-US" dirty="0" smtClean="0"/>
              <a:t>.</a:t>
            </a:r>
            <a:endParaRPr lang="en-US" dirty="0" smtClean="0"/>
          </a:p>
          <a:p>
            <a:r>
              <a:rPr lang="en-US" b="1" dirty="0" err="1" smtClean="0"/>
              <a:t>Scikit</a:t>
            </a:r>
            <a:r>
              <a:rPr lang="en-US" b="1" dirty="0" smtClean="0"/>
              <a:t>-learn</a:t>
            </a:r>
            <a:r>
              <a:rPr lang="en-US" dirty="0" smtClean="0"/>
              <a:t> (if predictive analysis or correlation studies are performed).</a:t>
            </a:r>
          </a:p>
          <a:p>
            <a:r>
              <a:rPr lang="en-US" b="1" dirty="0" err="1" smtClean="0"/>
              <a:t>Plotly</a:t>
            </a:r>
            <a:r>
              <a:rPr lang="en-US" b="1" dirty="0" smtClean="0"/>
              <a:t> / </a:t>
            </a:r>
            <a:r>
              <a:rPr lang="en-US" b="1" dirty="0" err="1" smtClean="0"/>
              <a:t>Seaborn</a:t>
            </a:r>
            <a:r>
              <a:rPr lang="en-US" b="1" dirty="0" smtClean="0"/>
              <a:t> advanced features</a:t>
            </a:r>
            <a:r>
              <a:rPr lang="en-US" dirty="0" smtClean="0"/>
              <a:t> for interactive visualizations.</a:t>
            </a:r>
          </a:p>
          <a:p>
            <a:pPr lvl="1">
              <a:lnSpc>
                <a:spcPct val="150000"/>
              </a:lnSpc>
            </a:pPr>
            <a:endParaRPr lang="en-IN" dirty="0"/>
          </a:p>
        </p:txBody>
      </p:sp>
      <p:sp>
        <p:nvSpPr>
          <p:cNvPr id="9" name="Title 8">
            <a:extLst>
              <a:ext uri="{FF2B5EF4-FFF2-40B4-BE49-F238E27FC236}">
                <a16:creationId xmlns:a16="http://schemas.microsoft.com/office/drawing/2014/main" xmlns=""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a:t>
            </a:r>
            <a:r>
              <a:rPr lang="en-US" dirty="0" smtClean="0"/>
              <a:t>Used:</a:t>
            </a:r>
            <a:endParaRPr lang="en-US" dirty="0"/>
          </a:p>
        </p:txBody>
      </p:sp>
    </p:spTree>
    <p:extLst>
      <p:ext uri="{BB962C8B-B14F-4D97-AF65-F5344CB8AC3E}">
        <p14:creationId xmlns:p14="http://schemas.microsoft.com/office/powerpoint/2010/main" xmlns=""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fade">
                                      <p:cBhvr>
                                        <p:cTn id="63" dur="1000"/>
                                        <p:tgtEl>
                                          <p:spTgt spid="7">
                                            <p:txEl>
                                              <p:pRg st="7" end="7"/>
                                            </p:txEl>
                                          </p:spTgt>
                                        </p:tgtEl>
                                      </p:cBhvr>
                                    </p:animEffect>
                                    <p:anim calcmode="lin" valueType="num">
                                      <p:cBhvr>
                                        <p:cTn id="6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xmlns=""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sp>
        <p:nvSpPr>
          <p:cNvPr id="10" name="Text Placeholder 1">
            <a:extLst>
              <a:ext uri="{FF2B5EF4-FFF2-40B4-BE49-F238E27FC236}">
                <a16:creationId xmlns:a16="http://schemas.microsoft.com/office/drawing/2014/main" xmlns=""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sp>
        <p:nvSpPr>
          <p:cNvPr id="8194" name="AutoShape 2" descr="data:image/png;base64,iVBORw0KGgoAAAANSUhEUgAAAk0AAAHaCAYAAAAdcX0+AAAAOnRFWHRTb2Z0d2FyZQBNYXRwbG90bGliIHZlcnNpb24zLjEwLjAsIGh0dHBzOi8vbWF0cGxvdGxpYi5vcmcvlHJYcgAAAAlwSFlzAAAPYQAAD2EBqD+naQAAYvxJREFUeJzt3XdUVNf+NvBnaMPQkSoWQFAEuxgRy1UTdFQSNRpj1AgqdtAgignexJ6LLbEkaopesF4JGqOJLVjQqMSGGBV7wwbYABVpw37/8OX8HAE9oyCoz2etWYuzz5493zNzZubhtFEIIQSIiIiI6Jn0KroAIiIiotcBQxMRERGRDAxNRERERDIwNBERERHJwNBEREREJANDExEREZEMDE1EREREMjA0EREREcnA0EREREQkA0MTEVV6Li4uGDBgwAvff8CAATAzMyu7ggC0a9cO7dq1K9MxX3cKhQKTJ08u98eJj4+HQqHA2rVry/2xiJ7E0EQvLDo6GgqFQroZGxujTp06CAkJQVpaWkWX98KSk5MxefJkXL58uUzGK/qAl3OjF5ednY3JkycjPj6+okt5YyxatAjR0dEV9virV6/GvHnzKuzxL1++rPX+NDQ0hK2tLVq2bIkJEyYgJSXlhce+ceMGJk+ejKSkpLIr+CVs3rz5lQTe151BRRdAr7+pU6fC1dUVOTk52Lt3LxYvXozNmzfjxIkTMDExqejydJacnIwpU6agXbt2cHFxeenxPD09sWLFCq22iIgImJmZ4d///vdLj0+PZWdnY8qUKQDwSrYA/fnnn+X+GBVt0aJFsLW1lb2V79GjRzAwKLuvldWrV+PEiRMIDQ0tszFfRJ8+fdClSxcUFhbi3r17OHToEObNm4f58+dj6dKl+OSTT3Qe88aNG5gyZQpcXFzQuHHjsi9aR5s3b8bChQsZnJ6DoYleWufOndGsWTMAwODBg2FjY4Nvv/0WGzZsQJ8+fUq8z8OHD2Fqavoqy3yunJwcGBkZlfm4Dg4O+PTTT7XaZsyYAVtb22Lt9PqQs64UrVN6em/HRn1jY+OKLqFcNG3atNh79cqVK+jYsSMCAwPh6emJRo0aVVB19Cq9He9keqXeffddAMClS5cA/N/xJBcuXECXLl1gbm6Ofv36AXgcnsaOHYsaNWpAqVTCw8MDc+bMgRBCa0yFQoGQkBCsWrUKHh4eMDY2hre3N/bs2VPs8a9fv45BgwbBwcEBSqUS9erVw3//+1+tPkW7zNasWYMvv/wS1apVg4mJCRYsWIBevXoBANq3by9tlo+Pj0dgYCBsbW2Rn59f7DE7duwIDw+PF3q+hBBwcXFBt27dis3LycmBpaUlhg0bplV3TEwMJkyYAEdHR5iamqJr1664evVqsfsfOHAAnTp1gqWlJUxMTNC2bVvs27dPq8/9+/cRGhoKFxcXKJVK2Nvbo0OHDkhMTHxm3VeuXMHIkSPh4eEBlUoFGxsb9OrVq9huzaLduPv27UNYWBjs7OxgamqKDz/8ELdu3Sr2XEyfPh3Vq1eHiYkJ2rdvj5MnTz73Obx8+TLs7OwAAFOmTJFet6f/a75+/Tq6d+8OMzMz2NnZYdy4cdBoNFp9CgsLMW/ePNSrVw/GxsZwcHDAsGHDcO/ePa1+Tx/TVNo6lZWVVWrdhYWFmD9/Pho0aABjY2PY2dmhU6dOOHz4sNSnoKAA06ZNg5ubG5RKJVxcXDBhwgTk5uZqjVXa8URPHw8m9/VwcXHByZMnsXv3bun5fN4WvKdrmDx5MhQKBc6fP48BAwbAysoKlpaWGDhwILKzs585Vrt27bBp0yZcuXJFevynt/wWFhbi66+/RvXq1WFsbIz33nsP58+fLzaWnPeBrpydnREdHY28vDzMmjVLar979y7GjRuHBg0awMzMDBYWFujcuTOOHTsm9YmPj8c777wDABg4cKC0fEW7Qv/66y/06tULNWvWhFKpRI0aNTBmzBg8evRIq4bU1FQMHDgQ1atXh1KpRNWqVdGtW7di78EtW7agTZs2MDU1hbm5Ofz9/bXeVwMGDMDChQsBgIcLPAe3NFGZu3DhAgDAxsZGaisoKIBarUbr1q0xZ84cmJiYQAiBrl27YteuXQgKCkLjxo2xbds2hIeH4/r165g7d67WuLt370ZMTAxGjx4NpVKJRYsWoVOnTjh48CDq168PAEhLS0OLFi2kkGVnZ4ctW7YgKCgIWVlZxTbzT5s2DUZGRhg3bhxyc3PRsWNHjB49GgsWLMCECRPg6ekJ4PEutv79+2P58uXYtm0b3n//fWmM1NRU7Ny5E5MmTXqh50uhUODTTz/FrFmzcPfuXVSpUkWa9/vvvyMrK6vYf7lff/01FAoFPv/8c6Snp2PevHnw8/NDUlISVCoVAGDnzp3o3LkzvL29MWnSJOjp6SEqKgrvvvsu/vrrLzRv3hwAMHz4cKxduxYhISHw8vLCnTt3sHfvXpw6dQpNmzYtte5Dhw5h//79+OSTT1C9enVcvnwZixcvRrt27ZCcnFxs1+yoUaNgbW2NSZMm4fLly5g3bx5CQkIQExMj9Zk4cSKmT5+OLl26oEuXLkhMTETHjh2Rl5f3zOfQzs4OixcvxogRI/Dhhx+iR48eAICGDRtKfTQaDdRqNXx8fDBnzhxs374d33zzDdzc3DBixAip37BhwxAdHY2BAwdi9OjRuHTpEr7//nscPXoU+/btg6Gh4TNreXqdetYWqaCgIERHR6Nz584YPHgwCgoK8Ndff+Hvv//W2nq7bNkyfPTRRxg7diwOHDiAyMhInDp1CuvXr39mLc/yvNdj3rx5GDVqlNZuZAcHhxd6rI8//hiurq6IjIxEYmIilixZAnt7e8ycObPU+/z73/9GZmYmrl27Jn0WPH0w/4wZM6Cnp4dx48YhMzMTs2bNQr9+/XDgwAGpj9z3wYvw9fWFm5sb4uLipLaLFy/it99+Q69eveDq6oq0tDT8+OOPaNu2LZKTk+Hk5ARPT09MnToVEydOxNChQ9GmTRsAQMuWLQEAsbGxyM7OxogRI2BjY4ODBw/iu+++w7Vr1xAbGys9Vs+ePXHy5EmMGjUKLi4uSE9PR1xcHFJSUqSAuWLFCgQGBkKtVmPmzJnIzs7G4sWL0bp1axw9ehQuLi4YNmwYbty4gbi4uGKHEtBTBNELioqKEgDE9u3bxa1bt8TVq1fFmjVrhI2NjVCpVOLatWtCCCECAwMFAPHFF19o3f+3334TAMT06dO12j/66COhUCjE+fPnpTYAAoA4fPiw1HblyhVhbGwsPvzwQ6ktKChIVK1aVdy+fVtrzE8++URYWlqK7OxsIYQQu3btEgBErVq1pLYisbGxAoDYtWuXVrtGoxHVq1cXvXv31mr/9ttvhUKhEBcvXpTztAkhhKhXr55o27atNH3mzBkBQCxevFirX9euXYWLi4soLCzUqrtatWoiKytL6vfLL78IAGL+/PlCCCEKCwtF7dq1hVqtlu4rhBDZ2dnC1dVVdOjQQWqztLQUwcHBsmt/cqynJSQkCABi+fLlUlvReuLn56dVy5gxY4S+vr7IyMgQQgiRnp4ujIyMhL+/v1a/CRMmCAAiMDDwmfXcunVLABCTJk0qNq9oHZw6dapWe5MmTYS3t7c0/ddffwkAYtWqVVr9tm7dWqy9bdu2Wq/hs9apkuzcuVMAEKNHjy42r2j5k5KSBAAxePBgrfnjxo0TAMTOnTulttKW3dnZWeu5k/t6CFF8PX2ep2uYNGmSACAGDRqk1e/DDz8UNjY2zx3P399fODs7F2sveq49PT1Fbm6u1D5//nwBQBw/flwIodv7oCSXLl0SAMTs2bNL7dOtWzcBQGRmZgohhMjJyREajabYOEqlUmv9O3TokAAgoqKiio1Z0voTGRkpFAqFuHLlihBCiHv37j23tvv37wsrKysxZMgQrfbU1FRhaWmp1R4cHCwYCZ6Pu+fopfn5+cHOzg41atTAJ598AjMzM6xfvx7VqlXT6vfkf/PA4wMP9fX1MXr0aK32sWPHQgiBLVu2aLX7+vrC29tbmq5Zsya6deuGbdu2QaPRQAiBdevW4YMPPoAQArdv35ZuarUamZmZxXY5BQYGSltmnkdPTw/9+vXDxo0bcf/+fal91apVaNmyJVxdXWWNU5I6derAx8cHq1atktru3r2LLVu2oF+/fsU2lQcEBMDc3Fya/uijj1C1alVs3rwZAJCUlIRz586hb9++uHPnjvQ8PHz4EO+99x727NmDwsJCAICVlRUOHDiAGzdu6FTzk89bfn4+7ty5A3d3d1hZWZW4a2/o0KFay9GmTRtoNBpcuXIFALB9+3bk5eVh1KhRWv3K8iDg4cOHa023adMGFy9elKZjY2NhaWmJDh06aK0/3t7eMDMzw65du577GHLXqXXr1kGhUJS4hbJo+Ytez7CwMK35Y8eOBQBs2rTpuY9Tmue9HmWppOf9zp07z9x1KcfAgQO1tuQVbbEpek11eR+8qKKtX0WfCUqlUjqGTaPR4M6dOzAzM4OHh8dzd3kXeXL9efjwIW7fvo2WLVtCCIGjR49KfYyMjBAfH19s13GRuLg4ZGRkoE+fPlrrs76+Pnx8fGStz6SNu+fopS1cuBB16tSBgYEBHBwc4OHhUezAVwMDA1SvXl2r7cqVK3ByctL68gcg7RJ7+sO7du3axR67Tp06yM7Oxq1bt6Cnp4eMjAz89NNP+Omnn0qsNT09XWta16ATEBCAmTNnYv369QgICMCZM2dw5MgR/PDDDzqNU9rYISEhuHLlCpydnREbG4v8/Hz079+/WN+nnwuFQgF3d3fpWIZz584BePwFXprMzExYW1tj1qxZCAwMRI0aNeDt7Y0uXbogICAAtWrVema9jx49QmRkJKKionD9+nWt49AyMzOL9a9Zs6bWtLW1NQBIH/hFr/fTy2ZnZyf1fRlFxww9XcOTXzjnzp1DZmYm7O3tSxzj6fWnJHLXqQsXLsDJyUlrd+zTrly5Aj09Pbi7u2u1Ozo6wsrK6qUCzvNej7L0rMeysLAol3EB3d4HL+rBgwcAIH2OFR2ntmjRIly6dEnrmLknD1l4lpSUFEycOBEbN24s9noUvbeUSiVmzpyJsWPHwsHBAS1atMD777+PgIAAODo6Avi/5S86zvRpL/Pcv60YmuilNW/eXDr+ojRP/vdVXor+Y/z0009L/ZB88hgXALK3MhXx8vKCt7c3Vq5ciYCAAKxcuRJGRkb4+OOPX6zoJ3zyyScYM2YMVq1ahQkTJmDlypVo1qzZCx1gXvRczJ49u9TTmYv+Q/7444/Rpk0brF+/Hn/++Sdmz56NmTNn4tdff0Xnzp1LfYxRo0YhKioKoaGh8PX1haWlJRQKBT755JMS/3vX19cvcRzx1EH/5aW0x39SYWEh7O3ttbb4Penp0FUSXdcpOV7moNynD3Qv8ipfj/J6rOeNq8v74EWdOHEC9vb2UgD5z3/+g6+++gqDBg3CtGnTUKVKFejp6SE0NFTWVi2NRoMOHTrg7t27+Pzzz1G3bl2Ympri+vXrGDBggNYYoaGh+OCDD/Dbb79h27Zt+OqrrxAZGYmdO3eiSZMmUt8VK1ZIQepJZXl5iLcFnzGqMM7Ozti+fTvu37+vtbXp9OnT0vwnFf3X9KSzZ8/CxMRE+jIzNzeHRqOBn5/fC9f1vC+ogIAAhIWF4ebNm1i9ejX8/f3LZEtIlSpV4O/vj1WrVqFfv37Yt29fqRf2e/q5EELg/PnzUih0c3MD8Pg/STnPRdWqVTFy5EiMHDkS6enpaNq0Kb7++utnhqa1a9ciMDAQ33zzjdSWk5ODjIyM5z5eSYpe73Pnzmlt5bp165asrR9lcbaPm5sbtm/fjlatWpVL+Hn6sbZt21bs4P8nOTs7o7CwEOfOnZO2wAKPT3jIyMjQeo9YW1sXe+7z8vJw8+bNF66xos+getnH1/V9oKuEhARcuHBB60SNtWvXon379li6dKlW34yMDNja2krTpS3b8ePHcfbsWSxbtgwBAQFS+5MHmz/Jzc0NY8eOxdixY3Hu3Dk0btwY33zzDVauXCktv729/XOXv6Jf69cFj2miCtOlSxdoNBp8//33Wu1z586FQqEo9oWdkJCgdUzA1atXsWHDBnTs2BH6+vrQ19dHz549sW7dOpw4caLY4z19entpiq4fVdqXf58+faBQKPDZZ5/h4sWLZXqtpf79+yM5ORnh4eHQ19cv9aJ5y5cv1zquau3atbh586b0nHl7e8PNzQ1z5syRdh88qei50Gg0xXal2dvbw8nJqdgp7U/T19cvtqXgu+++K3XLxvP4+fnB0NAQ3333nda4cq8IXXS23ouGNuDxVjeNRoNp06YVm1dQUPBSYz+tZ8+eEEJIF+R8UtHyd+nSBUDx5+Dbb78FAPj7+0ttbm5uxS7B8dNPP73w6wE8fi+U5TK/yOOXtKtXLrnvgxdx5coVDBgwAEZGRggPD5faS3pfxMbG4vr161ptpX3OFG09e3IMIQTmz5+v1S87Oxs5OTlabW5ubjA3N5feu2q1GhYWFvjPf/5T4qVSnlz+533u0WPc0kQV5oMPPkD79u3x73//G5cvX0ajRo3w559/YsOGDQgNDZX+SypSv359qNVqrUsOAND60pkxYwZ27doFHx8fDBkyBF5eXrh79y4SExOxfft23L1797l1NW7cGPr6+pg5cyYyMzOhVCrx7rvvSse5FF1LJzY2FlZWVlpfXC/L398fNjY2iI2NRefOnUs9tqZKlSpo3bo1Bg4ciLS0NMybNw/u7u4YMmQIgMcHrS9ZsgSdO3dGvXr1MHDgQFSrVg3Xr1/Hrl27YGFhgd9//x33799H9erV8dFHH6FRo0YwMzPD9u3bcejQIa0tSCV5//33sWLFClhaWsLLywsJCQnYvn277OM2nlZ03aTIyEi8//776NKlC44ePYotW7Zo/YdeGpVKBS8vL8TExKBOnTqoUqUK6tevL12OQo62bdti2LBhiIyMRFJSEjp27AhDQ0OcO3cOsbGxmD9/Pj766KMXWr6ntW/fHv3798eCBQtw7tw5dOrUCYWFhfjrr7/Qvn17hISEoFGjRggMDMRPP/2EjIwMtG3bFgcPHsSyZcvQvXt3tG/fXhpv8ODBGD58OHr27IkOHTrg2LFj2LZtm6znrjTe3t5YvHgxpk+fDnd3d9jb25d6fEx58Pb2RkxMDMLCwvDOO+/AzMwMH3zwgez7y30fPE9iYiJWrlyJwsJCZGRk4NChQ9KB/CtWrNDa7f/+++9j6tSpGDhwIFq2bInjx49j1apVxY4RdHNzg5WVFX744QeYm5vD1NQUPj4+qFu3Ltzc3DBu3Dhcv34dFhYWWLduXbGtrWfPnsV7772Hjz/+GF5eXjAwMMD69euRlpYm/bNlYWGBxYsXo3///mjatCk++eQT2NnZISUlBZs2bUKrVq2kf1qLTrIZPXo01Gr1M/9pe6u98vP16I1RdOryoUOHntkvMDBQmJqaljjv/v37YsyYMcLJyUkYGhqK2rVri9mzZ2udHizE41OZg4ODxcqVK0Xt2rWFUqkUTZo0KXZZACGESEtLE8HBwaJGjRrC0NBQODo6ivfee0/89NNPUp+iU5ZjY2NLrOvnn38WtWrVEvr6+iVefqDoFP+hQ4c+c9lL86xTuUeOHCkAiNWrVxebV1T3//73PxERESHs7e2FSqUS/v7+0qnITzp69Kjo0aOHsLGxEUqlUjg7O4uPP/5Y7NixQwghRG5urggPDxeNGjUS5ubmwtTUVDRq1EgsWrTouctw7949MXDgQGFrayvMzMyEWq0Wp0+fLvUU96fXk6JlefK51Wg0YsqUKaJq1apCpVKJdu3aiRMnThQbszT79+8X3t7ewsjISOv099LWwaJT4p/2008/CW9vb6FSqYS5ublo0KCBGD9+vLhx44bUp7RLDpS2TpWkoKBAzJ49W9StW1cYGRkJOzs70blzZ3HkyBGpT35+vpgyZYpwdXUVhoaGokaNGiIiIkLk5ORojaXRaMTnn38ubG1thYmJiVCr1eL8+fMv9XqkpqYKf39/YW5uLgA89/IDTz7nQvzf83vr1i2tfkU1XLp06ZnjPXjwQPTt21dYWVkJANLlB0p7rosuEfD0afzPex+Upmi8opuBgYGoUqWK8PHxERERESW+53JycsTYsWOldbhVq1YiISGh2PoihBAbNmwQXl5ewsDAQKvu5ORk4efnJ8zMzIStra0YMmSIOHbsmFaf27dvi+DgYFG3bl1hamoqLC0thY+Pj/jll1+K1bRr1y6hVquFpaWlMDY2Fm5ubmLAgAFal3ApKCgQo0aNEnZ2dkKhUPDyA6VQCPGKjsIkegkKhQLBwcHFduVVlA0bNqB79+7Ys2ePdJpzWRkzZgyWLl2K1NTUYheIjI+PR/v27REbG1tmWzyIiEgeHtNE9AJ+/vln1KpVC61bty7TcXNycrBy5Ur07NnztfyxYyKiNxmPaSLSwZo1a/DPP/9g06ZNmD9/fpmdcZKeno7t27dj7dq1uHPnDj777LMyGZeIiMoOQxORDvr06QMzMzMEBQVh5MiRZTZucnIy+vXrB3t7eyxYsKDUa8oQEVHF4TFNRERERDLwmCYiIiIiGRiaiIiIiGRgaCIiIiKSgaGJiIiISAaGJiIiIiIZGJqIiIiIZGBoIiIiIpKBoYmIiIhIBoYmIiIiIhkYmoiIiIhkYGgiIiIikoGhiYiIiEgGhiYiIiIiGRiaiIiIiGRgaCIiIiKSgaGJiIiISAaGJiIiIiIZGJqIiIiIZKjQ0DR58mQoFAqtW926daX5OTk5CA4Oho2NDczMzNCzZ0+kpaVpjZGSkgJ/f3+YmJjA3t4e4eHhKCgo0OoTHx+Ppk2bQqlUwt3dHdHR0cVqWbhwIVxcXGBsbAwfHx8cPHiwXJaZiIiIXk8VvqWpXr16uHnzpnTbu3evNG/MmDH4/fffERsbi927d+PGjRvo0aOHNF+j0cDf3x95eXnYv38/li1bhujoaEycOFHqc+nSJfj7+6N9+/ZISkpCaGgoBg8ejG3btkl9YmJiEBYWhkmTJiExMRGNGjWCWq1Genr6q3kSiIiIqPITFWjSpEmiUaNGJc7LyMgQhoaGIjY2Vmo7deqUACASEhKEEEJs3rxZ6OnpidTUVKnP4sWLhYWFhcjNzRVCCDF+/HhRr149rbF79+4t1Gq1NN28eXMRHBwsTWs0GuHk5CQiIyNfehmJiIjozWBQ0aHt3LlzcHJygrGxMXx9fREZGYmaNWviyJEjyM/Ph5+fn9S3bt26qFmzJhISEtCiRQskJCSgQYMGcHBwkPqo1WqMGDECJ0+eRJMmTZCQkKA1RlGf0NBQAEBeXh6OHDmCiIgIab6enh78/PyQkJBQat25ubnIzc2VpgsLC3H37l3Y2NhAoVC87NNCREREr4AQAvfv34eTkxP09J69A65CQ5OPjw+io6Ph4eGBmzdvYsqUKWjTpg1OnDiB1NRUGBkZwcrKSus+Dg4OSE1NBQCkpqZqBaai+UXzntUnKysLjx49wr1796DRaErsc/r06VJrj4yMxJQpU15ouYmIiKhyuXr1KqpXr/7MPhUamjp37iz93bBhQ/j4+MDZ2Rm//PILVCpVBVb2fBEREQgLC5OmMzMzUbNmTVy9ehUWFhYVWBkRERHJlZWVhRo1asDc3Py5fSt899yTrKysUKdOHZw/fx4dOnRAXl4eMjIytLY2paWlwdHREQDg6OhY7Cy3orPrnuzz9Bl3aWlpsLCwgEqlgr6+PvT19UvsUzRGSZRKJZRKZbF2CwsLhiYiIqLXjJxDayr87LknPXjwABcuXEDVqlXh7e0NQ0ND7NixQ5p/5swZpKSkwNfXFwDg6+uL48ePa53lFhcXBwsLC3h5eUl9nhyjqE/RGEZGRvD29tbqU1hYiB07dkh9iIiIiCr07LmxY8eK+Ph4cenSJbFv3z7h5+cnbG1tRXp6uhBCiOHDh4uaNWuKnTt3isOHDwtfX1/h6+sr3b+goEDUr19fdOzYUSQlJYmtW7cKOzs7ERERIfW5ePGiMDExEeHh4eLUqVNi4cKFQl9fX2zdulXqs2bNGqFUKkV0dLRITk4WQ4cOFVZWVlpn5T1PZmamACAyMzPL4JkhIiKiV0GX7+8K3T137do19OnTB3fu3IGdnR1at26Nv//+G3Z2dgCAuXPnQk9PDz179kRubi7UajUWLVok3V9fXx9//PEHRowYAV9fX5iamiIwMBBTp06V+ri6umLTpk0YM2YM5s+fj+rVq2PJkiVQq9VSn969e+PWrVuYOHEiUlNT0bhxY2zdurXYweFERET09lIIIURFF/EmyMrKgqWlJTIzM3lMExER0WtCl+/vSnVMExEREVFlxdBEREREJANDExEREZEMDE1EREREMjA0EREREcnA0EREREQkA0MTERERkQwMTUREREQyMDQRERERycDQRERERCQDQxMRERGRDAxNRERERDIwNBERERHJwNBEREREJANDExEREZEMDE1EREREMjA0EREREcnA0EREREQkA0MTERERkQwMTUREREQyMDQRERERycDQRERERCQDQxMRERGRDAxNRERERDIwNBERERHJwNBEREREJANDExEREZEMDE1EREREMjA0EREREcnA0EREREQkA0MTERERkQwMTUREREQyMDQRERERycDQRERERCQDQxMRERGRDAxNRERERDIwNBERERHJwNBEREREJANDExEREZEMDE1EREREMjA0EREREcnA0EREREQkA0MTERERkQwMTUREREQyMDQRERERycDQRERERCQDQxMRERGRDAxNRERERDIwNBERERHJwNBEREREJANDExEREZEMDE1EREREMjA0EREREcnA0EREREQkA0MTERERkQwMTUREREQyMDQRERERycDQRERERCQDQxMRERGRDAxNRERERDIwNBERERHJwNBEREREJANDExEREZEMlSY0zZgxAwqFAqGhoVJbTk4OgoODYWNjAzMzM/Ts2RNpaWla90tJSYG/vz9MTExgb2+P8PBwFBQUaPWJj49H06ZNoVQq4e7ujujo6GKPv3DhQri4uMDY2Bg+Pj44ePBgeSwmERERvaYqRWg6dOgQfvzxRzRs2FCrfcyYMfj9998RGxuL3bt348aNG+jRo4c0X6PRwN/fH3l5edi/fz+WLVuG6OhoTJw4Uepz6dIl+Pv7o3379khKSkJoaCgGDx6Mbdu2SX1iYmIQFhaGSZMmITExEY0aNYJarUZ6enr5LzwRERG9HkQFu3//vqhdu7aIi4sTbdu2FZ999pkQQoiMjAxhaGgoYmNjpb6nTp0SAERCQoIQQojNmzcLPT09kZqaKvVZvHixsLCwELm5uUIIIcaPHy/q1aun9Zi9e/cWarVamm7evLkIDg6WpjUajXBychKRkZGylyMzM1MAEJmZmfIXnoiIiCqULt/fFb6lKTg4GP7+/vDz89NqP3LkCPLz87Xa69ati5o1ayIhIQEAkJCQgAYNGsDBwUHqo1arkZWVhZMnT0p9nh5brVZLY+Tl5eHIkSNaffT09ODn5yf1KUlubi6ysrK0bkRERPTmMqjIB1+zZg0SExNx6NChYvNSU1NhZGQEKysrrXYHBwekpqZKfZ4MTEXzi+Y9q09WVhYePXqEe/fuQaPRlNjn9OnTpdYeGRmJKVOmyFtQIiIieu1V2Jamq1ev4rPPPsOqVatgbGxcUWW8sIiICGRmZkq3q1evVnRJREREVI4qLDQdOXIE6enpaNq0KQwMDGBgYIDdu3djwYIFMDAwgIODA/Ly8pCRkaF1v7S0NDg6OgIAHB0di51NVzT9vD4WFhZQqVSwtbWFvr5+iX2KxiiJUqmEhYWF1o2IiIjeXBUWmt577z0cP34cSUlJ0q1Zs2bo16+f9LehoSF27Ngh3efMmTNISUmBr68vAMDX1xfHjx/XOsstLi4OFhYW8PLykvo8OUZRn6IxjIyM4O3trdWnsLAQO3bskPoQERERVdgxTebm5qhfv75Wm6mpKWxsbKT2oKAghIWFoUqVKrCwsMCoUaPg6+uLFi1aAAA6duwILy8v9O/fH7NmzUJqaiq+/PJLBAcHQ6lUAgCGDx+O77//HuPHj8egQYOwc+dO/PLLL9i0aZP0uGFhYQgMDESzZs3QvHlzzJs3Dw8fPsTAgQNf0bNBRERElV2FHgj+PHPnzoWenh569uyJ3NxcqNVqLFq0SJqvr6+PP/74AyNGjICvry9MTU0RGBiIqVOnSn1cXV2xadMmjBkzBvPnz0f16tWxZMkSqNVqqU/v3r1x69YtTJw4EampqWjcuDG2bt1a7OBwIiIiensphBCioot4E2RlZcHS0hKZmZk8vomIiOg1ocv3d4Vfp4mIiIjodcDQRERERCQDQxMRERGRDAxNRERERDIwNBERERHJwNBEREREJANDExEREZEMDE1EREREMjA0EREREcnA0EREREQkA0MTERERkQwMTUREREQyMDQRERERycDQRERERCQDQxMRERGRDAxNRERERDIwNBERERHJwNBEREREJANDExEREZEMDE1EREREMjA0EREREcnA0EREREQkA0MTERERkQwMTUREREQyMDQRERERycDQRERERCQDQxMRERGRDAxNRERERDIwNBERERHJwNBEREREJANDExEREZEMDE1EREREMjA0EREREcnA0EREREQkA0MTERERkQwMTUREREQyMDQRERERycDQRERERCQDQxMRERGRDAxNRERERDIwNBERERHJwNBEREREJANDExEREZEMDE1EREREMugcmlJSUiCEKNYuhEBKSkqZFEVERERU2egcmlxdXXHr1q1i7Xfv3oWrq2uZFEVERERU2egcmoQQUCgUxdofPHgAY2PjMimKiIiIqLIxkNsxLCwMAKBQKPDVV1/BxMREmqfRaHDgwAE0bty4zAskIiIiqgxkh6ajR48CeLyl6fjx4zAyMpLmGRkZoVGjRhg3blzZV0hERERUCcgOTbt27QIADBw4EPPnz4eFhUW5FUVERERU2cgOTUWioqLKow4iIiKiSk3n0PTw4UPMmDEDO3bsQHp6OgoLC7XmX7x4scyKIyIiIqosdA5NgwcPxu7du9G/f39UrVq1xDPpiIiIiN40OoemLVu2YNOmTWjVqlV51ENERERUKel8nSZra2tUqVKlPGohIiIiqrR0Dk3Tpk3DxIkTkZ2dXR71EBEREVVKOu+e++abb3DhwgU4ODjAxcUFhoaGWvMTExPLrDgiIiKiykLn0NS9e/dyKIOIiIioclMIIURFF/EmyMrKgqWlJTIzM3nhTyIioteELt/fOh/TRERERPQ20nn3nJ6e3jOvzaTRaF6qICIiIqLKSOfQtH79eq3p/Px8HD16FMuWLcOUKVPKrDAiIiKiyqTMjmlavXo1YmJisGHDhrIY7rXDY5qIiIhePxVyTFOLFi2wY8cOne6zePFiNGzYEBYWFrCwsICvry+2bNkizc/JyUFwcDBsbGxgZmaGnj17Ii0tTWuMlJQU+Pv7w8TEBPb29ggPD0dBQYFWn/j4eDRt2hRKpRLu7u6Ijo4uVsvChQvh4uICY2Nj+Pj44ODBgzotCxEREb3ZyiQ0PXr0CAsWLEC1atV0ul/16tUxY8YMHDlyBIcPH8a7776Lbt264eTJkwCAMWPG4Pfff0dsbCx2796NGzduoEePHtL9NRoN/P39kZeXh/3792PZsmWIjo7GxIkTpT6XLl2Cv78/2rdvj6SkJISGhmLw4MHYtm2b1CcmJgZhYWGYNGkSEhMT0ahRI6jVaqSnp7/kM0NERERvDKEjKysrYW1tLd2srKyEvr6+MDc3Fxs2bNB1uGKsra3FkiVLREZGhjA0NBSxsbHSvFOnTgkAIiEhQQghxObNm4Wenp5ITU2V+ixevFhYWFiI3NxcIYQQ48ePF/Xq1dN6jN69ewu1Wi1NN2/eXAQHB0vTGo1GODk5icjISNl1Z2ZmCgAiMzNTtwUmIiKiCqPL97fOB4LPmzdPa1pPTw92dnbw8fGBtbX1C4c3jUaD2NhYPHz4EL6+vjhy5Ajy8/Ph5+cn9albty5q1qyJhIQEtGjRAgkJCWjQoAEcHBykPmq1GiNGjMDJkyfRpEkTJCQkaI1R1Cc0NBQAkJeXhyNHjiAiIkJrmfz8/JCQkFBqvbm5ucjNzZWms7KyXnjZiYiIqPLTOTQFBgaWaQHHjx+Hr68vcnJyYGZmhvXr18PLywtJSUkwMjKClZWVVn8HBwekpqYCAFJTU7UCU9H8onnP6pOVlYVHjx7h3r170Gg0JfY5ffp0qXVHRkbybEEiIqK3iM6hCQAyMjKwdOlSnDp1CgBQr149DBo0CJaWljqP5eHhgaSkJGRmZmLt2rUIDAzE7t27X6SsVyoiIgJhYWHSdFZWFmrUqFGBFREREVF50vlA8MOHD8PNzQ1z587F3bt3cffuXXz77bdwc3N7oR/rNTIygru7O7y9vREZGYlGjRph/vz5cHR0RF5eHjIyMrT6p6WlwdHREQDg6OhY7Gy6ounn9bGwsIBKpYKtrS309fVL7FM0RkmUSqV01l/RjYiIiN5cOoemMWPGoGvXrrh8+TJ+/fVX/Prrr7h06RLef/996Tihl1FYWIjc3Fx4e3vD0NBQ6zIGZ86cQUpKCnx9fQEAvr6+OH78uNZZbnFxcbCwsICXl5fU5+lLIcTFxUljGBkZwdvbW6tPYWEhduzYIfUhIiIi0vnsOWNjY3Hq1Kli7SdPnhQqlUqnsb744guxe/ducenSJfHPP/+IL774QigUCvHnn38KIYQYPny4qFmzpti5c6c4fPiw8PX1Fb6+vtL9CwoKRP369UXHjh1FUlKS2Lp1q7CzsxMRERFSn4sXLwoTExMRHh4uTp06JRYuXCj09fXF1q1bpT5r1qwRSqVSREdHi+TkZDF06FBhZWWldVbe8/DsOSIiotdPuZ49Z2FhgZSUFNStW1er/erVqzA3N9dprPT0dAQEBODmzZuwtLREw4YNsW3bNnTo0AEAMHfuXOjp6aFnz57Izc2FWq3GokWLpPvr6+vjjz/+wIgRI+Dr6wtTU1MEBgZi6tSpUh9XV1ds2rQJY8aMwfz581G9enUsWbIEarVa6tO7d2/cunULEydORGpqKho3boytW7cWOziciIiI3l46/4zK6NGjsX79esyZMwctW7YEAOzbtw/h4eHo2bNnsUsSvC34MypERESvH12+v3Xe0jRnzhwoFAoEBARIP1diaGiIESNGYMaMGS9WMREREVEl98I/2JudnY0LFy4AANzc3GBiYlKmhb1uuKWJiIjo9VMuP9ir0Wjwzz//4NGjRwAAExMTNGjQAA0aNIBCocA///yDwsLCl6uciIiIqJKSHZpWrFiBQYMGwcjIqNg8Q0NDDBo0CKtXry7T4oiIiIgqC9mhaenSpRg3bhz09fWLzTMwMMD48ePx008/lWlxRERERJWF7NB05swZtGjRotT577zzjvSzKkRERERvGtmh6eHDh8jKyip1/v3795GdnV0mRRERERFVNrJDU+3atbF///5S5+/duxe1a9cuk6KIiIiIKhvZoalv37748ssv8c8//xSbd+zYMUycOBF9+/Yt0+KIiIiIKgvZ12nKz89Hx44dsXfvXvj5+Uk/o3L69Gls374drVq1QlxcHAwNDcu14MqK12kiIiJ6/ejy/a3TxS3z8/Mxd+5crF69GufOnYMQAnXq1EHfvn0RGhpa4uUI3hYMTURERK+fcgtNVDqGJiIiotdPuVwRnIiIiOhtxtBEREREJANDExEREZEMDE1EREREMrxwaMrLy8OZM2dQUFBQlvUQERERVUo6h6bs7GwEBQXBxMQE9erVQ0pKCgBg1KhRmDFjRpkXSERERFQZ6ByaIiIicOzYMcTHx8PY2Fhq9/PzQ0xMTJkWR0RERFRZGOh6h99++w0xMTFo0aIFFAqF1F6vXj1cuHChTIsjIiIiqix03tJ069Yt2NvbF2t/+PChVogiIiIiepPoHJqaNWuGTZs2SdNFQWnJkiXw9fUtu8qIiIiIKhGdd8/95z//QefOnZGcnIyCggLMnz8fycnJ2L9/P3bv3l0eNRIRERFVOJ23NLVu3RpJSUkoKChAgwYN8Oeff8Le3h4JCQnw9vYujxqJiIiIKhx/sLeM8Ad7iYiIXj+6fH/rvHsOADQaDdavX49Tp04BALy8vNCtWzcYGLzQcERERESVns4p5+TJk+jatStSU1Ph4eEBAJg5cybs7Ozw+++/o379+mVeJBEREVFF0/mYpsGDB6NevXq4du0aEhMTkZiYiKtXr6Jhw4YYOnRoedRIREREVOF03tKUlJSEw4cPw9raWmqztrbG119/jXfeeadMiyMiIiKqLHTe0lSnTh2kpaUVa09PT4e7u3uZFEVERERU2egcmiIjIzF69GisXbsW165dw7Vr17B27VqEhoZi5syZyMrKkm5EREREbwqdLzmgp/d/OavoauBFQzw5rVAooNFoyqrOSo+XHCAiInr9lOslB3bu3MnfmCMiIqK3js6hqV27duVQBhEREVHlpvMxTa6urpg6dSpSUlLKox4iIiKiSknn0PTZZ5/h119/Ra1atdChQwesWbMGubm55VEbERERUaWhc2gKDQ1FUlISDh48CE9PT4waNQpVq1ZFSEgIEhMTy6NGIiIiogr30j/Ym5+fj0WLFuHzzz9Hfn4+GjRogNGjR2PgwIFv1QHjPHuOiIjo9VPuP9gLPA5L69evR1RUFOLi4tCiRQsEBQXh2rVrmDBhArZv347Vq1e/6PBERERElYrs0LR8+XL07t0bJ0+eRFRUFP73v/9BT08PAQEBmDt3LurWrSv1/fDDD/mTKkRERPRGkR2aBg4ciE6dOuGdd95Bhw4dsHjxYnTv3h2GhobF+rq6uuKTTz4p00KJiIiIKpLs0FR06NPFixfh7Oz8zL6mpqaIiop6ucqIiIiIKhGdzp5TKBTPDUxEREREbyKdDgR/7733YGDw7LvwsgNERET0JtIpNKnVapiZmZVXLURERESVlk6hKTw8HPb29uVVCxEREVGlJfuYprfpQpVERERET5Mdml7ywuFERERErzXZoenSpUuws7Mrz1qIiIiIKi3ZxzTxUgNERET0NtPpOk1EREREbyuGJiIiIiIZGJqIiIiIZNDpOk1FcnJy8M8//yA9PR2FhYVa87p27VomhRERERFVJjqHpq1btyIgIAC3b98uNk+hUECj0ZRJYURERESVic6750aNGoVevXrh5s2bKCws1LoxMBEREdGbSufQlJaWhrCwMDg4OJRHPURERESVks6h6aOPPkJ8fHw5lEJERERUeSmEjr+Pkp2djV69esHOzg4NGjSAoaGh1vzRo0eXaYGvi6ysLFhaWiIzMxMWFhYVXQ4RERHJoMv3t84Hgv/vf//Dn3/+CWNjY8THx2v9kK9CoXhrQxMRERG92XQOTf/+978xZcoUfPHFF9DT42WeiIiI6O2gc+rJy8tD7969GZiIiIjoraJz8gkMDERMTEx51EJERERUaekcmjQaDWbNmoW2bdti1KhRCAsL07rpIjIyEu+88w7Mzc1hb2+P7t2748yZM1p9cnJyEBwcDBsbG5iZmaFnz55IS0vT6pOSkgJ/f3+YmJjA3t4e4eHhKCgo0OoTHx+Ppk2bQqlUwt3dHdHR0cXqWbhwIVxcXGBsbAwfHx8cPHhQp+UhIiKiN5fOoen48eNo0qQJ9PT0cOLECRw9elS6JSUl6TTW7t27ERwcjL///htxcXHIz89Hx44d8fDhQ6nPmDFj8PvvvyM2Nha7d+/GjRs30KNHD2m+RqOBv78/8vLysH//fixbtgzR0dGYOHGi1OfSpUvw9/dH+/btkZSUhNDQUAwePBjbtm2T+sTExCAsLAyTJk1CYmIiGjVqBLVajfT0dF2fIiIiInoTiUokPT1dABC7d+8WQgiRkZEhDA0NRWxsrNTn1KlTAoBISEgQQgixefNmoaenJ1JTU6U+ixcvFhYWFiI3N1cIIcT48eNFvXr1tB6rd+/eQq1WS9PNmzcXwcHB0rRGoxFOTk4iMjJSVu2ZmZkCgMjMzNRxqYmIiKii6PL9/VJHc1+7dg3Xrl0ri+wGAMjMzAQAVKlSBQBw5MgR5Ofnw8/PT+pTt25d1KxZEwkJCQCAhIQENGjQQOsK5Wq1GllZWTh58qTU58kxivoUjZGXl4cjR45o9dHT04Ofn5/U52m5ubnIysrSuhEREdGbS+fQVFhYiKlTp8LS0hLOzs5wdnaGlZUVpk2bhsLCwhcupLCwEKGhoWjVqhXq168PAEhNTYWRkRGsrKy0+jo4OCA1NVXq8/RPuhRNP69PVlYWHj16hNu3b0Oj0ZTYp2iMp0VGRsLS0lK61ahR48UWnIiIiF4LL3SdpqVLl2LGjBlo1aoVAGDv3r2YPHkycnJy8PXXX79QIcHBwThx4gT27t37Qvd/1SIiIrQOfM/KymJwIiIieoPpHJqWLVuGJUuWoGvXrlJbw4YNUa1aNYwcOfKFQlNISAj++OMP7NmzB9WrV5faHR0dkZeXh4yMDK2tTWlpaXB0dJT6PH2WW9HZdU/2efqMu7S0NFhYWEClUkFfXx/6+vol9ika42lKpRJKpVLnZSUiIqLXk8675+7evYu6desWa69bty7u3r2r01hCCISEhGD9+vXYuXMnXF1dteZ7e3vD0NAQO3bskNrOnDmDlJQU+Pr6AgB8fX1x/PhxrbPc4uLiYGFhAS8vL6nPk2MU9Skaw8jICN7e3lp9CgsLsWPHDqkPERERveV0Pcq8efPmYtSoUcXaQ0JChI+Pj05jjRgxQlhaWor4+Hhx8+ZN6ZadnS31GT58uKhZs6bYuXOnOHz4sPD19RW+vr7S/IKCAlG/fn3RsWNHkZSUJLZu3Srs7OxERESE1OfixYvCxMREhIeHi1OnTomFCxcKfX19sXXrVqnPmjVrhFKpFNHR0SI5OVkMHTpUWFlZaZ2V9yw8e46IiOj1o8v3t86hKT4+XpiamgpPT08xaNAgMWjQIOHp6SnMzMzEnj17dBoLQIm3qKgoqc+jR4/EyJEjhbW1tTAxMREffvihuHnzptY4ly9fFp07dxYqlUrY2tqKsWPHivz8fK0+u3btEo0bNxZGRkaiVq1aWo9R5LvvvhM1a9YURkZGonnz5uLvv/+WvSwMTURERK8fXb6/FUIIoevWqRs3bmDhwoU4ffo0AMDT0xMjR46Ek5NTGW3/ev1kZWXB0tISmZmZsLCwqOhyiIiISAZdvr9fKDRRcQxNRERErx9dvr91PnsOADIyMrB06VKcOnUKAFCvXj0MGjQIlpaWLzIcERERUaWn89lzhw8fhpubG+bOnYu7d+/i7t27+Pbbb+Hm5obExMTyqJGIiIiowum8e65NmzZwd3fHzz//DAODxxuqCgoKMHjwYFy8eBF79uwpl0IrO+6eIyIiev2U6zFNKpUKR48eLXatpuTkZDRr1gzZ2dm6V/wGYGgiIiJ6/ejy/a3z7jkLCwukpKQUa7969SrMzc11HY6IiIjotaBzaOrduzeCgoIQExODq1ev4urVq1izZg0GDx6MPn36lEeNRERERBVO57Pn5syZA4VCgYCAABQUFAAADA0NMWLECMyYMaPMCyQiIiKqDF74Ok3Z2dm4cOECAMDNzQ0mJiZ49OgRVCpVmRb4uuAxTURERK+fcj2mqYiJiQkaNGiABg0aQF9fH99++22xH9wlIiIielPIDk25ubmIiIhAs2bN0LJlS/z2228AgKioKLi6umLu3LkYM2ZMedVJREREVKFkH9M0ceJE/Pjjj/Dz88P+/fvRq1cvDBw4EH///Te+/fZb9OrVC/r6+uVZKxEREVGFkR2aYmNjsXz5cnTt2hUnTpxAw4YNUVBQgGPHjkGhUJRnjUREREQVTvbuuWvXrsHb2xsAUL9+fSiVSowZM4aBiYiIiN4KskOTRqOBkZGRNG1gYAAzM7NyKYqIiIiospG9e04IgQEDBkCpVAIAcnJyMHz4cJiammr1+/XXX8u2QiIiIqJKQHZoCgwM1Jr+9NNPy7wYIiIiospKdmiKiooqzzqIiIiIKrUXvrglERER0duEoYmIiIhIBoYmIiIiIhkYmoiIiIhkYGgiIiIikoGhiYiIiEgGhiYiIiIiGRiaiIiIiGRgaCIiIiKSgaGJiIiISAaGJiIiIiIZGJqIiIiIZGBoIiIiIpKBoYmIiIhIBoYmIiIiIhkYmoiIiIhkYGgiIiIikoGhiYiIiEgGhiYiIiIiGRiaiIiIiGRgaCIiIiKSgaGJiIiISAaGJiIiIiIZGJqIiIiIZGBoIiIiIpKBoYmIiIhIBoYmIiIiIhkYmoiIiIhkYGgiIiIikoGhiYiIiEgGhiYiIiIiGRiaiIiIiGRgaCIiIiKSgaGJiIiISAaGJiIiIiIZGJqIiIiIZGBoIiIiIpKBoYmIiIhIBoYmIiIiIhkYmoiIiIhkYGgiIiIikoGhiYiIiEgGhiYiIiIiGRiaiIiIiGRgaCIiIiKSoUJD0549e/DBBx/AyckJCoUCv/32m9Z8IQQmTpyIqlWrQqVSwc/PD+fOndPqc/fuXfTr1w8WFhawsrJCUFAQHjx4oNXnn3/+QZs2bWBsbIwaNWpg1qxZxWqJjY1F3bp1YWxsjAYNGmDz5s1lvrxERET0+qrQ0PTw4UM0atQICxcuLHH+rFmzsGDBAvzwww84cOAATE1NoVarkZOTI/Xp168fTp48ibi4OPzxxx/Ys2cPhg4dKs3PyspCx44d4ezsjCNHjmD27NmYPHkyfvrpJ6nP/v370adPHwQFBeHo0aPo3r07unfvjhMnTpTfwhMREdHrRVQSAMT69eul6cLCQuHo6Chmz54ttWVkZAilUin+97//CSGESE5OFgDEoUOHpD5btmwRCoVCXL9+XQghxKJFi4S1tbXIzc2V+nz++efCw8NDmv7444+Fv7+/Vj0+Pj5i2LBhsuvPzMwUAERmZqbs+xAREVHF0uX7u9Ie03Tp0iWkpqbCz89ParO0tISPjw8SEhIAAAkJCbCyskKzZs2kPn5+ftDT08OBAwekPv/6179gZGQk9VGr1Thz5gzu3bsn9XnycYr6FD1OSXJzc5GVlaV1IyIiojdXpQ1NqampAAAHBwetdgcHB2leamoq7O3tteYbGBigSpUqWn1KGuPJxyitT9H8kkRGRsLS0lK61ahRQ9dFJCIiotdIpQ1NlV1ERAQyMzOl29WrVyu6JCIiIipHlTY0OTo6AgDS0tK02tPS0qR5jo6OSE9P15pfUFCAu3fvavUpaYwnH6O0PkXzS6JUKmFhYaF1IyIiojdXpQ1Nrq6ucHR0xI4dO6S2rKwsHDhwAL6+vgAAX19fZGRk4MiRI1KfnTt3orCwED4+PlKfPXv2ID8/X+oTFxcHDw8PWFtbS32efJyiPkWPQ0RERFShoenBgwdISkpCUlISgMcHfyclJSElJQUKhQKhoaGYPn06Nm7ciOPHjyMgIABOTk7o3r07AMDT0xOdOnXCkCFDcPDgQezbtw8hISH45JNP4OTkBADo27cvjIyMEBQUhJMnTyImJgbz589HWFiYVMdnn32GrVu34ptvvsHp06cxefJkHD58GCEhIa/6KSEiIqLK6hWczVeqXbt2CQDFboGBgUKIx5cd+Oqrr4SDg4NQKpXivffeE2fOnNEa486dO6JPnz7CzMxMWFhYiIEDB4r79+9r9Tl27Jho3bq1UCqVolq1amLGjBnFavnll19EnTp1hJGRkahXr57YtGmTTsvCSw4QERG9fnT5/lYIIUQFZrY3RlZWFiwtLZGZmcnjm4iIiF4Tunx/V9pjmoiIiIgqE4YmIiIiIhkYmoiIiIhkYGgiIiIikoGhiYiIiEgGhiYiIiIiGRiaiIiIiGRgaCIiIiKSgaGJiIiISAaGJiIiIiIZGJqIiIiIZGBoIiIiIpKBoYmIiIhIBoYmIiIiIhkYmoiIiIhkYGgiIiIikoGhiYiIiEgGhiYiIiIiGRiaiIiIiGRgaCIiIiKSgaGJiIiISAaGJiIiIiIZGJqIiIiIZGBoolduxowZUCgUCA0NBQDcvXsXo0aNgoeHB1QqFWrWrInRo0cjMzNTus+xY8fQp08f1KhRAyqVCp6enpg/f36xsRcuXAhPT0+oVCp4eHhg+fLlr2qxiIjoDWdQ0QXQ2+XQoUP48ccf0bBhQ6ntxo0buHHjBubMmQMvLy9cuXIFw4cPx40bN7B27VoAwJEjR2Bvb4+VK1eiRo0a2L9/P4YOHQp9fX2EhIQAABYvXoyIiAj8/PPPeOedd3Dw4EEMGTIE1tbW+OCDDypkeYmI6M2hEEKIii7iTZCVlQVLS0tkZmbCwsKiosuplB48eICmTZti0aJFmD59Oho3box58+aV2Dc2NhaffvopHj58CAODkrN9cHAwTp06hZ07dwIAWrZsiVatWmH27NlSn7Fjx+LAgQPYu3dvmS8PERG9/nT5/ubuOXplgoOD4e/vDz8/v+f2LVp5SwtMRX2qVKkiTefm5sLY2Firj0qlwsGDB5Gfn//ihRMREYGhiV6RNWvWIDExEZGRkc/te/v2bUybNg1Dhw4ttc/+/fsRExOj1UetVmPJkiU4cuQIhBA4fPgwlixZgvz8fNy+fbtMloOIiN5ePKaJyt3Vq1fx2WefIS4urtiWoKdlZWXB398fXl5emDx5col9Tpw4gW7dumHSpEno2LGj1P7VV18hNTUVLVq0gBACDg4OCAwMxKxZs6Cnx/8PiIjo5fCbhMrdkSNHkJ6ejqZNm8LAwAAGBgbYvXs3FixYAAMDA2g0GgDA/fv30alTJ5ibm2P9+vUwNDQsNlZycjLee+89DB06FF9++aXWPJVKhf/+97/Izs7G5cuXkZKSAhcXF5ibm8POzu6VLCsREb25uKWJyt17772H48ePa7UNHDgQdevWxeeffw59fX1kZWVBrVZDqVRi48aNJW6ROnnyJN59910EBgbi66+/LvXxDA0NUb16dQCPdwu+//773NJEREQvjaGJyp25uTnq16+v1WZqagobGxvUr18fWVlZ6NixI7Kzs7Fy5UpkZWUhKysLAGBnZwd9fX2cOHEC7777LtRqNcLCwpCamgoA0NfXl7YinT17FgcPHoSPjw/u3buHb7/9FidOnMCyZcte7QITEdEbiaGJKlxiYiIOHDgAAHB3d9ead+nSJbi4uGDt2rW4desWVq5ciZUrV0rznZ2dcfnyZQCARqPBN998gzNnzsDQ0BDt27fH/v374eLi8qoWhYiI3mC8TlMZ4XWaiCq3yMhI/Prrrzh9+jRUKhVatmyJmTNnwsPDQ+qTmpqK8PBwxMXF4f79+/Dw8MC///1v9OzZs9h4ubm58PHxwbFjx3D06FE0btwYADB58mRMmTKlWH8TExM8fPiw3JaPiF4Mr9NERPSU3bt3Izg4GH///Tfi4uKQn5+Pjh07agWZgIAAnDlzBhs3bsTx48fRo0cPfPzxxzh69Gix8caPHw8nJ6di7ePGjcPNmze1bl5eXujVq1e5Lh8RlT9uaSoj5b2lyeWLTWU+Jr1eLs/wr+gS3ii3bt2Cvb09du/ejX/9618AADMzMyxevBj9+/eX+tnY2GDmzJkYPHiw1LZlyxaEhYVh3bp1qFevntaWpqcdO3YMjRs3xp49e9CmTZtyXSYi0h23NBERPUfRD0I/eVX5li1bIiYmBnfv3kVhYSHWrFmDnJwctGvXTuqTlpaGIUOGYMWKFTAxMXnu4yxZsgR16tRhYCJ6AzA0EdFbp7CwEKGhoWjVqpXWmZ2//PIL8vPzYWNjA6VSiWHDhmH9+vXSCQpCCAwYMADDhw9Hs2bNnvs4OTk5WLVqFYKCgsptWYjo1eHZc0T01gkODsaJEyeK/ZDzV199hYyMDGzfvh22trb47bff8PHHH+Ovv/5CgwYN8N133+H+/fuIiIiQ9Tjr16/H/fv3ERgYWB6LQUSvGEMTEb1VQkJC8Mcff2DPnj3SRVAB4MKFC/j+++9x4sQJ1KtXDwDQqFEj/PXXX1i4cCF++OEH7Ny5EwkJCVAqlVpjNmvWDP369St2TbAlS5bg/fffh4ODQ/kvGBGVO4YmInorCCEwatQorF+/HvHx8XB1ddWan52dDQDFrh6vr6+PwsJCAMCCBQswffp0ad6NGzegVqsRExMDHx8frftdunQJu3btwsaNG8tjcYioAjA0EdFbITg4GKtXr8aGDRtgbm4uXVXe0tISKpUKdevWhbu7O4YNG4Y5c+bAxsYGv/32G+Li4vDHH38AAGrWrKk1ppmZGQDAzc1Na6sVAPz3v/9F1apV0blz51ewdET0KvBAcCJ6KyxevBiZmZlo164dqlatKt1iYmIAPP7Nws2bN8POzg4ffPABGjZsiOXLl2PZsmXo0qWLTo9VWFiI6OhoDBgwAPr6+uWxOERUAbiliYjeCnIuSVe7dm2sW7dO9pguLi4ljqunp4erV6/qVB8RVX7c0kREREQkA0MTERERkQzcPUdEsvCnfIg/5UNvO25pIiIiIpKBoYmIiIhIBoYmIiIiIhkYmoiIiIhkYGgiIiIikoGhiYiIiEgGhiYiIiIiGRiaiIiIKon79+8jNDQUzs7OUKlUaNmyJQ4dOiTNF0Jg4sSJqFq1KlQqFfz8/HDu3LkKrPjtwtBERERUSQwePBhxcXFYsWIFjh8/jo4dO8LPzw/Xr18HAMyaNQsLFizADz/8gAMHDsDU1BRqtRo5OTkVXPnbgaGJiIioEnj06BHWrVuHWbNm4V//+hfc3d0xefJkuLu7Y/HixRBCYN68efjyyy/RrVs3NGzYEMuXL8eNGzfw22+/VXT5bwWGJiIiokqgoKAAGo0GxsbGWu0qlQp79+7FpUuXkJqaCj8/P2mepaUlfHx8kJCQ8KrLfSsxNBEREVUC5ubm8PX1xbRp03Djxg1oNBqsXLkSCQkJuHnzJlJTUwEADg4OWvdzcHCQ5lH5YmgiIiKqJFasWAEhBKpVqwalUokFCxagT58+0NPj13VlwFeBiIioknBzc8Pu3bvx4MEDXL16FQcPHkR+fj5q1aoFR0dHAEBaWprWfdLS0qR5VL4YmoiIiCoZU1NTVK1aFffu3cO2bdvQrVs3uLq6wtHRETt27JD6ZWVl4cCBA/D19a3Aat8eBhVdABERET22bds2CCHg4eGB8+fPIzw8HHXr1sXAgQOhUCgQGhqK6dOno3bt2nB1dcVXX30FJycndO/evaJLfytwS9NTFi5cCBcXFxgbG8PHxwcHDx6s6JKIiOgtkZmZieDgYNStWxcBAQFo3bo1tm3bBkNDQwDA+PHjMWrUKAwdOhTvvPMOHjx4gK1btxY7447Kh0IIISq6iMoiJiYGAQEB+OGHH+Dj44N58+YhNjYWZ86cgb29/TPvm5WVBUtLS2RmZsLCwqLMa3P5YlOZj0mvl8sz/Cv08bkOUkWvg0TlQZfvb25pesK3336LIUOGYODAgfDy8sIPP/wAExMT/Pe//63o0oiIiKiC8Zim/y8vLw9HjhxBRESE1Kanpwc/P78SLxqWm5uL3NxcaTozMxPA48RaHgpzs8tlXHp9lNe6JRfXQarodbD+pG0V+vhU8U5MUZf5mEXrtZwdbwxN/9/t27eh0WhKvGjY6dOni/WPjIzElClTirXXqFGj3Gqkt5vlvIqugN52XAepopXnOnj//n1YWlo+sw9D0wuKiIhAWFiYNF1YWIi7d+/CxsYGCoWiAit782RlZaFGjRq4evVquRwvRvQ8XAeponEdLD9CCNy/fx9OTk7P7cvQ9P/Z2tpCX19f9kXDlEollEqlVpuVlVV5lvjWs7Cw4IcFVSiug1TRuA6Wj+dtYSrCA8H/PyMjI3h7e2tdNKywsBA7duzgRcOIiIiIW5qeFBYWhsDAQDRr1gzNmzfHvHnz8PDhQwwcOLCiSyMiIqIKxtD0hN69e+PWrVuYOHEiUlNT0bhxY2zdurXYweH0aimVSkyaNKnY7lCiV4XrIFU0roOVAy9uSURERCQDj2kiIiIikoGhiYiIiEgGhiYiIiIiGRiaSJZ27dohNDS0zMedPHkyGjduXObj0pvNxcUF8+bNq+gy6C2hUCjw22+/VXQZkgEDBqB79+4VXcZbiaHpDTJgwAAoFIpit06dOskeIz4+HgqFAhkZGVrtv/76K6ZNm1bGFb8erly5ApVKhQcPHpTJeJcvX4ZCoUBSUlKZjPc6e3KdNTIygru7O6ZOnYqCgoJn3u/QoUMYOnRomdXB1+TtdevWLYwYMQI1a9aEUqmEo6Mj1Go19u3bV9GlUSXESw68YTp16oSoqCittrI4RbVKlSrPnJ+XlwcjI6OXfpzKaMOGDWjfvj3MzMwqupQ3UtE6m5ubi82bNyM4OBiGhoZaP55dpGg9s7Ozq4BKX8yb/N54E/Ts2RN5eXlYtmwZatWqhbS0NOzYsQN37twp18d9leuFRqOBQqGAnh63k7wsPoNvmKL/lJ68WVtbS/MVCgWWLFmCDz/8ECYmJqhduzY2btwI4PF/2+3btwcAWFtbQ6FQYMCAAQCK755zcXHBtGnTEBAQAAsLC+m//r1796JNmzZQqVSoUaMGRo8ejYcPHz637hUrVsDFxQWWlpb45JNPcP/+fWlebm4uRo8eDXt7exgbG6N169Y4dOiQNL9o69i2bdvQpEkTqFQqvPvuu0hPT8eWLVvg6ekJCwsL9O3bF9nZ2dL9CgsLERkZCVdXV6hUKjRq1Ahr164tVtuGDRvQtWtXAI+3cHTo0AG2trawtLRE27ZtkZiYqNVfoVBg8eLF6Ny5M1QqFWrVqqU1rqurKwCgSZMmUCgUaNeu3XOfnzdZ0Trr7OyMESNGwM/PT1oni3ZDfP3113BycoKHhwcA7d1zffv2Re/evbXGzM/Ph62tLZYvXw4A2Lp1K1q3bg0rKyvY2Njg/fffx4ULF6T+z3pNlixZAk9PTxgbG6Nu3bpYtGjRM5enXbt2CAkJQWhoKGxtbaFWP/5V9t27d6N58+ZQKpWoWrUqvvjiC60tauW1nlPpMjIy8Ndff2HmzJlo3749nJ2d0bx5c0REREjv+SK3b98u8XMTeBxKgoKCpM8SDw8PzJ8/X+v+pa3LV69exccffwwrKytUqVIF3bp1w+XLl7XGDgsLk9bd8ePH43lXCoqOjoaVlRU2btwILy8vKJVKpKSk4N69ewgICIC1tTVMTEzQuXNnnDt3Tuu+69atQ7169aBUKuHi4oJvvvlGa76LiwumT5+OgIAAmJmZwdnZGRs3bsStW7fQrVs3mJmZoWHDhjh8+LDs1+G1IuiNERgYKLp16/bMPgBE9erVxerVq8W5c+fE6NGjhZmZmbhz544oKCgQ69atEwDEmTNnxM2bN0VGRoYQQoi2bduKzz77TBrH2dlZWFhYiDlz5ojz589LN1NTUzF37lxx9uxZsW/fPtGkSRMxYMCAUuuZNGmSMDMzEz169BDHjx8Xe/bsEY6OjmLChAlSn9GjRwsnJyexefNmcfLkSREYGCisra3FnTt3hBBC7Nq1SwAQLVq0EHv37hWJiYnC3d1dtG3bVnTs2FEkJiaKPXv2CBsbGzFjxgxp3OnTp4u6deuKrVu3igsXLoioqCihVCpFfHy81OfevXvCyMhIXL9+XQghxI4dO8SKFSvEqVOnRHJysggKChIODg4iKytL6zm2sbERP//8szhz5oz48ssvhb6+vkhOThZCCHHw4EEBQGzfvl3cvHlTWo63UUnrbNeuXUXTpk2l+WZmZqJ///7ixIkT4sSJE0KIx+vf3LlzhRBC/PHHH0KlUon79+9LY/z+++9CpVJJr8vatWvFunXrxLlz58TRo0fFBx98IBo0aCA0Go0QovTXZOXKlaJq1api3bp14uLFi2LdunWiSpUqIjo6utRlatu2rTAzMxPh4eHi9OnT4vTp0+LatWvCxMREjBw5Upw6dUqsX79e2NraikmTJkn3K6/1nEqXn58vzMzMRGhoqMjJySm137M+N4UQIi8vT0ycOFEcOnRIXLx4UaxcuVKYmJiImJgYaYyS1uW8vDzh6ekpBg0aJP755x+RnJws+vbtKzw8PERubq4QQoiZM2cKa2trsW7dOukzx9zc/Jmf9VFRUcLQ0FC0bNlS7Nu3T5w+fVo8fPhQdO3aVXh6eoo9e/aIpKQkoVarhbu7u8jLyxNCCHH48GGhp6cnpk6dKs6cOSOioqKESqUSUVFR0tjOzs6iSpUq4ocffhBnz54VI0aMEBYWFqJTp07il19+EWfOnBHdu3cXnp6eorCw8CVencqJoekNEhgYKPT19YWpqanW7euvv5b6ABBffvmlNP3gwQMBQGzZskUI8X8fzPfu3dMau6TQ1L17d60+QUFBYujQoVptf/31l9DT0xOPHj0qseZJkyYJExMTrdARHh4ufHx8pPoMDQ3FqlWrpPl5eXnCyclJzJo1S6vm7du3S30iIyMFAHHhwgWpbdiwYUKtVgshhMjJyREmJiZi//79xZahT58+0vSqVatEs2bNSqxdCCE0Go0wNzcXv//+u9QGQAwfPlyrn4+PjxgxYoQQQohLly4JAOLo0aOljvu2eDI0FRYWiri4OKFUKsW4ceOk+Q4ODtIXSJEnQ1N+fr6wtbUVy5cvl+b36dNH9O7du9THvXXrlgAgjh8/LoQo/TVxc3MTq1ev1mqbNm2a8PX1LXXstm3biiZNmmi1TZgwQXh4eGh9iSxcuFCYmZkJjUZTbus5Pd/atWuFtbW1MDY2Fi1bthQRERHi2LFjWn2e97lZkuDgYNGzZ09puqR1ecWKFcXWi9zcXKFSqcS2bduEEEJUrVpVWgeEeLy+V69e/bmhCYBISkqS2s6ePSsAiH379kltt2/fFiqVSvzyyy9CCCH69u0rOnTooDVWeHi48PLykqadnZ3Fp59+Kk3fvHlTABBfffWV1JaQkCAAiJs3b5Za4+uKu+feMO3bt0dSUpLWbfjw4Vp9GjZsKP1tamoKCwsLpKen6/xYzZo105o+duwYoqOjYWZmJt3UajUKCwtx6dKlUsdxcXGBubm5NF21alWpngsXLiA/Px+tWrWS5hsaGqJ58+Y4depUqcvl4OAAExMT1KpVS6utaNzz588jOzsbHTp00Kp3+fLlWrttntw1BwBpaWkYMmQIateuDUtLS1hYWODBgwdISUnRquXpH3n29fUtVi899scff8DMzAzGxsbo3LkzevfujcmTJ0vzGzRo8MxjPwwMDPDxxx9j1apVAICHDx9iw4YN6Nevn9Tn3Llz6NOnD2rVqgULCwu4uLgAQLHX7UkPHz7EhQsXEBQUpLWOTJ8+XWsdKYm3t7fW9KlTp+Dr6wuFQiG1tWrVCg8ePMC1a9fKbT2n5+vZsydu3LiBjRs3olOnToiPj0fTpk0RHR2t1e95n5sLFy6Et7c37OzsYGZmhp9++qnY+vX0unzs2DGcP38e5ubm0vpVpUoV5OTk4MKFC8jMzMTNmzfh4+Mj3cfAwKDYZ29JjIyMtGo+deoUDAwMtMaysbGBh4eHtI6dOnVKax0EHq+n586dg0ajKfG5KPqZsQYNGhRrexPXQx4I/oYxNTWFu7v7M/sYGhpqTSsUChQWFr7QYz3pwYMHGDZsGEaPHl2sb82aNcu9nifHUSgUzxy36Ey4TZs2oVq1alr9ig6cz8vLw9atWzFhwgRpXmBgIO7cuYP58+fD2dkZSqUSvr6+yMvL07leeqx9+/ZYvHgxjIyM4OTkBAMD7Y+lp9ezkvTr1w9t27ZFeno64uLioFKptM4a/eCDD+Ds7Iyff/4ZTk5OKCwsRP369Z/5uhWtIz///LPWFw0A6OvrP7MeOTW/KF3Wc5LH2NgYHTp0QIcOHfDVV19h8ODBmDRpknRMJ/Dsz6k1a9Zg3Lhx+Oabb+Dr6wtzc3PMnj0bBw4c0LpPSZ+Z3t7eUuB/0sue7KBSqbRCell6eh0sre1NXA8ZmkhL0X9BT/5XIVfTpk2RnJz83NCmCzc3NxgZGWHfvn1wdnYG8Pgg30OHDr3UdaOePDiybdu2JfaJj4+HtbU1GjVqJLXt27cPixYtQpcuXQA8Pojz9u3bxe77999/IyAgQGu6SZMmAF7uOX4TyQn6z9OyZUvUqFEDMTEx2LJlC3r16iV9iN+5cwdnzpzBzz//jDZt2gB4fMLCk0p6TRwcHODk5ISLFy9qbbV6EZ6enli3bh2EENIXyr59+2Bubo7q1avDxsamXNZzejFeXl46XZdp3759aNmyJUaOHCm1PW9rJPD4MzMmJgb29vawsLAosU/VqlVx4MAB/Otf/wIAFBQU4MiRI2jatKns+oDH62BBQQEOHDiAli1bAvi/94aXl5fU5+lLLezbtw916tR57j8KbwuGpjdMbm4uUlNTtdoMDAxga2sr6/7Ozs5QKBT4448/0KVLF6hUKtmn2n/++edo0aIFQkJCMHjwYJiamiI5ORlxcXH4/vvvdV4W4PEX6ogRIxAeHo4qVaqgZs2amDVrFrKzsxEUFPRCYwKAubk5xo0bhzFjxqCwsBCtW7dGZmYm9u3bBwsLCwQGBmLjxo3FzqCpXbs2VqxYgWbNmiErKwvh4eFQqVTFxo+NjUWzZs3QunVrrFq1CgcPHsTSpUsBAPb29lCpVNi6dSuqV68OY2NjWFpavvCy0GN9+/bFDz/8gLNnz2LXrl1Su7W1NWxsbPDTTz+hatWqSElJwRdffKF139JekylTpmD06NGwtLREp06dkJubi8OHD+PevXsICwuTXdvIkSMxb948jBo1CiEhIThz5gwmTZqEsLAw6Onpldt6Ts92584d9OrVC4MGDULDhg1hbm6Ow4cPY9asWejWrZvscWrXro3ly5dj27ZtcHV1xYoVK3Do0CHprMzS9OvXD7Nnz0a3bt0wdepUVK9eHVeuXMGvv/6K8ePHo3r16vjss88wY8YM1K5dG3Xr1sW3335b7Dp6cmvs1q0bhgwZgh9//BHm5ub44osvUK1aNWlZx44di3feeQfTpk1D7969kZCQgO+///65Z4y+TXhM0xtm69atqFq1qtatdevWsu9frVo1TJkyBV988QUcHBwQEhIi+74NGzbE7t27cfbsWbRp0wZNmjTBxIkT4eTk9CKLIpkxYwZ69uyJ/v37o2nTpjh//jy2bdumdSmFFzFt2jR89dVXiIyMhKenJzp16oRNmzZJH3QlhaalS5fi3r17aNq0Kfr37y+dIv60KVOmYM2aNWjYsCGWL1+O//3vf9J/cwYGBliwYAF+/PFHODk56fThTKXr168fkpOTUa1aNa3jMvT09LBmzRocOXIE9evXx5gxYzB79myt+5b2mgwePBhLlixBVFQUGjRogLZt2yI6Ovq5X4ZPq1atGjZv3oyDBw+iUaNGGD58OIKCgvDll19KfcprPafSmZmZwcfHB3PnzsW//vUv1K9fH1999RWGDBmi0z96w4YNQ48ePdC7d2/4+Pjgzp07WludSmNiYoI9e/agZs2a6NGjBzw9PREUFIScnBxpy9PYsWPRv39/BAYGSrv+Pvzwwxda3qioKHh7e+P999+Hr68vhBDYvHmztFW2adOm+OWXX7BmzRrUr18fEydOxNSpU7V2U77tFEI854IPRG+hxMREvPvuu7h161axYxmeR6FQYP369fyZAyKiNwy3NBGVoKCgAN99953OgYmIiN5cPKaJqATNmzdH8+bNK7oMIiKqRBiaiMoY93gTEb2ZuHuOiIiISAaGJiIiIiIZGJqIiIiIZGBoIiIiIpKBoYmIiIhIBoYmIiIiIhkYmoio0hkwYAAUCgUUCgUMDQ3h6uqK8ePHIycnp6JL03L58mWpztJu0dHRFV0mEZURXqeJiCqlTp06ISoqCvn5+Thy5AgCAwOhUCgwc+bMii5NUqNGDdy8eVOanjNnDrZu3Yrt27dLbfwxZqI3B7c0EVGlpFQq4ejoiBo1aqB79+7w8/NDXFycND83N1f6wWRjY2O0bt0ahw4d0hpj9+7daN68OZRKJapWrYovvvgCBQUF0vx27dph1KhRCA0NhbW1NRwcHPDzzz/j4cOHGDhwIMzNzeHu7o4tW7aUWKO+vj4cHR2lm5mZGQwMDODo6IicnBw4OTnh5MmTWveZN28enJ2dUVhYiPj4eCgUCmzatAkNGzaEsbExWrRogRMnTmjdZ+/evWjTpg1UKhVq1KiB0aNH4+HDhy/7FBORjhiaiKjSO3HiBPbv3w8jIyOpbfz48Vi3bh2WLVuGxMREuLu7Q61W4+7duwCA69evo0uXLnjnnXdw7NgxLF68GEuXLsX06dO1xl62bBlsbW1x8OBBjBo1CiNGjECvXr3QsmVLJCYmomPHjujfvz+ys7N1qtnFxQV+fn6IiorSao+KisKAAQOgp/d/H7/h4eH45ptvcOjQIdjZ2eGDDz5Afn4+AODChQvo1KkTevbsiX/++QcxMTHYu3cvQkJCdKqHiMqAICKqZAIDA4W+vr4wNTUVSqVSABB6enpi7dq1QgghHjx4IAwNDcWqVauk++Tl5QknJycxa9YsIYQQEyZMEB4eHqKwsFDqs3DhQmFmZiY0Go0QQoi2bduK1q1bS/MLCgqEqamp6N+/v9R28+ZNAUAkJCQ8t+5JkyaJRo0aSdMxMTHC2tpa5OTkCCGEOHLkiFAoFOLSpUtCCCF27dolAIg1a9ZI97lz545QqVQiJiZGCCFEUFCQGDp0qNbj/PXXX0JPT088evTouTURUdnhliYiqpTat2+PpKQkHDhwAIGBgRg4cCB69uwJ4PHWl/z8fLRq1Urqb2hoiObNm+PUqVMAgFOnTsHX1xcKhULq06pVKzx48ADXrl2T2ho2bCj9ra+vDxsbGzRo0EBqc3BwAACkp6frvAzdu3eHvr4+1q9fDwCIjo5G+/bt4eLiotXP19dX+rtKlSrw8PCQluPYsWOIjo6GmZmZdFOr1SgsLMSlS5d0romIXhxDExFVSqampnB3d0ejRo3w3//+FwcOHMDSpUvL/HEMDQ21povO2HtyGgAKCwt1HtvIyAgBAQGIiopCXl4eVq9ejUGDBuk0xoMHDzBs2DAkJSVJt2PHjuHcuXNwc3PTuSYienEMTURU6enp6WHChAn48ssv8ejRI7i5ucHIyAj79u2T+uTn5+PQoUPw8vICAHh6eiIhIQFCCKnPvn37YG5ujurVq7+y2gcPHozt27dj0aJFKCgoQI8ePYr1+fvvv6W/7927h7Nnz8LT0xMA0LRpUyQnJ8Pd3b3Y7cljvIio/DE0EdFroVevXtDX18fChQthamqKESNGIDw8HFu3bkVycjKGDBmC7OxsBAUFAQBGjhyJq1evYtSoUTh9+jQ2bNiASZMmISwsTOsg7PLm6emJFi1a4PPPP0efPn2gUqmK9Zk6dSp27NiBEydOYMCAAbC1tUX37t0BAJ9//jn279+PkJAQJCUl4dy5c9iwYQMPBCeqAAxNRPRaMDAwQEhICGbNmoWHDx9ixowZ6NmzJ/r374+mTZvi/Pnz2LZtG6ytrQEA1apVw+bNm3Hw4EE0atQIw4cPR1BQEL788stXXntQUBDy8vJK3TU3Y8YMfPbZZ/D29kZqaip+//13aStSw4YNsXv3bpw9exZt2rRBkyZNMHHiRDg5Ob3KRSAiAArx5LZrIiIqc9OmTUNsbCz++ecfrfb4+Hi0b98e9+7dg5WVVcUUR0SycUsTEVE5efDgAU6cOIHvv/8eo0aNquhyiOglMTQREZWTkJAQeHt7o127djqfNUdElQ93zxERERHJwC1NRERERDIwNBERERHJwNBEREREJANDExEREZEMDE1EREREMjA0EREREcnA0EREREQkA0MTERERkQz/D92u9Y3/Ece6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download.png"/>
          <p:cNvPicPr>
            <a:picLocks noChangeAspect="1"/>
          </p:cNvPicPr>
          <p:nvPr/>
        </p:nvPicPr>
        <p:blipFill>
          <a:blip r:embed="rId3"/>
          <a:stretch>
            <a:fillRect/>
          </a:stretch>
        </p:blipFill>
        <p:spPr>
          <a:xfrm>
            <a:off x="648394" y="1261867"/>
            <a:ext cx="10075024" cy="4906177"/>
          </a:xfrm>
          <a:prstGeom prst="rect">
            <a:avLst/>
          </a:prstGeom>
        </p:spPr>
      </p:pic>
    </p:spTree>
    <p:extLst>
      <p:ext uri="{BB962C8B-B14F-4D97-AF65-F5344CB8AC3E}">
        <p14:creationId xmlns:p14="http://schemas.microsoft.com/office/powerpoint/2010/main" xmlns=""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xmlns=""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xmlns="" id="{91963C39-9433-02BA-5A2B-62380BFD21C5}"/>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11" name="Picture 10" descr="download (1).png"/>
          <p:cNvPicPr>
            <a:picLocks noChangeAspect="1"/>
          </p:cNvPicPr>
          <p:nvPr/>
        </p:nvPicPr>
        <p:blipFill>
          <a:blip r:embed="rId4"/>
          <a:stretch>
            <a:fillRect/>
          </a:stretch>
        </p:blipFill>
        <p:spPr>
          <a:xfrm>
            <a:off x="304801" y="1074415"/>
            <a:ext cx="11449395" cy="5326385"/>
          </a:xfrm>
          <a:prstGeom prst="rect">
            <a:avLst/>
          </a:prstGeom>
        </p:spPr>
      </p:pic>
    </p:spTree>
    <p:extLst>
      <p:ext uri="{BB962C8B-B14F-4D97-AF65-F5344CB8AC3E}">
        <p14:creationId xmlns:p14="http://schemas.microsoft.com/office/powerpoint/2010/main" xmlns=""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8377"/>
          </a:xfrm>
          <a:solidFill>
            <a:schemeClr val="bg1"/>
          </a:solidFill>
          <a:ln>
            <a:solidFill>
              <a:schemeClr val="tx1"/>
            </a:solidFill>
          </a:ln>
        </p:spPr>
        <p:txBody>
          <a:bodyPr/>
          <a:lstStyle/>
          <a:p>
            <a:r>
              <a:rPr lang="en-IN" b="1" dirty="0" smtClean="0">
                <a:solidFill>
                  <a:schemeClr val="tx1"/>
                </a:solidFill>
              </a:rPr>
              <a:t>Result4:</a:t>
            </a:r>
            <a:endParaRPr lang="en-US" b="1" dirty="0">
              <a:solidFill>
                <a:schemeClr val="tx1"/>
              </a:solidFill>
            </a:endParaRPr>
          </a:p>
        </p:txBody>
      </p:sp>
      <p:pic>
        <p:nvPicPr>
          <p:cNvPr id="5" name="Content Placeholder 4" descr="download (3).png"/>
          <p:cNvPicPr>
            <a:picLocks noGrp="1" noChangeAspect="1"/>
          </p:cNvPicPr>
          <p:nvPr>
            <p:ph idx="1"/>
          </p:nvPr>
        </p:nvPicPr>
        <p:blipFill>
          <a:blip r:embed="rId2"/>
          <a:stretch>
            <a:fillRect/>
          </a:stretch>
        </p:blipFill>
        <p:spPr>
          <a:xfrm>
            <a:off x="580292" y="1538654"/>
            <a:ext cx="9319847" cy="4503371"/>
          </a:xfrm>
        </p:spPr>
      </p:pic>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xmlns=""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xmlns="" id="{F6B14C4F-1746-A8AB-D262-5A993160F568}"/>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11" name="Picture 10" descr="download (2).png"/>
          <p:cNvPicPr>
            <a:picLocks noChangeAspect="1"/>
          </p:cNvPicPr>
          <p:nvPr/>
        </p:nvPicPr>
        <p:blipFill>
          <a:blip r:embed="rId4"/>
          <a:stretch>
            <a:fillRect/>
          </a:stretch>
        </p:blipFill>
        <p:spPr>
          <a:xfrm>
            <a:off x="299258" y="1113904"/>
            <a:ext cx="11587942" cy="5203769"/>
          </a:xfrm>
          <a:prstGeom prst="rect">
            <a:avLst/>
          </a:prstGeom>
        </p:spPr>
      </p:pic>
    </p:spTree>
    <p:extLst>
      <p:ext uri="{BB962C8B-B14F-4D97-AF65-F5344CB8AC3E}">
        <p14:creationId xmlns:p14="http://schemas.microsoft.com/office/powerpoint/2010/main" xmlns=""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806</TotalTime>
  <Words>302</Words>
  <Application>Microsoft Office PowerPoint</Application>
  <PresentationFormat>Custom</PresentationFormat>
  <Paragraphs>39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Project Title –  AIRBNB HOTEL BOOKING ANALYSIS</vt:lpstr>
      <vt:lpstr>PROBLEM  STATEMENT</vt:lpstr>
      <vt:lpstr>Project Description:  </vt:lpstr>
      <vt:lpstr>WHO ARE THE END USERS?</vt:lpstr>
      <vt:lpstr>Technology Used:</vt:lpstr>
      <vt:lpstr>RESULTS1 </vt:lpstr>
      <vt:lpstr>RESULTS2</vt:lpstr>
      <vt:lpstr>Result4:</vt:lpstr>
      <vt:lpstr>RESULTS3 </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teja mattaparthi</cp:lastModifiedBy>
  <cp:revision>123</cp:revision>
  <dcterms:created xsi:type="dcterms:W3CDTF">2021-07-11T13:13:15Z</dcterms:created>
  <dcterms:modified xsi:type="dcterms:W3CDTF">2025-10-08T10:53:02Z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