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9"/>
  </p:notesMasterIdLst>
  <p:sldIdLst>
    <p:sldId id="256" r:id="rId2"/>
    <p:sldId id="257" r:id="rId3"/>
    <p:sldId id="281" r:id="rId4"/>
    <p:sldId id="261" r:id="rId5"/>
    <p:sldId id="268" r:id="rId6"/>
    <p:sldId id="282" r:id="rId7"/>
    <p:sldId id="258" r:id="rId8"/>
    <p:sldId id="262" r:id="rId9"/>
    <p:sldId id="269" r:id="rId10"/>
    <p:sldId id="263" r:id="rId11"/>
    <p:sldId id="264" r:id="rId12"/>
    <p:sldId id="277" r:id="rId13"/>
    <p:sldId id="278" r:id="rId14"/>
    <p:sldId id="279" r:id="rId15"/>
    <p:sldId id="280" r:id="rId16"/>
    <p:sldId id="259" r:id="rId17"/>
    <p:sldId id="266" r:id="rId18"/>
  </p:sldIdLst>
  <p:sldSz cx="9144000" cy="5143500" type="screen16x9"/>
  <p:notesSz cx="6858000" cy="9144000"/>
  <p:embeddedFontLst>
    <p:embeddedFont>
      <p:font typeface="Roboto" panose="02000000000000000000" pitchFamily="2" charset="0"/>
      <p:regular r:id="rId20"/>
      <p:bold r:id="rId21"/>
      <p:italic r:id="rId22"/>
      <p:boldItalic r:id="rId23"/>
    </p:embeddedFont>
    <p:embeddedFont>
      <p:font typeface="Roboto Mono" panose="00000009000000000000" pitchFamily="49"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1ECD47-64DC-4741-B5A2-3AA257FB77C9}">
  <a:tblStyle styleId="{DF1ECD47-64DC-4741-B5A2-3AA257FB77C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109" d="100"/>
          <a:sy n="109" d="100"/>
        </p:scale>
        <p:origin x="73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5d66b632a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25d66b632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5d66b632ad_0_4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5d66b632ad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5d66b632a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g25d66b632ad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5d66b632a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g25d66b632ad_0_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808872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5d66b632ad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g25d66b632ad_0_2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5d66b632a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g25d66b632ad_0_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5d66b632ad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g25d66b632ad_0_2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5d66b632ad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g25d66b632ad_0_3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5d66b632ad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25d66b632ad_0_3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5d66b632ad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g25d66b632ad_0_1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1 1 1 1">
  <p:cSld name="SECTION_HEADER_1_1_1_1">
    <p:spTree>
      <p:nvGrpSpPr>
        <p:cNvPr id="1" name="Shape 50"/>
        <p:cNvGrpSpPr/>
        <p:nvPr/>
      </p:nvGrpSpPr>
      <p:grpSpPr>
        <a:xfrm>
          <a:off x="0" y="0"/>
          <a:ext cx="0" cy="0"/>
          <a:chOff x="0" y="0"/>
          <a:chExt cx="0" cy="0"/>
        </a:xfrm>
      </p:grpSpPr>
      <p:pic>
        <p:nvPicPr>
          <p:cNvPr id="51" name="Google Shape;51;p13"/>
          <p:cNvPicPr preferRelativeResize="0"/>
          <p:nvPr/>
        </p:nvPicPr>
        <p:blipFill>
          <a:blip r:embed="rId2">
            <a:alphaModFix/>
          </a:blip>
          <a:stretch>
            <a:fillRect/>
          </a:stretch>
        </p:blipFill>
        <p:spPr>
          <a:xfrm>
            <a:off x="0" y="0"/>
            <a:ext cx="9144018" cy="514350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6" r:id="rId7"/>
    <p:sldLayoutId id="2147483657"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4"/>
          <p:cNvSpPr txBox="1">
            <a:spLocks noGrp="1"/>
          </p:cNvSpPr>
          <p:nvPr>
            <p:ph type="title" idx="4294967295"/>
          </p:nvPr>
        </p:nvSpPr>
        <p:spPr>
          <a:xfrm>
            <a:off x="126381" y="2693398"/>
            <a:ext cx="8564136" cy="61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i="1" dirty="0">
                <a:solidFill>
                  <a:schemeClr val="lt1"/>
                </a:solidFill>
                <a:latin typeface="Roboto"/>
                <a:ea typeface="Roboto"/>
                <a:cs typeface="Roboto"/>
                <a:sym typeface="Roboto"/>
              </a:rPr>
              <a:t>Problem Statement Title: Personalised Product Recommendations</a:t>
            </a:r>
            <a:endParaRPr sz="2000" b="1" i="1" dirty="0">
              <a:solidFill>
                <a:schemeClr val="lt1"/>
              </a:solidFill>
              <a:latin typeface="Roboto"/>
              <a:ea typeface="Roboto"/>
              <a:cs typeface="Roboto"/>
              <a:sym typeface="Roboto"/>
            </a:endParaRPr>
          </a:p>
          <a:p>
            <a:pPr marL="0" lvl="0" indent="0" algn="l" rtl="0">
              <a:spcBef>
                <a:spcPts val="0"/>
              </a:spcBef>
              <a:spcAft>
                <a:spcPts val="0"/>
              </a:spcAft>
              <a:buNone/>
            </a:pPr>
            <a:br>
              <a:rPr lang="en" sz="2400" b="1" i="1" dirty="0">
                <a:solidFill>
                  <a:schemeClr val="lt1"/>
                </a:solidFill>
                <a:latin typeface="Roboto"/>
                <a:ea typeface="Roboto"/>
                <a:cs typeface="Roboto"/>
                <a:sym typeface="Roboto"/>
              </a:rPr>
            </a:br>
            <a:r>
              <a:rPr lang="en" sz="2400" b="1" i="1" dirty="0">
                <a:solidFill>
                  <a:schemeClr val="lt1"/>
                </a:solidFill>
                <a:latin typeface="Roboto"/>
                <a:ea typeface="Roboto"/>
                <a:cs typeface="Roboto"/>
                <a:sym typeface="Roboto"/>
              </a:rPr>
              <a:t>Team Name:  </a:t>
            </a:r>
            <a:r>
              <a:rPr lang="en-US" sz="2400" b="1" i="1" dirty="0">
                <a:solidFill>
                  <a:schemeClr val="lt1"/>
                </a:solidFill>
                <a:latin typeface="Roboto"/>
                <a:ea typeface="Roboto"/>
                <a:cs typeface="Roboto"/>
                <a:sym typeface="Roboto"/>
              </a:rPr>
              <a:t>686157-U556GJX6</a:t>
            </a:r>
            <a:r>
              <a:rPr lang="en" sz="2400" b="1" i="1" dirty="0">
                <a:solidFill>
                  <a:schemeClr val="lt1"/>
                </a:solidFill>
                <a:latin typeface="Roboto"/>
                <a:ea typeface="Roboto"/>
                <a:cs typeface="Roboto"/>
                <a:sym typeface="Roboto"/>
              </a:rPr>
              <a:t> </a:t>
            </a:r>
            <a:endParaRPr sz="2400" b="1" i="1" dirty="0">
              <a:solidFill>
                <a:schemeClr val="lt1"/>
              </a:solidFill>
              <a:latin typeface="Roboto"/>
              <a:ea typeface="Roboto"/>
              <a:cs typeface="Roboto"/>
              <a:sym typeface="Roboto"/>
            </a:endParaRPr>
          </a:p>
          <a:p>
            <a:pPr marL="0" lvl="0" indent="0" algn="ctr" rtl="0">
              <a:spcBef>
                <a:spcPts val="0"/>
              </a:spcBef>
              <a:spcAft>
                <a:spcPts val="0"/>
              </a:spcAft>
              <a:buNone/>
            </a:pPr>
            <a:endParaRPr sz="2400" b="1" i="1" dirty="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1"/>
          <p:cNvPicPr preferRelativeResize="0"/>
          <p:nvPr/>
        </p:nvPicPr>
        <p:blipFill rotWithShape="1">
          <a:blip r:embed="rId3">
            <a:alphaModFix/>
          </a:blip>
          <a:srcRect b="4816"/>
          <a:stretch/>
        </p:blipFill>
        <p:spPr>
          <a:xfrm>
            <a:off x="0" y="0"/>
            <a:ext cx="9147575" cy="5143500"/>
          </a:xfrm>
          <a:prstGeom prst="rect">
            <a:avLst/>
          </a:prstGeom>
          <a:noFill/>
          <a:ln>
            <a:noFill/>
          </a:ln>
        </p:spPr>
      </p:pic>
      <p:sp>
        <p:nvSpPr>
          <p:cNvPr id="101" name="Google Shape;101;p21"/>
          <p:cNvSpPr txBox="1"/>
          <p:nvPr/>
        </p:nvSpPr>
        <p:spPr>
          <a:xfrm>
            <a:off x="75200" y="32270"/>
            <a:ext cx="7513800" cy="720000"/>
          </a:xfrm>
          <a:prstGeom prst="rect">
            <a:avLst/>
          </a:prstGeom>
          <a:noFill/>
        </p:spPr>
        <p:txBody>
          <a:bodyPr wrap="square" rtlCol="0">
            <a:spAutoFit/>
          </a:bodyPr>
          <a:lstStyle>
            <a:defPPr marR="0" lvl="0" algn="l" rtl="0">
              <a:lnSpc>
                <a:spcPct val="100000"/>
              </a:lnSpc>
              <a:spcBef>
                <a:spcPts val="0"/>
              </a:spcBef>
              <a:spcAft>
                <a:spcPts val="0"/>
              </a:spcAft>
              <a:defRPr/>
            </a:defPPr>
            <a:lvl1pPr>
              <a:defRPr sz="2000"/>
            </a:lvl1pPr>
          </a:lstStyle>
          <a:p>
            <a:r>
              <a:rPr lang="en" dirty="0">
                <a:sym typeface="Roboto Mono"/>
              </a:rPr>
              <a:t>Limitations</a:t>
            </a:r>
            <a:endParaRPr dirty="0">
              <a:sym typeface="Roboto Mono"/>
            </a:endParaRPr>
          </a:p>
        </p:txBody>
      </p:sp>
      <p:sp>
        <p:nvSpPr>
          <p:cNvPr id="102" name="Google Shape;102;p21"/>
          <p:cNvSpPr txBox="1"/>
          <p:nvPr/>
        </p:nvSpPr>
        <p:spPr>
          <a:xfrm>
            <a:off x="75200" y="1538867"/>
            <a:ext cx="8547000" cy="2802457"/>
          </a:xfrm>
          <a:prstGeom prst="rect">
            <a:avLst/>
          </a:prstGeom>
          <a:noFill/>
          <a:ln>
            <a:noFill/>
          </a:ln>
        </p:spPr>
        <p:txBody>
          <a:bodyPr spcFirstLastPara="1" wrap="square" lIns="91425" tIns="91425" rIns="91425" bIns="91425" anchor="ctr" anchorCtr="0">
            <a:noAutofit/>
          </a:bodyPr>
          <a:lstStyle/>
          <a:p>
            <a:pPr marL="0" marR="0">
              <a:lnSpc>
                <a:spcPct val="107000"/>
              </a:lnSpc>
              <a:spcBef>
                <a:spcPts val="0"/>
              </a:spcBef>
              <a:spcAft>
                <a:spcPts val="800"/>
              </a:spcAft>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1. Cold-Start Problem for New Users:</a:t>
            </a:r>
          </a:p>
          <a:p>
            <a:pPr marL="0" marR="0">
              <a:lnSpc>
                <a:spcPct val="107000"/>
              </a:lnSpc>
              <a:spcBef>
                <a:spcPts val="0"/>
              </a:spcBef>
              <a:spcAft>
                <a:spcPts val="800"/>
              </a:spcAft>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 Description: New users without sufficient interaction history pose a challenge for personalized recommendations.</a:t>
            </a:r>
          </a:p>
          <a:p>
            <a:pPr marL="0" marR="0">
              <a:lnSpc>
                <a:spcPct val="107000"/>
              </a:lnSpc>
              <a:spcBef>
                <a:spcPts val="0"/>
              </a:spcBef>
              <a:spcAft>
                <a:spcPts val="800"/>
              </a:spcAft>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 Impact: The system may struggle to provide accurate recommendations for users with limited data, leading to potential dissatisfaction and reduced engagement.</a:t>
            </a:r>
          </a:p>
          <a:p>
            <a:pPr marL="0" marR="0">
              <a:lnSpc>
                <a:spcPct val="107000"/>
              </a:lnSpc>
              <a:spcBef>
                <a:spcPts val="0"/>
              </a:spcBef>
              <a:spcAft>
                <a:spcPts val="800"/>
              </a:spcAft>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2. Limited Capturing of Rapidly Changing Preferences:</a:t>
            </a:r>
          </a:p>
          <a:p>
            <a:pPr marL="0" marR="0">
              <a:lnSpc>
                <a:spcPct val="107000"/>
              </a:lnSpc>
              <a:spcBef>
                <a:spcPts val="0"/>
              </a:spcBef>
              <a:spcAft>
                <a:spcPts val="800"/>
              </a:spcAft>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 Description: User preferences can change quickly, and the system might not adapt to these changes in real-time.</a:t>
            </a:r>
          </a:p>
          <a:p>
            <a:pPr marL="0" marR="0">
              <a:lnSpc>
                <a:spcPct val="107000"/>
              </a:lnSpc>
              <a:spcBef>
                <a:spcPts val="0"/>
              </a:spcBef>
              <a:spcAft>
                <a:spcPts val="800"/>
              </a:spcAft>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 Impact: Users might receive recommendations that are no longer relevant, leading to reduced effectiveness.</a:t>
            </a:r>
          </a:p>
          <a:p>
            <a:pPr marL="0" marR="0">
              <a:lnSpc>
                <a:spcPct val="107000"/>
              </a:lnSpc>
              <a:spcBef>
                <a:spcPts val="0"/>
              </a:spcBef>
              <a:spcAft>
                <a:spcPts val="800"/>
              </a:spcAft>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3. Dependency on Accurate User Data:</a:t>
            </a:r>
          </a:p>
          <a:p>
            <a:pPr marL="0" marR="0">
              <a:lnSpc>
                <a:spcPct val="107000"/>
              </a:lnSpc>
              <a:spcBef>
                <a:spcPts val="0"/>
              </a:spcBef>
              <a:spcAft>
                <a:spcPts val="800"/>
              </a:spcAft>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 Description: The accuracy of recommendations heavily relies on accurate and up-to-date user data.</a:t>
            </a:r>
          </a:p>
          <a:p>
            <a:pPr marL="0" marR="0">
              <a:lnSpc>
                <a:spcPct val="107000"/>
              </a:lnSpc>
              <a:spcBef>
                <a:spcPts val="0"/>
              </a:spcBef>
              <a:spcAft>
                <a:spcPts val="800"/>
              </a:spcAft>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 Impact: Inaccurate or outdated user profiles can lead to suboptimal recommendations and user dissatisfaction.</a:t>
            </a:r>
          </a:p>
          <a:p>
            <a:pPr marL="0" marR="0">
              <a:lnSpc>
                <a:spcPct val="107000"/>
              </a:lnSpc>
              <a:spcBef>
                <a:spcPts val="0"/>
              </a:spcBef>
              <a:spcAft>
                <a:spcPts val="800"/>
              </a:spcAft>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4. Filter Bubble Effect:</a:t>
            </a:r>
          </a:p>
          <a:p>
            <a:pPr marL="0" marR="0">
              <a:lnSpc>
                <a:spcPct val="107000"/>
              </a:lnSpc>
              <a:spcBef>
                <a:spcPts val="0"/>
              </a:spcBef>
              <a:spcAft>
                <a:spcPts val="800"/>
              </a:spcAft>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 Description: Over-reliance on user preferences can create a "filter bubble," where users are only exposed to certain types of products.</a:t>
            </a:r>
          </a:p>
          <a:p>
            <a:pPr marL="0" marR="0">
              <a:lnSpc>
                <a:spcPct val="107000"/>
              </a:lnSpc>
              <a:spcBef>
                <a:spcPts val="0"/>
              </a:spcBef>
              <a:spcAft>
                <a:spcPts val="800"/>
              </a:spcAft>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 Impact: Users might miss out on diverse product offerings, limiting their exploration.</a:t>
            </a:r>
          </a:p>
          <a:p>
            <a:pPr marL="0" marR="0">
              <a:lnSpc>
                <a:spcPct val="107000"/>
              </a:lnSpc>
              <a:spcBef>
                <a:spcPts val="0"/>
              </a:spcBef>
              <a:spcAft>
                <a:spcPts val="800"/>
              </a:spcAft>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5. Limited Exploration of New Products:</a:t>
            </a:r>
          </a:p>
          <a:p>
            <a:pPr marL="0" marR="0">
              <a:lnSpc>
                <a:spcPct val="107000"/>
              </a:lnSpc>
              <a:spcBef>
                <a:spcPts val="0"/>
              </a:spcBef>
              <a:spcAft>
                <a:spcPts val="800"/>
              </a:spcAft>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 Description: Users might primarily receive recommendations based on their past interactions, limiting their exposure to new and potentially interesting products.</a:t>
            </a:r>
          </a:p>
          <a:p>
            <a:pPr marL="0" marR="0">
              <a:lnSpc>
                <a:spcPct val="107000"/>
              </a:lnSpc>
              <a:spcBef>
                <a:spcPts val="0"/>
              </a:spcBef>
              <a:spcAft>
                <a:spcPts val="800"/>
              </a:spcAft>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 Impact: Users might miss out on discovering novel products.</a:t>
            </a:r>
          </a:p>
          <a:p>
            <a:pPr marL="0" marR="0" lvl="0" indent="0" algn="l" rtl="0">
              <a:lnSpc>
                <a:spcPct val="100000"/>
              </a:lnSpc>
              <a:spcBef>
                <a:spcPts val="0"/>
              </a:spcBef>
              <a:spcAft>
                <a:spcPts val="0"/>
              </a:spcAft>
              <a:buClr>
                <a:srgbClr val="000000"/>
              </a:buClr>
              <a:buSzPts val="1200"/>
              <a:buFont typeface="Arial"/>
              <a:buNone/>
            </a:pPr>
            <a:endParaRPr sz="1100" b="0" i="0" u="none" strike="noStrike" cap="none" dirty="0">
              <a:solidFill>
                <a:srgbClr val="000000"/>
              </a:solidFill>
              <a:latin typeface="Times New Roman" panose="02020603050405020304" pitchFamily="18" charset="0"/>
              <a:ea typeface="Roboto Mono"/>
              <a:cs typeface="Times New Roman" panose="02020603050405020304" pitchFamily="18" charset="0"/>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22"/>
          <p:cNvPicPr preferRelativeResize="0"/>
          <p:nvPr/>
        </p:nvPicPr>
        <p:blipFill rotWithShape="1">
          <a:blip r:embed="rId3">
            <a:alphaModFix/>
          </a:blip>
          <a:srcRect b="4580"/>
          <a:stretch/>
        </p:blipFill>
        <p:spPr>
          <a:xfrm>
            <a:off x="0" y="0"/>
            <a:ext cx="9147575" cy="5143500"/>
          </a:xfrm>
          <a:prstGeom prst="rect">
            <a:avLst/>
          </a:prstGeom>
          <a:noFill/>
          <a:ln>
            <a:noFill/>
          </a:ln>
        </p:spPr>
      </p:pic>
      <p:sp>
        <p:nvSpPr>
          <p:cNvPr id="108" name="Google Shape;108;p22"/>
          <p:cNvSpPr txBox="1"/>
          <p:nvPr/>
        </p:nvSpPr>
        <p:spPr>
          <a:xfrm>
            <a:off x="85075" y="146700"/>
            <a:ext cx="7513800" cy="400110"/>
          </a:xfrm>
          <a:prstGeom prst="rect">
            <a:avLst/>
          </a:prstGeom>
          <a:noFill/>
        </p:spPr>
        <p:txBody>
          <a:bodyPr wrap="square" rtlCol="0">
            <a:spAutoFit/>
          </a:bodyPr>
          <a:lstStyle>
            <a:defPPr marR="0" lvl="0" algn="l" rtl="0">
              <a:lnSpc>
                <a:spcPct val="100000"/>
              </a:lnSpc>
              <a:spcBef>
                <a:spcPts val="0"/>
              </a:spcBef>
              <a:spcAft>
                <a:spcPts val="0"/>
              </a:spcAft>
              <a:defRPr/>
            </a:defPPr>
            <a:lvl1pPr>
              <a:defRPr sz="2000"/>
            </a:lvl1pPr>
          </a:lstStyle>
          <a:p>
            <a:r>
              <a:rPr lang="en" dirty="0">
                <a:sym typeface="Roboto Mono"/>
              </a:rPr>
              <a:t>Future Scope</a:t>
            </a:r>
            <a:endParaRPr dirty="0">
              <a:sym typeface="Roboto Mono"/>
            </a:endParaRPr>
          </a:p>
        </p:txBody>
      </p:sp>
      <p:sp>
        <p:nvSpPr>
          <p:cNvPr id="109" name="Google Shape;109;p22"/>
          <p:cNvSpPr txBox="1"/>
          <p:nvPr/>
        </p:nvSpPr>
        <p:spPr>
          <a:xfrm>
            <a:off x="135875" y="1010550"/>
            <a:ext cx="8547000" cy="3269100"/>
          </a:xfrm>
          <a:prstGeom prst="rect">
            <a:avLst/>
          </a:prstGeom>
          <a:noFill/>
          <a:ln>
            <a:noFill/>
          </a:ln>
        </p:spPr>
        <p:txBody>
          <a:bodyPr spcFirstLastPara="1" wrap="square" lIns="91425" tIns="91425" rIns="91425" bIns="91425" anchor="ctr" anchorCtr="0">
            <a:noAutofit/>
          </a:bodyPr>
          <a:lstStyle/>
          <a:p>
            <a:pPr marL="0" marR="0" algn="just">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1. Dynamic User Profiles: Incorporate mechanisms to update user profiles in real-time as user preferences evolve over time. This could involve tracking recent interactions and adjusting recommendations accordingly.</a:t>
            </a:r>
          </a:p>
          <a:p>
            <a:pPr marL="0" marR="0" algn="just">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2. Contextual Recommendations: Integrate user context such as location, time, and device to provide more relevant recommendations. For example, suggesting outdoor gear for users in locations with favorable weather conditions.</a:t>
            </a:r>
          </a:p>
          <a:p>
            <a:pPr marL="0" marR="0" algn="just">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3. Deep Learning: Explore the use of deep learning techniques, such as neural networks, to capture intricate patterns in user behavior and product features. This could lead to more accurate and nuanced recommendations.</a:t>
            </a:r>
          </a:p>
          <a:p>
            <a:pPr marL="0" marR="0" algn="just">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4. Natural Language Processing (NLP): Implement sentiment analysis on user reviews and feedback to understand sentiment towards specific products. This sentiment analysis can further fine-tune recommendations.</a:t>
            </a:r>
          </a:p>
          <a:p>
            <a:pPr marL="0" marR="0" algn="just">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5. Multi-Modal Data: Incorporate multiple data modalities, such as images and text descriptions of products, to enhance product representation and recommendation quality.</a:t>
            </a:r>
          </a:p>
          <a:p>
            <a:pPr marL="0" marR="0" algn="just">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6. User Feedback Loop: Allow users to provide explicit feedback on recommendations, enabling the system to continuously learn and adapt to their preferences.</a:t>
            </a:r>
          </a:p>
          <a:p>
            <a:pPr marL="0" marR="0" algn="just">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7. Long-Term User Engagement: Develop strategies to ensure that users remain engaged with the recommendation system over the long term. This could involve periodic re-engagement campaigns or gamification elements.</a:t>
            </a:r>
          </a:p>
          <a:p>
            <a:pPr marL="0" marR="0" algn="just">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By considering these future scopes, the personalized product ranking system can continue to evolve and adapt to the changing needs and preferences of users, providing them with valuable and engaging recommendations.</a:t>
            </a: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Times New Roman" panose="02020603050405020304" pitchFamily="18" charset="0"/>
              <a:ea typeface="Roboto Mono"/>
              <a:cs typeface="Times New Roman" panose="02020603050405020304" pitchFamily="18" charset="0"/>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6CC29-6F8E-F873-4A42-789888A91425}"/>
              </a:ext>
            </a:extLst>
          </p:cNvPr>
          <p:cNvSpPr>
            <a:spLocks noGrp="1"/>
          </p:cNvSpPr>
          <p:nvPr>
            <p:ph type="title"/>
          </p:nvPr>
        </p:nvSpPr>
        <p:spPr>
          <a:xfrm>
            <a:off x="311700" y="445025"/>
            <a:ext cx="8520600" cy="993632"/>
          </a:xfrm>
        </p:spPr>
        <p:txBody>
          <a:bodyPr>
            <a:normAutofit fontScale="90000"/>
          </a:bodyPr>
          <a:lstStyle/>
          <a:p>
            <a:r>
              <a:rPr lang="en-US" dirty="0"/>
              <a:t>                          Algorithms and Pseudocode </a:t>
            </a:r>
            <a:br>
              <a:rPr lang="en-US" dirty="0"/>
            </a:br>
            <a:r>
              <a:rPr lang="en-US" dirty="0"/>
              <a:t>Product class                              Product rank class</a:t>
            </a:r>
            <a:br>
              <a:rPr lang="en-US" dirty="0"/>
            </a:br>
            <a:r>
              <a:rPr lang="en-US" dirty="0"/>
              <a:t>                                                   </a:t>
            </a:r>
            <a:endParaRPr lang="en-IN" dirty="0"/>
          </a:p>
        </p:txBody>
      </p:sp>
      <p:sp>
        <p:nvSpPr>
          <p:cNvPr id="3" name="Text Placeholder 2">
            <a:extLst>
              <a:ext uri="{FF2B5EF4-FFF2-40B4-BE49-F238E27FC236}">
                <a16:creationId xmlns:a16="http://schemas.microsoft.com/office/drawing/2014/main" id="{B1A9564B-7D54-8A15-351C-C1559C18F17C}"/>
              </a:ext>
            </a:extLst>
          </p:cNvPr>
          <p:cNvSpPr>
            <a:spLocks noGrp="1"/>
          </p:cNvSpPr>
          <p:nvPr>
            <p:ph type="body" idx="1"/>
          </p:nvPr>
        </p:nvSpPr>
        <p:spPr>
          <a:xfrm>
            <a:off x="0" y="1438657"/>
            <a:ext cx="3999900" cy="3416400"/>
          </a:xfrm>
        </p:spPr>
        <p:txBody>
          <a:bodyPr/>
          <a:lstStyle/>
          <a:p>
            <a:r>
              <a:rPr lang="en-US" dirty="0"/>
              <a:t>Product class</a:t>
            </a:r>
          </a:p>
          <a:p>
            <a:r>
              <a:rPr lang="en-US" dirty="0"/>
              <a:t>Class product:</a:t>
            </a:r>
          </a:p>
          <a:p>
            <a:r>
              <a:rPr lang="en-US" dirty="0"/>
              <a:t>    Initialize product attributes (</a:t>
            </a:r>
            <a:r>
              <a:rPr lang="en-US" dirty="0" err="1"/>
              <a:t>product_type</a:t>
            </a:r>
            <a:r>
              <a:rPr lang="en-US" dirty="0"/>
              <a:t>, model, brand, ...)</a:t>
            </a:r>
          </a:p>
          <a:p>
            <a:r>
              <a:rPr lang="en-US" dirty="0"/>
              <a:t>    Define </a:t>
            </a:r>
            <a:r>
              <a:rPr lang="en-US" dirty="0" err="1"/>
              <a:t>add_es</a:t>
            </a:r>
            <a:r>
              <a:rPr lang="en-US" dirty="0"/>
              <a:t> method to add emotional states (es)</a:t>
            </a:r>
          </a:p>
          <a:p>
            <a:r>
              <a:rPr lang="en-US" dirty="0"/>
              <a:t>    Define __str__ method to format product information</a:t>
            </a:r>
          </a:p>
          <a:p>
            <a:endParaRPr lang="en-IN" dirty="0"/>
          </a:p>
        </p:txBody>
      </p:sp>
      <p:sp>
        <p:nvSpPr>
          <p:cNvPr id="4" name="Text Placeholder 3">
            <a:extLst>
              <a:ext uri="{FF2B5EF4-FFF2-40B4-BE49-F238E27FC236}">
                <a16:creationId xmlns:a16="http://schemas.microsoft.com/office/drawing/2014/main" id="{3FBB2D0D-60D6-D0F6-9D60-1AB255D875DA}"/>
              </a:ext>
            </a:extLst>
          </p:cNvPr>
          <p:cNvSpPr>
            <a:spLocks noGrp="1"/>
          </p:cNvSpPr>
          <p:nvPr>
            <p:ph type="body" idx="2"/>
          </p:nvPr>
        </p:nvSpPr>
        <p:spPr>
          <a:xfrm>
            <a:off x="4572000" y="1438657"/>
            <a:ext cx="3999900" cy="3416400"/>
          </a:xfrm>
        </p:spPr>
        <p:txBody>
          <a:bodyPr/>
          <a:lstStyle/>
          <a:p>
            <a:r>
              <a:rPr lang="en-US" dirty="0"/>
              <a:t>Class </a:t>
            </a:r>
            <a:r>
              <a:rPr lang="en-US" dirty="0" err="1"/>
              <a:t>product_rank</a:t>
            </a:r>
            <a:r>
              <a:rPr lang="en-US" dirty="0"/>
              <a:t>:</a:t>
            </a:r>
          </a:p>
          <a:p>
            <a:r>
              <a:rPr lang="en-US" dirty="0"/>
              <a:t>    Initialize product rank attributes (product, </a:t>
            </a:r>
            <a:r>
              <a:rPr lang="en-US" dirty="0" err="1"/>
              <a:t>in_es</a:t>
            </a:r>
            <a:r>
              <a:rPr lang="en-US" dirty="0"/>
              <a:t>, </a:t>
            </a:r>
            <a:r>
              <a:rPr lang="en-US" dirty="0" err="1"/>
              <a:t>es_matches</a:t>
            </a:r>
            <a:r>
              <a:rPr lang="en-US" dirty="0"/>
              <a:t>, ...)</a:t>
            </a:r>
          </a:p>
          <a:p>
            <a:r>
              <a:rPr lang="en-US" dirty="0"/>
              <a:t>    Define __str__ method to format product rank information</a:t>
            </a:r>
          </a:p>
          <a:p>
            <a:endParaRPr lang="en-IN" dirty="0"/>
          </a:p>
        </p:txBody>
      </p:sp>
    </p:spTree>
    <p:extLst>
      <p:ext uri="{BB962C8B-B14F-4D97-AF65-F5344CB8AC3E}">
        <p14:creationId xmlns:p14="http://schemas.microsoft.com/office/powerpoint/2010/main" val="4110348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DB0EC-90A6-6EB5-8B87-508F4D63A122}"/>
              </a:ext>
            </a:extLst>
          </p:cNvPr>
          <p:cNvSpPr>
            <a:spLocks noGrp="1"/>
          </p:cNvSpPr>
          <p:nvPr>
            <p:ph type="title"/>
          </p:nvPr>
        </p:nvSpPr>
        <p:spPr/>
        <p:txBody>
          <a:bodyPr>
            <a:normAutofit fontScale="90000"/>
          </a:bodyPr>
          <a:lstStyle/>
          <a:p>
            <a:r>
              <a:rPr lang="en-IN" dirty="0"/>
              <a:t>User profile                           Build User Datasets Functions</a:t>
            </a:r>
          </a:p>
        </p:txBody>
      </p:sp>
      <p:sp>
        <p:nvSpPr>
          <p:cNvPr id="3" name="Text Placeholder 2">
            <a:extLst>
              <a:ext uri="{FF2B5EF4-FFF2-40B4-BE49-F238E27FC236}">
                <a16:creationId xmlns:a16="http://schemas.microsoft.com/office/drawing/2014/main" id="{DC40989A-0E9F-1D73-3FE3-D98E428902D1}"/>
              </a:ext>
            </a:extLst>
          </p:cNvPr>
          <p:cNvSpPr>
            <a:spLocks noGrp="1"/>
          </p:cNvSpPr>
          <p:nvPr>
            <p:ph type="body" idx="1"/>
          </p:nvPr>
        </p:nvSpPr>
        <p:spPr/>
        <p:txBody>
          <a:bodyPr/>
          <a:lstStyle/>
          <a:p>
            <a:r>
              <a:rPr lang="en-IN" dirty="0"/>
              <a:t>Class </a:t>
            </a:r>
            <a:r>
              <a:rPr lang="en-IN" dirty="0" err="1"/>
              <a:t>userprofile</a:t>
            </a:r>
            <a:r>
              <a:rPr lang="en-IN" dirty="0"/>
              <a:t>:</a:t>
            </a:r>
          </a:p>
          <a:p>
            <a:r>
              <a:rPr lang="en-IN" dirty="0"/>
              <a:t>    Initialize user profile attributes (</a:t>
            </a:r>
            <a:r>
              <a:rPr lang="en-IN" dirty="0" err="1"/>
              <a:t>user_id</a:t>
            </a:r>
            <a:r>
              <a:rPr lang="en-IN" dirty="0"/>
              <a:t>, age, </a:t>
            </a:r>
            <a:r>
              <a:rPr lang="en-IN" dirty="0" err="1"/>
              <a:t>pincode</a:t>
            </a:r>
            <a:r>
              <a:rPr lang="en-IN" dirty="0"/>
              <a:t>, pb, </a:t>
            </a:r>
            <a:r>
              <a:rPr lang="en-IN" dirty="0" err="1"/>
              <a:t>pv</a:t>
            </a:r>
            <a:r>
              <a:rPr lang="en-IN" dirty="0"/>
              <a:t>)</a:t>
            </a:r>
          </a:p>
          <a:p>
            <a:r>
              <a:rPr lang="en-IN" dirty="0"/>
              <a:t>    Define </a:t>
            </a:r>
            <a:r>
              <a:rPr lang="en-IN" dirty="0" err="1"/>
              <a:t>add_interaction</a:t>
            </a:r>
            <a:r>
              <a:rPr lang="en-IN" dirty="0"/>
              <a:t> method to add interactions (</a:t>
            </a:r>
            <a:r>
              <a:rPr lang="en-IN" dirty="0" err="1"/>
              <a:t>pv</a:t>
            </a:r>
            <a:r>
              <a:rPr lang="en-IN" dirty="0"/>
              <a:t>)</a:t>
            </a:r>
          </a:p>
          <a:p>
            <a:r>
              <a:rPr lang="en-IN" dirty="0"/>
              <a:t>    Define </a:t>
            </a:r>
            <a:r>
              <a:rPr lang="en-IN" dirty="0" err="1"/>
              <a:t>add_pb</a:t>
            </a:r>
            <a:r>
              <a:rPr lang="en-IN" dirty="0"/>
              <a:t> method to add products bought (pb)</a:t>
            </a:r>
          </a:p>
          <a:p>
            <a:r>
              <a:rPr lang="en-IN" dirty="0"/>
              <a:t>    Define </a:t>
            </a:r>
            <a:r>
              <a:rPr lang="en-IN" dirty="0" err="1"/>
              <a:t>add_pv</a:t>
            </a:r>
            <a:r>
              <a:rPr lang="en-IN" dirty="0"/>
              <a:t> method to add products viewed (</a:t>
            </a:r>
            <a:r>
              <a:rPr lang="en-IN" dirty="0" err="1"/>
              <a:t>pv</a:t>
            </a:r>
            <a:r>
              <a:rPr lang="en-IN" dirty="0"/>
              <a:t>)</a:t>
            </a:r>
          </a:p>
          <a:p>
            <a:r>
              <a:rPr lang="en-IN" dirty="0"/>
              <a:t>    Define __str__ method to format user profile information</a:t>
            </a:r>
          </a:p>
          <a:p>
            <a:endParaRPr lang="en-IN" dirty="0"/>
          </a:p>
        </p:txBody>
      </p:sp>
      <p:sp>
        <p:nvSpPr>
          <p:cNvPr id="4" name="Text Placeholder 3">
            <a:extLst>
              <a:ext uri="{FF2B5EF4-FFF2-40B4-BE49-F238E27FC236}">
                <a16:creationId xmlns:a16="http://schemas.microsoft.com/office/drawing/2014/main" id="{40F2EDFA-1D5F-BB03-5078-636A2C27ED7D}"/>
              </a:ext>
            </a:extLst>
          </p:cNvPr>
          <p:cNvSpPr>
            <a:spLocks noGrp="1"/>
          </p:cNvSpPr>
          <p:nvPr>
            <p:ph type="body" idx="2"/>
          </p:nvPr>
        </p:nvSpPr>
        <p:spPr/>
        <p:txBody>
          <a:bodyPr/>
          <a:lstStyle/>
          <a:p>
            <a:r>
              <a:rPr lang="en-US" dirty="0"/>
              <a:t>Function </a:t>
            </a:r>
            <a:r>
              <a:rPr lang="en-US" dirty="0" err="1"/>
              <a:t>build_users_dataset</a:t>
            </a:r>
            <a:r>
              <a:rPr lang="en-US" dirty="0"/>
              <a:t>():</a:t>
            </a:r>
          </a:p>
          <a:p>
            <a:r>
              <a:rPr lang="en-US" dirty="0"/>
              <a:t>    Read user data from Excel</a:t>
            </a:r>
          </a:p>
          <a:p>
            <a:r>
              <a:rPr lang="en-US" dirty="0"/>
              <a:t>    Iterate through each row:</a:t>
            </a:r>
          </a:p>
          <a:p>
            <a:r>
              <a:rPr lang="en-US" dirty="0"/>
              <a:t>        Create a </a:t>
            </a:r>
            <a:r>
              <a:rPr lang="en-US" dirty="0" err="1"/>
              <a:t>userprofile</a:t>
            </a:r>
            <a:r>
              <a:rPr lang="en-US" dirty="0"/>
              <a:t> instance and populate attributes</a:t>
            </a:r>
          </a:p>
          <a:p>
            <a:r>
              <a:rPr lang="en-US" dirty="0"/>
              <a:t>        Add products bought and products viewed</a:t>
            </a:r>
            <a:endParaRPr lang="en-IN" dirty="0"/>
          </a:p>
        </p:txBody>
      </p:sp>
    </p:spTree>
    <p:extLst>
      <p:ext uri="{BB962C8B-B14F-4D97-AF65-F5344CB8AC3E}">
        <p14:creationId xmlns:p14="http://schemas.microsoft.com/office/powerpoint/2010/main" val="3708090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24B27-0624-1680-95D1-E36F97023D13}"/>
              </a:ext>
            </a:extLst>
          </p:cNvPr>
          <p:cNvSpPr>
            <a:spLocks noGrp="1"/>
          </p:cNvSpPr>
          <p:nvPr>
            <p:ph type="title"/>
          </p:nvPr>
        </p:nvSpPr>
        <p:spPr/>
        <p:txBody>
          <a:bodyPr>
            <a:normAutofit fontScale="90000"/>
          </a:bodyPr>
          <a:lstStyle/>
          <a:p>
            <a:r>
              <a:rPr lang="en-IN" dirty="0"/>
              <a:t>Build Product Datasets Function    Rank Product Function</a:t>
            </a:r>
            <a:br>
              <a:rPr lang="en-IN" dirty="0"/>
            </a:br>
            <a:br>
              <a:rPr lang="en-IN" dirty="0"/>
            </a:br>
            <a:br>
              <a:rPr lang="en-IN" dirty="0"/>
            </a:br>
            <a:br>
              <a:rPr lang="en-IN" dirty="0"/>
            </a:br>
            <a:endParaRPr lang="en-IN" dirty="0"/>
          </a:p>
        </p:txBody>
      </p:sp>
      <p:sp>
        <p:nvSpPr>
          <p:cNvPr id="3" name="Text Placeholder 2">
            <a:extLst>
              <a:ext uri="{FF2B5EF4-FFF2-40B4-BE49-F238E27FC236}">
                <a16:creationId xmlns:a16="http://schemas.microsoft.com/office/drawing/2014/main" id="{86ED4C45-BBB3-9C96-831C-CA93340A750B}"/>
              </a:ext>
            </a:extLst>
          </p:cNvPr>
          <p:cNvSpPr>
            <a:spLocks noGrp="1"/>
          </p:cNvSpPr>
          <p:nvPr>
            <p:ph type="body" idx="1"/>
          </p:nvPr>
        </p:nvSpPr>
        <p:spPr/>
        <p:txBody>
          <a:bodyPr>
            <a:normAutofit fontScale="92500" lnSpcReduction="20000"/>
          </a:bodyPr>
          <a:lstStyle/>
          <a:p>
            <a:r>
              <a:rPr lang="en-US" dirty="0"/>
              <a:t>Function </a:t>
            </a:r>
            <a:r>
              <a:rPr lang="en-US" dirty="0" err="1"/>
              <a:t>build_product_datasets</a:t>
            </a:r>
            <a:r>
              <a:rPr lang="en-US" dirty="0"/>
              <a:t>():</a:t>
            </a:r>
          </a:p>
          <a:p>
            <a:r>
              <a:rPr lang="en-US" dirty="0"/>
              <a:t>    Read product data from Excel (electronics category)</a:t>
            </a:r>
          </a:p>
          <a:p>
            <a:r>
              <a:rPr lang="en-US" dirty="0"/>
              <a:t>    Iterate through each row:</a:t>
            </a:r>
          </a:p>
          <a:p>
            <a:r>
              <a:rPr lang="en-US" dirty="0"/>
              <a:t>        Create a product instance and populate attributes</a:t>
            </a:r>
          </a:p>
          <a:p>
            <a:r>
              <a:rPr lang="en-US" dirty="0"/>
              <a:t>        Add emotional states (es)</a:t>
            </a:r>
          </a:p>
          <a:p>
            <a:r>
              <a:rPr lang="en-US" dirty="0"/>
              <a:t>Function </a:t>
            </a:r>
            <a:r>
              <a:rPr lang="en-US" dirty="0" err="1"/>
              <a:t>list_products_in_price_range</a:t>
            </a:r>
            <a:r>
              <a:rPr lang="en-US" dirty="0"/>
              <a:t>(</a:t>
            </a:r>
            <a:r>
              <a:rPr lang="en-US" dirty="0" err="1"/>
              <a:t>product_type</a:t>
            </a:r>
            <a:r>
              <a:rPr lang="en-US" dirty="0"/>
              <a:t>, price):</a:t>
            </a:r>
          </a:p>
          <a:p>
            <a:r>
              <a:rPr lang="en-US" dirty="0"/>
              <a:t>    Iterate through products in the specified price range and product type:</a:t>
            </a:r>
          </a:p>
          <a:p>
            <a:r>
              <a:rPr lang="en-US" dirty="0"/>
              <a:t>        Add product IDs to </a:t>
            </a:r>
            <a:r>
              <a:rPr lang="en-US" dirty="0" err="1"/>
              <a:t>pri_recommendation</a:t>
            </a:r>
            <a:r>
              <a:rPr lang="en-US" dirty="0"/>
              <a:t> list</a:t>
            </a:r>
          </a:p>
          <a:p>
            <a:r>
              <a:rPr lang="en-US" dirty="0"/>
              <a:t>        Create </a:t>
            </a:r>
            <a:r>
              <a:rPr lang="en-US" dirty="0" err="1"/>
              <a:t>product_rank</a:t>
            </a:r>
            <a:r>
              <a:rPr lang="en-US" dirty="0"/>
              <a:t> instance and populate basic attributes</a:t>
            </a:r>
            <a:endParaRPr lang="en-IN" dirty="0"/>
          </a:p>
        </p:txBody>
      </p:sp>
      <p:sp>
        <p:nvSpPr>
          <p:cNvPr id="4" name="Text Placeholder 3">
            <a:extLst>
              <a:ext uri="{FF2B5EF4-FFF2-40B4-BE49-F238E27FC236}">
                <a16:creationId xmlns:a16="http://schemas.microsoft.com/office/drawing/2014/main" id="{1244352C-0B74-62CE-72E4-1F53DD3635AC}"/>
              </a:ext>
            </a:extLst>
          </p:cNvPr>
          <p:cNvSpPr>
            <a:spLocks noGrp="1"/>
          </p:cNvSpPr>
          <p:nvPr>
            <p:ph type="body" idx="2"/>
          </p:nvPr>
        </p:nvSpPr>
        <p:spPr/>
        <p:txBody>
          <a:bodyPr/>
          <a:lstStyle/>
          <a:p>
            <a:r>
              <a:rPr lang="en-US" dirty="0"/>
              <a:t>Function </a:t>
            </a:r>
            <a:r>
              <a:rPr lang="en-US" dirty="0" err="1"/>
              <a:t>rank_products</a:t>
            </a:r>
            <a:r>
              <a:rPr lang="en-US" dirty="0"/>
              <a:t>(</a:t>
            </a:r>
            <a:r>
              <a:rPr lang="en-US" dirty="0" err="1"/>
              <a:t>user_id</a:t>
            </a:r>
            <a:r>
              <a:rPr lang="en-US" dirty="0"/>
              <a:t>):</a:t>
            </a:r>
          </a:p>
          <a:p>
            <a:r>
              <a:rPr lang="en-US" dirty="0"/>
              <a:t>    Initialize </a:t>
            </a:r>
            <a:r>
              <a:rPr lang="en-US" dirty="0" err="1"/>
              <a:t>pb_list</a:t>
            </a:r>
            <a:r>
              <a:rPr lang="en-US" dirty="0"/>
              <a:t> and </a:t>
            </a:r>
            <a:r>
              <a:rPr lang="en-US" dirty="0" err="1"/>
              <a:t>pv_list</a:t>
            </a:r>
            <a:endParaRPr lang="en-US" dirty="0"/>
          </a:p>
          <a:p>
            <a:r>
              <a:rPr lang="en-US" dirty="0"/>
              <a:t>    Iterate through users:</a:t>
            </a:r>
          </a:p>
          <a:p>
            <a:r>
              <a:rPr lang="en-US" dirty="0"/>
              <a:t>        If </a:t>
            </a:r>
            <a:r>
              <a:rPr lang="en-US" dirty="0" err="1"/>
              <a:t>user_id</a:t>
            </a:r>
            <a:r>
              <a:rPr lang="en-US" dirty="0"/>
              <a:t> matches, populate </a:t>
            </a:r>
            <a:r>
              <a:rPr lang="en-US" dirty="0" err="1"/>
              <a:t>pb_list</a:t>
            </a:r>
            <a:r>
              <a:rPr lang="en-US" dirty="0"/>
              <a:t> and </a:t>
            </a:r>
            <a:r>
              <a:rPr lang="en-US" dirty="0" err="1"/>
              <a:t>pv_list</a:t>
            </a:r>
            <a:endParaRPr lang="en-US" dirty="0"/>
          </a:p>
          <a:p>
            <a:r>
              <a:rPr lang="en-US" dirty="0"/>
              <a:t>    Iterate through product ranks:</a:t>
            </a:r>
          </a:p>
          <a:p>
            <a:r>
              <a:rPr lang="en-US" dirty="0"/>
              <a:t>        Check for emotional state matches with products bought</a:t>
            </a:r>
          </a:p>
          <a:p>
            <a:r>
              <a:rPr lang="en-US" dirty="0"/>
              <a:t>        Check for emotional state matches with products viewed</a:t>
            </a:r>
          </a:p>
          <a:p>
            <a:r>
              <a:rPr lang="en-US" dirty="0"/>
              <a:t>    Display product ranks</a:t>
            </a:r>
            <a:endParaRPr lang="en-IN" dirty="0"/>
          </a:p>
        </p:txBody>
      </p:sp>
    </p:spTree>
    <p:extLst>
      <p:ext uri="{BB962C8B-B14F-4D97-AF65-F5344CB8AC3E}">
        <p14:creationId xmlns:p14="http://schemas.microsoft.com/office/powerpoint/2010/main" val="2381289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6EA2A-67DA-4954-D391-96ADCADC7C74}"/>
              </a:ext>
            </a:extLst>
          </p:cNvPr>
          <p:cNvSpPr>
            <a:spLocks noGrp="1"/>
          </p:cNvSpPr>
          <p:nvPr>
            <p:ph type="title"/>
          </p:nvPr>
        </p:nvSpPr>
        <p:spPr/>
        <p:txBody>
          <a:bodyPr>
            <a:normAutofit fontScale="90000"/>
          </a:bodyPr>
          <a:lstStyle/>
          <a:p>
            <a:r>
              <a:rPr lang="en-IN" dirty="0"/>
              <a:t>Main Part</a:t>
            </a:r>
          </a:p>
        </p:txBody>
      </p:sp>
      <p:sp>
        <p:nvSpPr>
          <p:cNvPr id="3" name="Text Placeholder 2">
            <a:extLst>
              <a:ext uri="{FF2B5EF4-FFF2-40B4-BE49-F238E27FC236}">
                <a16:creationId xmlns:a16="http://schemas.microsoft.com/office/drawing/2014/main" id="{035D5C35-164A-4D09-C418-1A1C22900896}"/>
              </a:ext>
            </a:extLst>
          </p:cNvPr>
          <p:cNvSpPr>
            <a:spLocks noGrp="1"/>
          </p:cNvSpPr>
          <p:nvPr>
            <p:ph type="body" idx="1"/>
          </p:nvPr>
        </p:nvSpPr>
        <p:spPr/>
        <p:txBody>
          <a:bodyPr/>
          <a:lstStyle/>
          <a:p>
            <a:r>
              <a:rPr lang="en-US" dirty="0"/>
              <a:t>Print "hello"</a:t>
            </a:r>
          </a:p>
          <a:p>
            <a:r>
              <a:rPr lang="en-US" dirty="0"/>
              <a:t>Call </a:t>
            </a:r>
            <a:r>
              <a:rPr lang="en-US" dirty="0" err="1"/>
              <a:t>build_product_datasets</a:t>
            </a:r>
            <a:r>
              <a:rPr lang="en-US" dirty="0"/>
              <a:t>()</a:t>
            </a:r>
          </a:p>
          <a:p>
            <a:r>
              <a:rPr lang="en-US" dirty="0"/>
              <a:t>Print number of products</a:t>
            </a:r>
          </a:p>
          <a:p>
            <a:r>
              <a:rPr lang="en-US" dirty="0"/>
              <a:t>Call </a:t>
            </a:r>
            <a:r>
              <a:rPr lang="en-US" dirty="0" err="1"/>
              <a:t>build_users_dataset</a:t>
            </a:r>
            <a:r>
              <a:rPr lang="en-US" dirty="0"/>
              <a:t>()</a:t>
            </a:r>
          </a:p>
          <a:p>
            <a:r>
              <a:rPr lang="en-US" dirty="0"/>
              <a:t>Print number of users</a:t>
            </a:r>
          </a:p>
          <a:p>
            <a:r>
              <a:rPr lang="en-US" dirty="0"/>
              <a:t>Call </a:t>
            </a:r>
            <a:r>
              <a:rPr lang="en-US" dirty="0" err="1"/>
              <a:t>list_products_in_price_range</a:t>
            </a:r>
            <a:r>
              <a:rPr lang="en-US" dirty="0"/>
              <a:t> with specified product type and price</a:t>
            </a:r>
          </a:p>
          <a:p>
            <a:r>
              <a:rPr lang="en-US" dirty="0"/>
              <a:t>Call </a:t>
            </a:r>
            <a:r>
              <a:rPr lang="en-US" dirty="0" err="1"/>
              <a:t>rank_products</a:t>
            </a:r>
            <a:r>
              <a:rPr lang="en-US" dirty="0"/>
              <a:t> with a </a:t>
            </a:r>
            <a:r>
              <a:rPr lang="en-US" dirty="0" err="1"/>
              <a:t>user_id</a:t>
            </a:r>
            <a:endParaRPr lang="en-IN" dirty="0"/>
          </a:p>
        </p:txBody>
      </p:sp>
    </p:spTree>
    <p:extLst>
      <p:ext uri="{BB962C8B-B14F-4D97-AF65-F5344CB8AC3E}">
        <p14:creationId xmlns:p14="http://schemas.microsoft.com/office/powerpoint/2010/main" val="149543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7"/>
          <p:cNvSpPr txBox="1"/>
          <p:nvPr/>
        </p:nvSpPr>
        <p:spPr>
          <a:xfrm>
            <a:off x="135874" y="0"/>
            <a:ext cx="8915917" cy="400110"/>
          </a:xfrm>
          <a:prstGeom prst="rect">
            <a:avLst/>
          </a:prstGeom>
          <a:noFill/>
        </p:spPr>
        <p:txBody>
          <a:bodyPr wrap="square" rtlCol="0">
            <a:spAutoFit/>
          </a:bodyPr>
          <a:lstStyle>
            <a:defPPr marR="0" lvl="0" algn="l" rtl="0">
              <a:lnSpc>
                <a:spcPct val="100000"/>
              </a:lnSpc>
              <a:spcBef>
                <a:spcPts val="0"/>
              </a:spcBef>
              <a:spcAft>
                <a:spcPts val="0"/>
              </a:spcAft>
            </a:defPPr>
            <a:lvl1pPr>
              <a:defRPr sz="2000"/>
            </a:lvl1pPr>
          </a:lstStyle>
          <a:p>
            <a:r>
              <a:rPr lang="en" dirty="0">
                <a:sym typeface="Roboto Mono"/>
              </a:rPr>
              <a:t>Glossary of Terms</a:t>
            </a:r>
            <a:endParaRPr dirty="0">
              <a:sym typeface="Roboto Mono"/>
            </a:endParaRPr>
          </a:p>
        </p:txBody>
      </p:sp>
      <p:sp>
        <p:nvSpPr>
          <p:cNvPr id="75" name="Google Shape;75;p17"/>
          <p:cNvSpPr txBox="1"/>
          <p:nvPr/>
        </p:nvSpPr>
        <p:spPr>
          <a:xfrm>
            <a:off x="135875" y="2380632"/>
            <a:ext cx="8857200" cy="1303500"/>
          </a:xfrm>
          <a:prstGeom prst="rect">
            <a:avLst/>
          </a:prstGeom>
          <a:noFill/>
          <a:ln>
            <a:noFill/>
          </a:ln>
        </p:spPr>
        <p:txBody>
          <a:bodyPr spcFirstLastPara="1" wrap="square" lIns="91425" tIns="91425" rIns="91425" bIns="91425" anchor="ctr" anchorCtr="0">
            <a:noAutofit/>
          </a:bodyPr>
          <a:lstStyle/>
          <a:p>
            <a:pPr marL="0" marR="0">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Personalized Ranking Algorithm: A method that combines user data, preferences, and product attributes to generate personalized rankings of products for each user.</a:t>
            </a:r>
          </a:p>
          <a:p>
            <a:pPr marL="0" marR="0">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Predictive Modeling: Creating models that predict user preferences and behaviors based on historical data.</a:t>
            </a:r>
          </a:p>
          <a:p>
            <a:pPr marL="0" marR="0">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A/B Testing:  Comparing two versions (A and B) of a system to determine which one performs better in terms of user engagement and other metrics.</a:t>
            </a:r>
          </a:p>
          <a:p>
            <a:pPr marL="0" marR="0">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Metrics: Quantitative measures used to evaluate the effectiveness and quality of recommendations, such as precision, recall, MAP (Mean Average Precision), NDCG (Normalized Discounted Cumulative Gain), and CTR (Click-Through Rate).</a:t>
            </a:r>
          </a:p>
          <a:p>
            <a:pPr marL="0" marR="0">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Precision: A metric that measures the proportion of relevant items among the recommended items.</a:t>
            </a:r>
          </a:p>
          <a:p>
            <a:pPr marL="0" marR="0">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Recall: A metric that measures the proportion of relevant items that were successfully recommended.</a:t>
            </a:r>
          </a:p>
          <a:p>
            <a:pPr marL="0" marR="0">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MAP (Mean Average Precision): An average of precision scores calculated at various recall levels.</a:t>
            </a:r>
          </a:p>
          <a:p>
            <a:pPr marL="0" marR="0">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NDCG (Normalized Discounted Cumulative Gain): A metric that considers both the relevance and ranking of recommended items.</a:t>
            </a:r>
          </a:p>
          <a:p>
            <a:pPr marL="0" marR="0">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CTR (Click-Through Rate): The ratio of users who click on a recommended item to the total number of users who were presented with the item.</a:t>
            </a:r>
          </a:p>
          <a:p>
            <a:pPr marL="0" marR="0">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Similar User Preferences: Identifying users with comparable preferences and suggesting items that these similar users have interacted with positively.</a:t>
            </a:r>
          </a:p>
          <a:p>
            <a:pPr marL="0" marR="0">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Cross-Selling: Recommending complementary products to enhance the user's shopping experience.</a:t>
            </a:r>
          </a:p>
          <a:p>
            <a:pPr marL="0" marR="0">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Up-Selling: Recommending higher-priced alternatives to the user.</a:t>
            </a:r>
          </a:p>
          <a:p>
            <a:pPr marL="0" marR="0">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152400" marR="0" lvl="0" algn="l" rtl="0">
              <a:lnSpc>
                <a:spcPct val="100000"/>
              </a:lnSpc>
              <a:spcBef>
                <a:spcPts val="0"/>
              </a:spcBef>
              <a:spcAft>
                <a:spcPts val="0"/>
              </a:spcAft>
              <a:buClr>
                <a:srgbClr val="000000"/>
              </a:buClr>
              <a:buSzPts val="1200"/>
            </a:pPr>
            <a:endParaRPr sz="1200" i="0" u="none" strike="noStrike" cap="none" dirty="0">
              <a:solidFill>
                <a:srgbClr val="000000"/>
              </a:solidFill>
              <a:latin typeface="Times New Roman" panose="02020603050405020304" pitchFamily="18" charset="0"/>
              <a:ea typeface="Roboto Mono"/>
              <a:cs typeface="Times New Roman" panose="02020603050405020304" pitchFamily="18" charset="0"/>
              <a:sym typeface="Roboto Mon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idx="4294967295"/>
          </p:nvPr>
        </p:nvSpPr>
        <p:spPr>
          <a:xfrm>
            <a:off x="1360650" y="2693398"/>
            <a:ext cx="6422700" cy="61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b="1" i="1">
                <a:solidFill>
                  <a:schemeClr val="lt1"/>
                </a:solidFill>
                <a:latin typeface="Roboto"/>
                <a:ea typeface="Roboto"/>
                <a:cs typeface="Roboto"/>
                <a:sym typeface="Roboto"/>
              </a:rPr>
              <a:t>Thank You</a:t>
            </a:r>
            <a:endParaRPr sz="7200" b="1" i="1">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5"/>
          <p:cNvPicPr preferRelativeResize="0"/>
          <p:nvPr/>
        </p:nvPicPr>
        <p:blipFill rotWithShape="1">
          <a:blip r:embed="rId3">
            <a:alphaModFix/>
          </a:blip>
          <a:srcRect b="4580"/>
          <a:stretch/>
        </p:blipFill>
        <p:spPr>
          <a:xfrm>
            <a:off x="0" y="0"/>
            <a:ext cx="9147575" cy="5143500"/>
          </a:xfrm>
          <a:prstGeom prst="rect">
            <a:avLst/>
          </a:prstGeom>
          <a:noFill/>
          <a:ln>
            <a:noFill/>
          </a:ln>
        </p:spPr>
      </p:pic>
      <p:sp>
        <p:nvSpPr>
          <p:cNvPr id="62" name="Google Shape;62;p15"/>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Roboto Mono"/>
                <a:ea typeface="Roboto Mono"/>
                <a:cs typeface="Roboto Mono"/>
                <a:sym typeface="Roboto Mono"/>
              </a:rPr>
              <a:t>Team members details</a:t>
            </a:r>
            <a:endParaRPr sz="2400" b="1" i="0" u="none" strike="noStrike" cap="none">
              <a:solidFill>
                <a:srgbClr val="000000"/>
              </a:solidFill>
              <a:latin typeface="Roboto Mono"/>
              <a:ea typeface="Roboto Mono"/>
              <a:cs typeface="Roboto Mono"/>
              <a:sym typeface="Roboto Mono"/>
            </a:endParaRPr>
          </a:p>
        </p:txBody>
      </p:sp>
      <p:graphicFrame>
        <p:nvGraphicFramePr>
          <p:cNvPr id="63" name="Google Shape;63;p15"/>
          <p:cNvGraphicFramePr/>
          <p:nvPr>
            <p:extLst>
              <p:ext uri="{D42A27DB-BD31-4B8C-83A1-F6EECF244321}">
                <p14:modId xmlns:p14="http://schemas.microsoft.com/office/powerpoint/2010/main" val="1665851532"/>
              </p:ext>
            </p:extLst>
          </p:nvPr>
        </p:nvGraphicFramePr>
        <p:xfrm>
          <a:off x="195688" y="1144500"/>
          <a:ext cx="8756200" cy="2962800"/>
        </p:xfrm>
        <a:graphic>
          <a:graphicData uri="http://schemas.openxmlformats.org/drawingml/2006/table">
            <a:tbl>
              <a:tblPr>
                <a:noFill/>
                <a:tableStyleId>{DF1ECD47-64DC-4741-B5A2-3AA257FB77C9}</a:tableStyleId>
              </a:tblPr>
              <a:tblGrid>
                <a:gridCol w="2531425">
                  <a:extLst>
                    <a:ext uri="{9D8B030D-6E8A-4147-A177-3AD203B41FA5}">
                      <a16:colId xmlns:a16="http://schemas.microsoft.com/office/drawing/2014/main" val="20000"/>
                    </a:ext>
                  </a:extLst>
                </a:gridCol>
                <a:gridCol w="2074925">
                  <a:extLst>
                    <a:ext uri="{9D8B030D-6E8A-4147-A177-3AD203B41FA5}">
                      <a16:colId xmlns:a16="http://schemas.microsoft.com/office/drawing/2014/main" val="20001"/>
                    </a:ext>
                  </a:extLst>
                </a:gridCol>
                <a:gridCol w="2074925">
                  <a:extLst>
                    <a:ext uri="{9D8B030D-6E8A-4147-A177-3AD203B41FA5}">
                      <a16:colId xmlns:a16="http://schemas.microsoft.com/office/drawing/2014/main" val="20002"/>
                    </a:ext>
                  </a:extLst>
                </a:gridCol>
                <a:gridCol w="2074925">
                  <a:extLst>
                    <a:ext uri="{9D8B030D-6E8A-4147-A177-3AD203B41FA5}">
                      <a16:colId xmlns:a16="http://schemas.microsoft.com/office/drawing/2014/main" val="20003"/>
                    </a:ext>
                  </a:extLst>
                </a:gridCol>
              </a:tblGrid>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Team Name</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686157-U556GJX6</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Institute Name/Names</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Vellore Institute of Technology, VELLORE</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08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Team Members &gt;</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1 (Leader)</a:t>
                      </a:r>
                      <a:endParaRPr sz="1000" b="1" u="none" strike="noStrike" cap="none">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2</a:t>
                      </a:r>
                      <a:endParaRPr sz="1000" b="1" u="none" strike="noStrike" cap="none">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3</a:t>
                      </a:r>
                      <a:endParaRPr sz="1000" b="1" u="none" strike="noStrike" cap="none">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Name</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Rohit Reddy</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Sai Teja Reddy</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Anshul Reddy</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Batch</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2025</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2025</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2025</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Google Shape;69;p16"/>
          <p:cNvSpPr txBox="1"/>
          <p:nvPr/>
        </p:nvSpPr>
        <p:spPr>
          <a:xfrm>
            <a:off x="69833" y="400110"/>
            <a:ext cx="8857200" cy="3915667"/>
          </a:xfrm>
          <a:prstGeom prst="rect">
            <a:avLst/>
          </a:prstGeom>
          <a:noFill/>
          <a:ln>
            <a:noFill/>
          </a:ln>
        </p:spPr>
        <p:txBody>
          <a:bodyPr spcFirstLastPara="1" wrap="square" lIns="91425" tIns="91425" rIns="91425" bIns="91425" anchor="t" anchorCtr="0">
            <a:noAutofit/>
          </a:bodyPr>
          <a:lstStyle/>
          <a:p>
            <a:pPr marL="0" marR="0" algn="just">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Our project focuses on creating a personalized product ranking system to enhance user engagement through tailored recommendations, the approach considers the key factors such as user preferences, past interactions, product popularity and user similarity while ranking and recommending the products.</a:t>
            </a:r>
          </a:p>
          <a:p>
            <a:pPr marL="0" marR="0" algn="just">
              <a:lnSpc>
                <a:spcPct val="107000"/>
              </a:lnSpc>
              <a:spcBef>
                <a:spcPts val="0"/>
              </a:spcBef>
              <a:spcAft>
                <a:spcPts val="800"/>
              </a:spcAft>
            </a:pPr>
            <a:r>
              <a:rPr lang="en-US" sz="1200" kern="100" dirty="0">
                <a:latin typeface="Times New Roman" panose="02020603050405020304" pitchFamily="18" charset="0"/>
                <a:ea typeface="Calibri" panose="020F0502020204030204" pitchFamily="34" charset="0"/>
                <a:cs typeface="Times New Roman" panose="02020603050405020304" pitchFamily="18" charset="0"/>
              </a:rPr>
              <a:t>Key metrics used for product ranking</a:t>
            </a:r>
          </a:p>
          <a:p>
            <a:pPr marL="0" marR="0" algn="just">
              <a:lnSpc>
                <a:spcPct val="107000"/>
              </a:lnSpc>
              <a:spcBef>
                <a:spcPts val="0"/>
              </a:spcBef>
              <a:spcAft>
                <a:spcPts val="800"/>
              </a:spcAft>
            </a:pP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User Preferences : </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User Budget and price is one of the key consideration, this is taken as input. </a:t>
            </a:r>
            <a:r>
              <a:rPr lang="en-US" sz="1200" kern="100" dirty="0">
                <a:latin typeface="Times New Roman" panose="02020603050405020304" pitchFamily="18" charset="0"/>
                <a:ea typeface="Calibri" panose="020F0502020204030204" pitchFamily="34" charset="0"/>
                <a:cs typeface="Times New Roman" panose="02020603050405020304" pitchFamily="18" charset="0"/>
              </a:rPr>
              <a:t>In this prototype user’s ecosystem preference is given much weightage, users always prefers products which work well in his current ecosystem especially in electronic, appliances. The algorithm identifies user’s eco system preference by the products that he has bought and relate it to current product that he is looking for.</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200" b="1" kern="100" dirty="0">
                <a:latin typeface="Times New Roman" panose="02020603050405020304" pitchFamily="18" charset="0"/>
                <a:ea typeface="Calibri" panose="020F0502020204030204" pitchFamily="34" charset="0"/>
                <a:cs typeface="Times New Roman" panose="02020603050405020304" pitchFamily="18" charset="0"/>
              </a:rPr>
              <a:t>Past interactions : </a:t>
            </a:r>
            <a:r>
              <a:rPr lang="en-US" sz="1200" kern="100" dirty="0">
                <a:latin typeface="Times New Roman" panose="02020603050405020304" pitchFamily="18" charset="0"/>
                <a:ea typeface="Calibri" panose="020F0502020204030204" pitchFamily="34" charset="0"/>
                <a:cs typeface="Times New Roman" panose="02020603050405020304" pitchFamily="18" charset="0"/>
              </a:rPr>
              <a:t>Products that user has viewed in the past and bought.</a:t>
            </a:r>
          </a:p>
          <a:p>
            <a:pPr marL="0" marR="0" algn="just">
              <a:lnSpc>
                <a:spcPct val="107000"/>
              </a:lnSpc>
              <a:spcBef>
                <a:spcPts val="0"/>
              </a:spcBef>
              <a:spcAft>
                <a:spcPts val="800"/>
              </a:spcAft>
            </a:pP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Popularity </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Total ratings, Total buyers, and Average rating are the key parameters considered to address this factor.</a:t>
            </a:r>
          </a:p>
          <a:p>
            <a:pPr marL="0" marR="0" algn="just">
              <a:lnSpc>
                <a:spcPct val="107000"/>
              </a:lnSpc>
              <a:spcBef>
                <a:spcPts val="0"/>
              </a:spcBef>
              <a:spcAft>
                <a:spcPts val="800"/>
              </a:spcAft>
            </a:pP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User </a:t>
            </a:r>
            <a:r>
              <a:rPr lang="en-US" sz="1200" b="1" kern="100" dirty="0">
                <a:latin typeface="Times New Roman" panose="02020603050405020304" pitchFamily="18" charset="0"/>
                <a:ea typeface="Calibri" panose="020F0502020204030204" pitchFamily="34" charset="0"/>
                <a:cs typeface="Times New Roman" panose="02020603050405020304" pitchFamily="18" charset="0"/>
              </a:rPr>
              <a:t>Si</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milarity :</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Total Buyers in same age group is considered as one of the factor to recommend product.</a:t>
            </a:r>
          </a:p>
          <a:p>
            <a:pPr marL="0" marR="0" algn="just">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the Product ranking algorithm gives scores for each of the above metrics and generates the final ranking of product based on this score.</a:t>
            </a:r>
          </a:p>
          <a:p>
            <a:pPr marL="152400" lvl="0" algn="just" rtl="0">
              <a:spcBef>
                <a:spcPts val="0"/>
              </a:spcBef>
              <a:spcAft>
                <a:spcPts val="0"/>
              </a:spcAft>
              <a:buClr>
                <a:schemeClr val="dk1"/>
              </a:buClr>
              <a:buSzPts val="1200"/>
            </a:pPr>
            <a:endParaRPr lang="en-US" sz="1200" b="1" dirty="0">
              <a:solidFill>
                <a:schemeClr val="dk1"/>
              </a:solidFill>
              <a:latin typeface="Times New Roman" panose="02020603050405020304" pitchFamily="18" charset="0"/>
              <a:ea typeface="Roboto Mono"/>
              <a:cs typeface="Times New Roman" panose="02020603050405020304" pitchFamily="18" charset="0"/>
              <a:sym typeface="Roboto Mono"/>
            </a:endParaRPr>
          </a:p>
        </p:txBody>
      </p:sp>
      <p:sp>
        <p:nvSpPr>
          <p:cNvPr id="2" name="TextBox 1">
            <a:extLst>
              <a:ext uri="{FF2B5EF4-FFF2-40B4-BE49-F238E27FC236}">
                <a16:creationId xmlns:a16="http://schemas.microsoft.com/office/drawing/2014/main" id="{93EF8FAA-4C59-0CC0-9F08-930746FEB70F}"/>
              </a:ext>
            </a:extLst>
          </p:cNvPr>
          <p:cNvSpPr txBox="1"/>
          <p:nvPr/>
        </p:nvSpPr>
        <p:spPr>
          <a:xfrm>
            <a:off x="0" y="0"/>
            <a:ext cx="9144000" cy="400110"/>
          </a:xfrm>
          <a:prstGeom prst="rect">
            <a:avLst/>
          </a:prstGeom>
          <a:noFill/>
        </p:spPr>
        <p:txBody>
          <a:bodyPr wrap="square" rtlCol="0">
            <a:spAutoFit/>
          </a:bodyPr>
          <a:lstStyle/>
          <a:p>
            <a:r>
              <a:rPr lang="en-US" sz="2000" dirty="0"/>
              <a:t>Personalized Product Recommendation</a:t>
            </a:r>
          </a:p>
        </p:txBody>
      </p:sp>
    </p:spTree>
    <p:extLst>
      <p:ext uri="{BB962C8B-B14F-4D97-AF65-F5344CB8AC3E}">
        <p14:creationId xmlns:p14="http://schemas.microsoft.com/office/powerpoint/2010/main" val="3022775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9"/>
          <p:cNvPicPr preferRelativeResize="0"/>
          <p:nvPr/>
        </p:nvPicPr>
        <p:blipFill rotWithShape="1">
          <a:blip r:embed="rId3">
            <a:alphaModFix/>
          </a:blip>
          <a:srcRect b="4816"/>
          <a:stretch/>
        </p:blipFill>
        <p:spPr>
          <a:xfrm>
            <a:off x="-9313" y="0"/>
            <a:ext cx="9147575" cy="5143500"/>
          </a:xfrm>
          <a:prstGeom prst="rect">
            <a:avLst/>
          </a:prstGeom>
          <a:noFill/>
          <a:ln>
            <a:noFill/>
          </a:ln>
        </p:spPr>
      </p:pic>
      <p:sp>
        <p:nvSpPr>
          <p:cNvPr id="87" name="Google Shape;87;p19"/>
          <p:cNvSpPr txBox="1"/>
          <p:nvPr/>
        </p:nvSpPr>
        <p:spPr>
          <a:xfrm>
            <a:off x="69144" y="0"/>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dirty="0">
                <a:solidFill>
                  <a:srgbClr val="000000"/>
                </a:solidFill>
                <a:latin typeface="Roboto Mono"/>
                <a:ea typeface="Roboto Mono"/>
                <a:cs typeface="Roboto Mono"/>
                <a:sym typeface="Roboto Mono"/>
              </a:rPr>
              <a:t>Use-cases </a:t>
            </a:r>
            <a:endParaRPr sz="2400" b="1" i="0" u="none" strike="noStrike" cap="none" dirty="0">
              <a:solidFill>
                <a:srgbClr val="000000"/>
              </a:solidFill>
              <a:latin typeface="Roboto Mono"/>
              <a:ea typeface="Roboto Mono"/>
              <a:cs typeface="Roboto Mono"/>
              <a:sym typeface="Roboto Mono"/>
            </a:endParaRPr>
          </a:p>
        </p:txBody>
      </p:sp>
      <p:sp>
        <p:nvSpPr>
          <p:cNvPr id="88" name="Google Shape;88;p19"/>
          <p:cNvSpPr txBox="1"/>
          <p:nvPr/>
        </p:nvSpPr>
        <p:spPr>
          <a:xfrm>
            <a:off x="135875" y="2151382"/>
            <a:ext cx="8857200" cy="1303500"/>
          </a:xfrm>
          <a:prstGeom prst="rect">
            <a:avLst/>
          </a:prstGeom>
          <a:noFill/>
          <a:ln>
            <a:noFill/>
          </a:ln>
        </p:spPr>
        <p:txBody>
          <a:bodyPr spcFirstLastPara="1" wrap="square" lIns="91425" tIns="91425" rIns="91425" bIns="91425" anchor="ctr" anchorCtr="0">
            <a:noAutofit/>
          </a:bodyPr>
          <a:lstStyle/>
          <a:p>
            <a:pPr marL="0" marR="0" algn="just">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Personalized Product Recommendations: The primary use case is to provide individual users with personalized product recommendations based on their preferences, past interactions, and user similarity. The system should take into account the user's browsing history, purchase history, ratings, and any explicit preferences they have provided.</a:t>
            </a:r>
          </a:p>
          <a:p>
            <a:pPr marL="0" marR="0" algn="just">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Trending and Popular Products : Alongside personalized recommendations, the system should also consider product popularity. It should highlight trending and popular products within the user's preferred categories, allowing them to explore items that are currently in demand.</a:t>
            </a:r>
          </a:p>
          <a:p>
            <a:pPr marL="0" marR="0" algn="just">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Similar User Preferences: The system should identify users with similar preferences and behaviors. It can recommend products that other users with similar profiles have interacted with positively. This creates a sense of social validation and introduces variety to the recommendations.</a:t>
            </a:r>
          </a:p>
          <a:p>
            <a:pPr marL="0" marR="0" algn="just">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New Product Introductions: When new products are introduced, the system should intelligently recommend them to users who have shown interest in similar items in the past. This encourages users to explore new offerings that align with their tastes.</a:t>
            </a:r>
          </a:p>
          <a:p>
            <a:pPr marL="0" marR="0" algn="just">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Seasonal and Occasional Recommendations : The system can adapt its recommendations based on seasonal trends and occasions (e.g., holidays, festivals). Users might have different preferences during these periods, and the system should adjust its suggestions accordingly.</a:t>
            </a:r>
          </a:p>
          <a:p>
            <a:pPr marL="0" marR="0" algn="just">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Cross-Selling and Up–Selling : By analyzing past purchase behaviors and preferences, the system can suggest complementary products (cross-selling) or higher-priced alternatives (up-selling), enhancing the user's shopping experience.</a:t>
            </a:r>
          </a:p>
          <a:p>
            <a:pPr marL="457200" marR="0" lvl="0" indent="0" algn="just"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Times New Roman" panose="02020603050405020304" pitchFamily="18" charset="0"/>
              <a:ea typeface="Roboto Mono"/>
              <a:cs typeface="Times New Roman" panose="02020603050405020304" pitchFamily="18" charset="0"/>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D07D2-4512-B838-6444-15D0B2B33E3D}"/>
              </a:ext>
            </a:extLst>
          </p:cNvPr>
          <p:cNvSpPr>
            <a:spLocks noGrp="1"/>
          </p:cNvSpPr>
          <p:nvPr>
            <p:ph type="title"/>
          </p:nvPr>
        </p:nvSpPr>
        <p:spPr>
          <a:xfrm>
            <a:off x="118947" y="1"/>
            <a:ext cx="8950712" cy="4995745"/>
          </a:xfrm>
        </p:spPr>
        <p:txBody>
          <a:bodyPr>
            <a:noAutofit/>
          </a:bodyPr>
          <a:lstStyle/>
          <a:p>
            <a:pPr marL="0" marR="0">
              <a:lnSpc>
                <a:spcPct val="107000"/>
              </a:lnSpc>
              <a:spcBef>
                <a:spcPts val="0"/>
              </a:spcBef>
              <a:spcAft>
                <a:spcPts val="800"/>
              </a:spcAft>
            </a:pPr>
            <a:r>
              <a:rPr lang="en-US" sz="2400" b="1" i="0" dirty="0">
                <a:effectLst/>
                <a:latin typeface="Roboto Mono" panose="00000009000000000000" pitchFamily="49" charset="0"/>
                <a:ea typeface="Roboto Mono" panose="00000009000000000000" pitchFamily="49" charset="0"/>
              </a:rPr>
              <a:t>Prioritization</a:t>
            </a:r>
            <a:b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P0: Personalized Product Recommendations: This is the core use case and should be the highest priority. Accurate personalized recommendations are the main goal of the system.</a:t>
            </a:r>
            <a:b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P1: Trending and Popular Products: Highlighting trending and popular products can increase user engagement and satisfaction. It also helps balance personalized recommendations with items that have broader appeal.</a:t>
            </a:r>
            <a:b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P2: Similar User Preferences: Recommending products based on similar users' preferences adds a social aspect to the system and diversifies suggestions.</a:t>
            </a:r>
            <a:b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P3: New Product Introductions: Keeping users informed about new products aligns with user preferences and generates excitement around fresh offerings.</a:t>
            </a:r>
            <a:b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P4: Seasonal and Occasional Recommendations: While important, this use case might have less frequent relevance compared to the core and trending product recommendations.</a:t>
            </a:r>
            <a:b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P5: Cross-Selling and Up-Selling: While valuable, this use case can be a lower priority as it can sometimes feel more sales-driven and less user-focused. It should complement the core personalized recommendations.</a:t>
            </a:r>
            <a:b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4060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4444D5-2417-6983-57B8-77DB3F631935}"/>
              </a:ext>
            </a:extLst>
          </p:cNvPr>
          <p:cNvSpPr txBox="1"/>
          <p:nvPr/>
        </p:nvSpPr>
        <p:spPr>
          <a:xfrm>
            <a:off x="0" y="0"/>
            <a:ext cx="9144000" cy="369332"/>
          </a:xfrm>
          <a:prstGeom prst="rect">
            <a:avLst/>
          </a:prstGeom>
          <a:noFill/>
        </p:spPr>
        <p:txBody>
          <a:bodyPr wrap="square" rtlCol="0">
            <a:spAutoFit/>
          </a:bodyPr>
          <a:lstStyle/>
          <a:p>
            <a:r>
              <a:rPr lang="en-US" sz="1800" dirty="0"/>
              <a:t>Product Recommendation Algorithm</a:t>
            </a:r>
          </a:p>
        </p:txBody>
      </p:sp>
      <p:sp>
        <p:nvSpPr>
          <p:cNvPr id="5" name="TextBox 4">
            <a:extLst>
              <a:ext uri="{FF2B5EF4-FFF2-40B4-BE49-F238E27FC236}">
                <a16:creationId xmlns:a16="http://schemas.microsoft.com/office/drawing/2014/main" id="{475EE542-5419-E576-19DD-30507D35EFDF}"/>
              </a:ext>
            </a:extLst>
          </p:cNvPr>
          <p:cNvSpPr txBox="1"/>
          <p:nvPr/>
        </p:nvSpPr>
        <p:spPr>
          <a:xfrm>
            <a:off x="2627631" y="438150"/>
            <a:ext cx="3145413" cy="253916"/>
          </a:xfrm>
          <a:prstGeom prst="rect">
            <a:avLst/>
          </a:prstGeom>
          <a:noFill/>
          <a:ln>
            <a:solidFill>
              <a:schemeClr val="tx1"/>
            </a:solidFill>
          </a:ln>
        </p:spPr>
        <p:txBody>
          <a:bodyPr wrap="none" rtlCol="0">
            <a:spAutoFit/>
          </a:bodyPr>
          <a:lstStyle/>
          <a:p>
            <a:r>
              <a:rPr lang="en-US" sz="1050" dirty="0"/>
              <a:t>Input from user : Product type(ex : mobile), ~price</a:t>
            </a:r>
          </a:p>
        </p:txBody>
      </p:sp>
      <p:sp>
        <p:nvSpPr>
          <p:cNvPr id="6" name="TextBox 5">
            <a:extLst>
              <a:ext uri="{FF2B5EF4-FFF2-40B4-BE49-F238E27FC236}">
                <a16:creationId xmlns:a16="http://schemas.microsoft.com/office/drawing/2014/main" id="{DB74C044-3C60-3A97-566B-4D21D9F25CB0}"/>
              </a:ext>
            </a:extLst>
          </p:cNvPr>
          <p:cNvSpPr txBox="1"/>
          <p:nvPr/>
        </p:nvSpPr>
        <p:spPr>
          <a:xfrm>
            <a:off x="2627630" y="939800"/>
            <a:ext cx="4483920" cy="253916"/>
          </a:xfrm>
          <a:prstGeom prst="rect">
            <a:avLst/>
          </a:prstGeom>
          <a:noFill/>
          <a:ln>
            <a:solidFill>
              <a:schemeClr val="tx1"/>
            </a:solidFill>
          </a:ln>
        </p:spPr>
        <p:txBody>
          <a:bodyPr wrap="none" rtlCol="0">
            <a:spAutoFit/>
          </a:bodyPr>
          <a:lstStyle/>
          <a:p>
            <a:r>
              <a:rPr lang="en-US" sz="1050" dirty="0"/>
              <a:t>Step 1 : Filter products which fall in the price range, within +/-10% range</a:t>
            </a:r>
          </a:p>
        </p:txBody>
      </p:sp>
      <p:sp>
        <p:nvSpPr>
          <p:cNvPr id="7" name="TextBox 6">
            <a:extLst>
              <a:ext uri="{FF2B5EF4-FFF2-40B4-BE49-F238E27FC236}">
                <a16:creationId xmlns:a16="http://schemas.microsoft.com/office/drawing/2014/main" id="{B0B02DA7-9898-A8DE-F763-B7FD09AFDC66}"/>
              </a:ext>
            </a:extLst>
          </p:cNvPr>
          <p:cNvSpPr txBox="1"/>
          <p:nvPr/>
        </p:nvSpPr>
        <p:spPr>
          <a:xfrm>
            <a:off x="2627629" y="1484700"/>
            <a:ext cx="6363971" cy="577081"/>
          </a:xfrm>
          <a:prstGeom prst="rect">
            <a:avLst/>
          </a:prstGeom>
          <a:noFill/>
          <a:ln>
            <a:solidFill>
              <a:schemeClr val="tx1"/>
            </a:solidFill>
          </a:ln>
        </p:spPr>
        <p:txBody>
          <a:bodyPr wrap="square" rtlCol="0">
            <a:spAutoFit/>
          </a:bodyPr>
          <a:lstStyle/>
          <a:p>
            <a:r>
              <a:rPr lang="en-US" sz="1050" dirty="0"/>
              <a:t>Step 2 : Score products based on the number of products user has bought in the product’s ecosystem</a:t>
            </a:r>
          </a:p>
          <a:p>
            <a:r>
              <a:rPr lang="en-US" sz="1050" dirty="0"/>
              <a:t>Ex: Samsung Mobile and Smart Watch are one ecosystem, if user is looking for a smart watch and if he has already bought a Samsung phone, then Samsung watch  gets a score.</a:t>
            </a:r>
          </a:p>
        </p:txBody>
      </p:sp>
      <p:sp>
        <p:nvSpPr>
          <p:cNvPr id="8" name="TextBox 7">
            <a:extLst>
              <a:ext uri="{FF2B5EF4-FFF2-40B4-BE49-F238E27FC236}">
                <a16:creationId xmlns:a16="http://schemas.microsoft.com/office/drawing/2014/main" id="{8B271077-82DD-25A8-D424-18D7AE219753}"/>
              </a:ext>
            </a:extLst>
          </p:cNvPr>
          <p:cNvSpPr txBox="1"/>
          <p:nvPr/>
        </p:nvSpPr>
        <p:spPr>
          <a:xfrm>
            <a:off x="2627629" y="2555310"/>
            <a:ext cx="6363971" cy="253916"/>
          </a:xfrm>
          <a:prstGeom prst="rect">
            <a:avLst/>
          </a:prstGeom>
          <a:noFill/>
          <a:ln>
            <a:solidFill>
              <a:schemeClr val="tx1"/>
            </a:solidFill>
          </a:ln>
        </p:spPr>
        <p:txBody>
          <a:bodyPr wrap="square" rtlCol="0">
            <a:spAutoFit/>
          </a:bodyPr>
          <a:lstStyle/>
          <a:p>
            <a:r>
              <a:rPr lang="en-US" sz="1050" dirty="0"/>
              <a:t>Step 3 : Score products which user has viewed earlier and shown interest</a:t>
            </a:r>
          </a:p>
        </p:txBody>
      </p:sp>
      <p:sp>
        <p:nvSpPr>
          <p:cNvPr id="9" name="TextBox 8">
            <a:extLst>
              <a:ext uri="{FF2B5EF4-FFF2-40B4-BE49-F238E27FC236}">
                <a16:creationId xmlns:a16="http://schemas.microsoft.com/office/drawing/2014/main" id="{654863F7-1D10-88A1-7BB8-CBBFDD060576}"/>
              </a:ext>
            </a:extLst>
          </p:cNvPr>
          <p:cNvSpPr txBox="1"/>
          <p:nvPr/>
        </p:nvSpPr>
        <p:spPr>
          <a:xfrm>
            <a:off x="2627629" y="3019000"/>
            <a:ext cx="6363971" cy="253916"/>
          </a:xfrm>
          <a:prstGeom prst="rect">
            <a:avLst/>
          </a:prstGeom>
          <a:noFill/>
          <a:ln>
            <a:solidFill>
              <a:schemeClr val="tx1"/>
            </a:solidFill>
          </a:ln>
        </p:spPr>
        <p:txBody>
          <a:bodyPr wrap="square" rtlCol="0">
            <a:spAutoFit/>
          </a:bodyPr>
          <a:lstStyle/>
          <a:p>
            <a:r>
              <a:rPr lang="en-US" sz="1050" dirty="0"/>
              <a:t>Step 4: Normalized Score for total rating, score = total ratings/total buyers * </a:t>
            </a:r>
            <a:r>
              <a:rPr lang="en-US" sz="1050" dirty="0" err="1"/>
              <a:t>avg_rating</a:t>
            </a:r>
            <a:r>
              <a:rPr lang="en-US" sz="1050" dirty="0"/>
              <a:t>.</a:t>
            </a:r>
          </a:p>
        </p:txBody>
      </p:sp>
      <p:sp>
        <p:nvSpPr>
          <p:cNvPr id="10" name="TextBox 9">
            <a:extLst>
              <a:ext uri="{FF2B5EF4-FFF2-40B4-BE49-F238E27FC236}">
                <a16:creationId xmlns:a16="http://schemas.microsoft.com/office/drawing/2014/main" id="{A5D7A31F-C0B8-41D0-979C-9C711E5F5629}"/>
              </a:ext>
            </a:extLst>
          </p:cNvPr>
          <p:cNvSpPr txBox="1"/>
          <p:nvPr/>
        </p:nvSpPr>
        <p:spPr>
          <a:xfrm>
            <a:off x="2635249" y="3531688"/>
            <a:ext cx="6363971" cy="415498"/>
          </a:xfrm>
          <a:prstGeom prst="rect">
            <a:avLst/>
          </a:prstGeom>
          <a:noFill/>
          <a:ln>
            <a:solidFill>
              <a:schemeClr val="tx1"/>
            </a:solidFill>
          </a:ln>
        </p:spPr>
        <p:txBody>
          <a:bodyPr wrap="square" rtlCol="0">
            <a:spAutoFit/>
          </a:bodyPr>
          <a:lstStyle/>
          <a:p>
            <a:r>
              <a:rPr lang="en-US" sz="1050" dirty="0"/>
              <a:t>Step 5: Normalize Score for total buyers in same age group score = total buyers in same age group/total buyers * </a:t>
            </a:r>
            <a:r>
              <a:rPr lang="en-US" sz="1050" dirty="0" err="1"/>
              <a:t>avg_rating</a:t>
            </a:r>
            <a:r>
              <a:rPr lang="en-US" sz="1050" dirty="0"/>
              <a:t>.</a:t>
            </a:r>
          </a:p>
        </p:txBody>
      </p:sp>
      <p:sp>
        <p:nvSpPr>
          <p:cNvPr id="11" name="TextBox 10">
            <a:extLst>
              <a:ext uri="{FF2B5EF4-FFF2-40B4-BE49-F238E27FC236}">
                <a16:creationId xmlns:a16="http://schemas.microsoft.com/office/drawing/2014/main" id="{96C04E15-B673-7E06-963E-43526F2BF615}"/>
              </a:ext>
            </a:extLst>
          </p:cNvPr>
          <p:cNvSpPr txBox="1"/>
          <p:nvPr/>
        </p:nvSpPr>
        <p:spPr>
          <a:xfrm>
            <a:off x="2627629" y="4231067"/>
            <a:ext cx="6363971" cy="577081"/>
          </a:xfrm>
          <a:prstGeom prst="rect">
            <a:avLst/>
          </a:prstGeom>
          <a:noFill/>
          <a:ln>
            <a:solidFill>
              <a:schemeClr val="tx1"/>
            </a:solidFill>
          </a:ln>
        </p:spPr>
        <p:txBody>
          <a:bodyPr wrap="square" rtlCol="0">
            <a:spAutoFit/>
          </a:bodyPr>
          <a:lstStyle/>
          <a:p>
            <a:r>
              <a:rPr lang="en-US" sz="1050" dirty="0"/>
              <a:t>Step 6:  Final Score for each product with weightage for scores in steps2-5.</a:t>
            </a:r>
          </a:p>
          <a:p>
            <a:r>
              <a:rPr lang="en-US" sz="1050" dirty="0"/>
              <a:t>Finals score = 0.4 * Score for products bought in ecosystem + 0.1 * Products Viewed + 0.2* </a:t>
            </a:r>
            <a:r>
              <a:rPr lang="en-US" sz="1050" dirty="0" err="1"/>
              <a:t>Normalised</a:t>
            </a:r>
            <a:r>
              <a:rPr lang="en-US" sz="1050" dirty="0"/>
              <a:t> score for </a:t>
            </a:r>
            <a:r>
              <a:rPr lang="en-US" sz="1050" dirty="0" err="1"/>
              <a:t>avg_rating</a:t>
            </a:r>
            <a:r>
              <a:rPr lang="en-US" sz="1050" dirty="0"/>
              <a:t> + 0.3 * </a:t>
            </a:r>
            <a:r>
              <a:rPr lang="en-US" sz="1050" dirty="0" err="1"/>
              <a:t>Normalizedscore</a:t>
            </a:r>
            <a:r>
              <a:rPr lang="en-US" sz="1050" dirty="0"/>
              <a:t> for </a:t>
            </a:r>
            <a:r>
              <a:rPr lang="en-US" sz="1050" dirty="0" err="1"/>
              <a:t>avg_rating</a:t>
            </a:r>
            <a:r>
              <a:rPr lang="en-US" sz="1050" dirty="0"/>
              <a:t> in age group</a:t>
            </a:r>
          </a:p>
        </p:txBody>
      </p:sp>
      <p:sp>
        <p:nvSpPr>
          <p:cNvPr id="12" name="Rectangle 11">
            <a:extLst>
              <a:ext uri="{FF2B5EF4-FFF2-40B4-BE49-F238E27FC236}">
                <a16:creationId xmlns:a16="http://schemas.microsoft.com/office/drawing/2014/main" id="{3C64AB1A-DAC1-6359-9D37-7D0149F8CAC9}"/>
              </a:ext>
            </a:extLst>
          </p:cNvPr>
          <p:cNvSpPr/>
          <p:nvPr/>
        </p:nvSpPr>
        <p:spPr>
          <a:xfrm>
            <a:off x="99060" y="939800"/>
            <a:ext cx="2369820"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Products in User’s budget</a:t>
            </a:r>
          </a:p>
        </p:txBody>
      </p:sp>
      <p:sp>
        <p:nvSpPr>
          <p:cNvPr id="13" name="Rectangle 12">
            <a:extLst>
              <a:ext uri="{FF2B5EF4-FFF2-40B4-BE49-F238E27FC236}">
                <a16:creationId xmlns:a16="http://schemas.microsoft.com/office/drawing/2014/main" id="{73A9546A-E105-B338-A443-696C426967FE}"/>
              </a:ext>
            </a:extLst>
          </p:cNvPr>
          <p:cNvSpPr/>
          <p:nvPr/>
        </p:nvSpPr>
        <p:spPr>
          <a:xfrm>
            <a:off x="99060" y="1481560"/>
            <a:ext cx="2369820" cy="827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Users will have more inclination to buy products in same ecosystem, so suggesting those is key</a:t>
            </a:r>
          </a:p>
        </p:txBody>
      </p:sp>
      <p:sp>
        <p:nvSpPr>
          <p:cNvPr id="14" name="Rectangle 13">
            <a:extLst>
              <a:ext uri="{FF2B5EF4-FFF2-40B4-BE49-F238E27FC236}">
                <a16:creationId xmlns:a16="http://schemas.microsoft.com/office/drawing/2014/main" id="{26406121-4B0A-1D23-DA36-94F136803B3A}"/>
              </a:ext>
            </a:extLst>
          </p:cNvPr>
          <p:cNvSpPr/>
          <p:nvPr/>
        </p:nvSpPr>
        <p:spPr>
          <a:xfrm>
            <a:off x="99060" y="2486731"/>
            <a:ext cx="2369820" cy="386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Include products which user has viewed and shown interest</a:t>
            </a:r>
          </a:p>
        </p:txBody>
      </p:sp>
      <p:sp>
        <p:nvSpPr>
          <p:cNvPr id="16" name="Rectangle 15">
            <a:extLst>
              <a:ext uri="{FF2B5EF4-FFF2-40B4-BE49-F238E27FC236}">
                <a16:creationId xmlns:a16="http://schemas.microsoft.com/office/drawing/2014/main" id="{A106929D-CACB-8923-521B-F614F8695954}"/>
              </a:ext>
            </a:extLst>
          </p:cNvPr>
          <p:cNvSpPr/>
          <p:nvPr/>
        </p:nvSpPr>
        <p:spPr>
          <a:xfrm>
            <a:off x="99060" y="3022810"/>
            <a:ext cx="2369820" cy="386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More the ratings and more the  buyers, better prospect for user</a:t>
            </a:r>
          </a:p>
        </p:txBody>
      </p:sp>
      <p:sp>
        <p:nvSpPr>
          <p:cNvPr id="17" name="Rectangle 16">
            <a:extLst>
              <a:ext uri="{FF2B5EF4-FFF2-40B4-BE49-F238E27FC236}">
                <a16:creationId xmlns:a16="http://schemas.microsoft.com/office/drawing/2014/main" id="{088F8D1F-6E76-0F85-788D-1DE545801B09}"/>
              </a:ext>
            </a:extLst>
          </p:cNvPr>
          <p:cNvSpPr/>
          <p:nvPr/>
        </p:nvSpPr>
        <p:spPr>
          <a:xfrm>
            <a:off x="99060" y="3531688"/>
            <a:ext cx="2369820" cy="552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More  buyers in same age group is a better suggestion for user</a:t>
            </a:r>
          </a:p>
        </p:txBody>
      </p:sp>
      <p:sp>
        <p:nvSpPr>
          <p:cNvPr id="18" name="Rectangle 17">
            <a:extLst>
              <a:ext uri="{FF2B5EF4-FFF2-40B4-BE49-F238E27FC236}">
                <a16:creationId xmlns:a16="http://schemas.microsoft.com/office/drawing/2014/main" id="{0011EBC6-4332-9478-9FCA-1D7D9001779F}"/>
              </a:ext>
            </a:extLst>
          </p:cNvPr>
          <p:cNvSpPr/>
          <p:nvPr/>
        </p:nvSpPr>
        <p:spPr>
          <a:xfrm>
            <a:off x="99060" y="4300999"/>
            <a:ext cx="2369820" cy="552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Rank products based on all above scores with appropriate weightage to each score</a:t>
            </a:r>
          </a:p>
        </p:txBody>
      </p:sp>
    </p:spTree>
    <p:extLst>
      <p:ext uri="{BB962C8B-B14F-4D97-AF65-F5344CB8AC3E}">
        <p14:creationId xmlns:p14="http://schemas.microsoft.com/office/powerpoint/2010/main" val="3934054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Google Shape;69;p16"/>
          <p:cNvSpPr txBox="1"/>
          <p:nvPr/>
        </p:nvSpPr>
        <p:spPr>
          <a:xfrm>
            <a:off x="61157" y="473287"/>
            <a:ext cx="8857200" cy="4593373"/>
          </a:xfrm>
          <a:prstGeom prst="rect">
            <a:avLst/>
          </a:prstGeom>
          <a:noFill/>
          <a:ln>
            <a:noFill/>
          </a:ln>
        </p:spPr>
        <p:txBody>
          <a:bodyPr spcFirstLastPara="1" wrap="square" lIns="91425" tIns="91425" rIns="91425" bIns="91425" anchor="ctr" anchorCtr="0">
            <a:noAutofit/>
          </a:bodyPr>
          <a:lstStyle/>
          <a:p>
            <a:pPr marL="0" marR="0" algn="just">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The high-level approach involves data collection, product representation, similarity metrics, and a personalized ranking algorithm.</a:t>
            </a:r>
          </a:p>
          <a:p>
            <a:pPr marL="0" marR="0" algn="just">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We gathered user data encompassing demographics, past interactions, and preferences. The code implementation covers:</a:t>
            </a:r>
          </a:p>
          <a:p>
            <a:pPr marL="0" marR="0" algn="just">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Data Collection and User Profiling: User profiles are constructed using collected data, facilitating a deep understanding of user preferences.</a:t>
            </a:r>
          </a:p>
          <a:p>
            <a:pPr marL="0" marR="0" algn="just">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Product Representation and Feature Extraction: Products are represented using features like category and price, enabling effective recommendations.</a:t>
            </a:r>
          </a:p>
          <a:p>
            <a:pPr marL="0" marR="0" algn="just">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Similarity Metrics Calculation: User and product similarity metrics are computed, enhancing the accuracy of personalized rankings.</a:t>
            </a:r>
          </a:p>
          <a:p>
            <a:pPr marL="0" marR="0" algn="just">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Personalized Ranking Algorithm: We devised an algorithm that combines user preferences, interactions, and product features to generate personalized rankings.</a:t>
            </a:r>
          </a:p>
          <a:p>
            <a:pPr marL="0" marR="0" algn="just">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Predictive modeling, simulated user interactions, and A/B testing are incorporated for robust evaluation. Metrics such as precision, recall, MAP, NDCG, and CTR quantify recommendation quality.</a:t>
            </a:r>
          </a:p>
          <a:p>
            <a:pPr marL="0" marR="0" algn="just">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Strengths include heightened user engagement, while limitations encompass addressing new user scenarios and evolving preferences. The code is well-documented, adhering to coding standards.</a:t>
            </a:r>
          </a:p>
          <a:p>
            <a:pPr marR="0" algn="just">
              <a:lnSpc>
                <a:spcPct val="107000"/>
              </a:lnSpc>
              <a:spcBef>
                <a:spcPts val="0"/>
              </a:spcBef>
            </a:pPr>
            <a:r>
              <a:rPr lang="en-US" sz="1200" kern="100" dirty="0">
                <a:latin typeface="Times New Roman" panose="02020603050405020304" pitchFamily="18" charset="0"/>
                <a:ea typeface="Calibri" panose="020F0502020204030204" pitchFamily="34" charset="0"/>
                <a:cs typeface="Times New Roman" panose="02020603050405020304" pitchFamily="18" charset="0"/>
              </a:rPr>
              <a:t>Deliverables :</a:t>
            </a:r>
          </a:p>
          <a:p>
            <a:pPr marL="171450" marR="0" indent="-171450" algn="just">
              <a:lnSpc>
                <a:spcPct val="107000"/>
              </a:lnSpc>
              <a:spcBef>
                <a:spcPts val="0"/>
              </a:spcBef>
              <a:buFont typeface="Arial" panose="020B0604020202020204" pitchFamily="34" charset="0"/>
              <a:buChar char="•"/>
            </a:pPr>
            <a:r>
              <a:rPr lang="en-US" sz="1200" kern="100" dirty="0">
                <a:latin typeface="Times New Roman" panose="02020603050405020304" pitchFamily="18" charset="0"/>
                <a:ea typeface="Calibri" panose="020F0502020204030204" pitchFamily="34" charset="0"/>
                <a:cs typeface="Times New Roman" panose="02020603050405020304" pitchFamily="18" charset="0"/>
              </a:rPr>
              <a:t>Fu</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nctional code</a:t>
            </a:r>
          </a:p>
          <a:p>
            <a:pPr marL="171450" marR="0" indent="-171450" algn="just">
              <a:lnSpc>
                <a:spcPct val="107000"/>
              </a:lnSpc>
              <a:spcBef>
                <a:spcPts val="0"/>
              </a:spcBef>
              <a:buFont typeface="Arial" panose="020B0604020202020204" pitchFamily="34" charset="0"/>
              <a:buChar char="•"/>
            </a:pPr>
            <a:r>
              <a:rPr lang="en-US" sz="1200" kern="100" dirty="0">
                <a:latin typeface="Times New Roman" panose="02020603050405020304" pitchFamily="18" charset="0"/>
                <a:ea typeface="Calibri" panose="020F0502020204030204" pitchFamily="34" charset="0"/>
                <a:cs typeface="Times New Roman" panose="02020603050405020304" pitchFamily="18" charset="0"/>
              </a:rPr>
              <a:t>Data set excel files</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71450" marR="0" indent="-171450" algn="just">
              <a:lnSpc>
                <a:spcPct val="107000"/>
              </a:lnSpc>
              <a:spcBef>
                <a:spcPts val="0"/>
              </a:spcBef>
              <a:buFont typeface="Arial" panose="020B0604020202020204" pitchFamily="34" charset="0"/>
              <a:buChar char="•"/>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Documentation</a:t>
            </a:r>
          </a:p>
          <a:p>
            <a:pPr marL="171450" marR="0" indent="-171450" algn="just">
              <a:lnSpc>
                <a:spcPct val="107000"/>
              </a:lnSpc>
              <a:spcBef>
                <a:spcPts val="0"/>
              </a:spcBef>
              <a:buFont typeface="Arial" panose="020B0604020202020204" pitchFamily="34" charset="0"/>
              <a:buChar char="•"/>
            </a:pPr>
            <a:r>
              <a:rPr lang="en-US" sz="1200" kern="100" dirty="0">
                <a:latin typeface="Times New Roman" panose="02020603050405020304" pitchFamily="18" charset="0"/>
                <a:ea typeface="Calibri" panose="020F0502020204030204" pitchFamily="34" charset="0"/>
                <a:cs typeface="Times New Roman" panose="02020603050405020304" pitchFamily="18" charset="0"/>
              </a:rPr>
              <a:t>V</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isualized sample outputs</a:t>
            </a:r>
            <a:endParaRPr lang="en-US" sz="1200" kern="100" dirty="0">
              <a:latin typeface="Times New Roman" panose="02020603050405020304" pitchFamily="18" charset="0"/>
              <a:ea typeface="Calibri" panose="020F0502020204030204" pitchFamily="34" charset="0"/>
              <a:cs typeface="Times New Roman" panose="02020603050405020304" pitchFamily="18" charset="0"/>
            </a:endParaRPr>
          </a:p>
          <a:p>
            <a:pPr marL="171450" marR="0" indent="-171450" algn="just">
              <a:lnSpc>
                <a:spcPct val="107000"/>
              </a:lnSpc>
              <a:spcBef>
                <a:spcPts val="0"/>
              </a:spcBef>
              <a:buFont typeface="Arial" panose="020B0604020202020204" pitchFamily="34" charset="0"/>
              <a:buChar char="•"/>
            </a:pPr>
            <a:r>
              <a:rPr lang="en-US" sz="1200" kern="100" dirty="0">
                <a:latin typeface="Times New Roman" panose="02020603050405020304" pitchFamily="18" charset="0"/>
                <a:ea typeface="Calibri" panose="020F0502020204030204" pitchFamily="34" charset="0"/>
                <a:cs typeface="Times New Roman" panose="02020603050405020304" pitchFamily="18" charset="0"/>
              </a:rPr>
              <a:t>P</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resentation/report.  </a:t>
            </a:r>
          </a:p>
          <a:p>
            <a:pPr marL="0" marR="0" algn="just">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152400" lvl="0" algn="just" rtl="0">
              <a:spcBef>
                <a:spcPts val="0"/>
              </a:spcBef>
              <a:spcAft>
                <a:spcPts val="0"/>
              </a:spcAft>
              <a:buClr>
                <a:schemeClr val="dk1"/>
              </a:buClr>
              <a:buSzPts val="1200"/>
            </a:pPr>
            <a:endParaRPr lang="en-US" sz="1200" b="1" dirty="0">
              <a:solidFill>
                <a:schemeClr val="dk1"/>
              </a:solidFill>
              <a:latin typeface="Times New Roman" panose="02020603050405020304" pitchFamily="18" charset="0"/>
              <a:ea typeface="Roboto Mono"/>
              <a:cs typeface="Times New Roman" panose="02020603050405020304" pitchFamily="18" charset="0"/>
              <a:sym typeface="Roboto Mono"/>
            </a:endParaRPr>
          </a:p>
        </p:txBody>
      </p:sp>
      <p:sp>
        <p:nvSpPr>
          <p:cNvPr id="2" name="TextBox 1">
            <a:extLst>
              <a:ext uri="{FF2B5EF4-FFF2-40B4-BE49-F238E27FC236}">
                <a16:creationId xmlns:a16="http://schemas.microsoft.com/office/drawing/2014/main" id="{9C93E345-896F-9D67-EE71-43CA6DBBD604}"/>
              </a:ext>
            </a:extLst>
          </p:cNvPr>
          <p:cNvSpPr txBox="1"/>
          <p:nvPr/>
        </p:nvSpPr>
        <p:spPr>
          <a:xfrm>
            <a:off x="0" y="0"/>
            <a:ext cx="9144000" cy="400110"/>
          </a:xfrm>
          <a:prstGeom prst="rect">
            <a:avLst/>
          </a:prstGeom>
          <a:noFill/>
        </p:spPr>
        <p:txBody>
          <a:bodyPr wrap="square" rtlCol="0">
            <a:spAutoFit/>
          </a:bodyPr>
          <a:lstStyle/>
          <a:p>
            <a:r>
              <a:rPr lang="en-US" sz="2000" dirty="0"/>
              <a:t>Key parts of Implementation and deliverables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20"/>
          <p:cNvPicPr preferRelativeResize="0"/>
          <p:nvPr/>
        </p:nvPicPr>
        <p:blipFill rotWithShape="1">
          <a:blip r:embed="rId3">
            <a:alphaModFix/>
          </a:blip>
          <a:srcRect b="4816"/>
          <a:stretch/>
        </p:blipFill>
        <p:spPr>
          <a:xfrm>
            <a:off x="0" y="0"/>
            <a:ext cx="9147575" cy="5143500"/>
          </a:xfrm>
          <a:prstGeom prst="rect">
            <a:avLst/>
          </a:prstGeom>
          <a:noFill/>
          <a:ln>
            <a:noFill/>
          </a:ln>
        </p:spPr>
      </p:pic>
      <p:sp>
        <p:nvSpPr>
          <p:cNvPr id="94" name="Google Shape;94;p20"/>
          <p:cNvSpPr txBox="1"/>
          <p:nvPr/>
        </p:nvSpPr>
        <p:spPr>
          <a:xfrm>
            <a:off x="75200" y="16612"/>
            <a:ext cx="7513800" cy="400110"/>
          </a:xfrm>
          <a:prstGeom prst="rect">
            <a:avLst/>
          </a:prstGeom>
          <a:noFill/>
        </p:spPr>
        <p:txBody>
          <a:bodyPr wrap="square" rtlCol="0">
            <a:spAutoFit/>
          </a:bodyPr>
          <a:lstStyle>
            <a:defPPr marR="0" lvl="0" algn="l" rtl="0">
              <a:lnSpc>
                <a:spcPct val="100000"/>
              </a:lnSpc>
              <a:spcBef>
                <a:spcPts val="0"/>
              </a:spcBef>
              <a:spcAft>
                <a:spcPts val="0"/>
              </a:spcAft>
            </a:defPPr>
            <a:lvl1pPr>
              <a:defRPr sz="2000"/>
            </a:lvl1pPr>
          </a:lstStyle>
          <a:p>
            <a:r>
              <a:rPr lang="en" dirty="0">
                <a:sym typeface="Roboto Mono"/>
              </a:rPr>
              <a:t>Implementation Approach</a:t>
            </a:r>
            <a:endParaRPr dirty="0">
              <a:sym typeface="Roboto Mono"/>
            </a:endParaRPr>
          </a:p>
        </p:txBody>
      </p:sp>
      <p:sp>
        <p:nvSpPr>
          <p:cNvPr id="95" name="Google Shape;95;p20"/>
          <p:cNvSpPr txBox="1"/>
          <p:nvPr/>
        </p:nvSpPr>
        <p:spPr>
          <a:xfrm>
            <a:off x="75200" y="654205"/>
            <a:ext cx="8547000" cy="4344020"/>
          </a:xfrm>
          <a:prstGeom prst="rect">
            <a:avLst/>
          </a:prstGeom>
          <a:noFill/>
          <a:ln>
            <a:noFill/>
          </a:ln>
        </p:spPr>
        <p:txBody>
          <a:bodyPr spcFirstLastPara="1" wrap="square" lIns="91425" tIns="91425" rIns="91425" bIns="91425" anchor="ctr" anchorCtr="0">
            <a:noAutofit/>
          </a:bodyPr>
          <a:lstStyle/>
          <a:p>
            <a:pPr marL="0" marR="0">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Sub-Problem 1: Data Collection and Profiling</a:t>
            </a:r>
          </a:p>
          <a:p>
            <a:pPr marL="0" marR="0">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Overall Solution: Collect user data and build detailed user profiles to understand preferences, data is read from excel databases.</a:t>
            </a:r>
          </a:p>
          <a:p>
            <a:pPr marL="0" marR="0">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Sub-Problem 2: Product Representation and Features</a:t>
            </a:r>
          </a:p>
          <a:p>
            <a:pPr marL="0" marR="0">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Overall Solution: Represent products using relevant features for accurate recommendations.</a:t>
            </a:r>
          </a:p>
          <a:p>
            <a:pPr marL="0" marR="0">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Sub-Problem 3: Similarity Calculation</a:t>
            </a:r>
          </a:p>
          <a:p>
            <a:pPr marL="0" marR="0">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Overall Solution: Calculate user-user and product-product similarity metrics to determine relevance.</a:t>
            </a:r>
          </a:p>
          <a:p>
            <a:pPr marL="0" marR="0">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Sub-Problem 4: Personalized Ranking Algorithm</a:t>
            </a:r>
          </a:p>
          <a:p>
            <a:pPr marL="0" marR="0">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Overall Solution: Develop an algorithm that combines user preferences, interactions, and product features for personalized rankings.</a:t>
            </a:r>
          </a:p>
          <a:p>
            <a:pPr marL="0" marR="0">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Sub-Problem 5: Evaluation Metrics and Testing</a:t>
            </a:r>
          </a:p>
          <a:p>
            <a:pPr marL="0" marR="0">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Overall Solution: Define evaluation metrics and perform A/B testing to measure system effectiveness.</a:t>
            </a:r>
          </a:p>
          <a:p>
            <a:pPr marL="0" marR="0">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Sub-Problem 6: Dynamic User Interactions</a:t>
            </a:r>
          </a:p>
          <a:p>
            <a:pPr marL="0" marR="0">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Overall Solution: Simulate dynamic user interactions and update recommendations in real-time.</a:t>
            </a:r>
          </a:p>
          <a:p>
            <a:pPr marL="0" marR="0">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Sub-Problem 7: Predictive Modeling</a:t>
            </a:r>
          </a:p>
          <a:p>
            <a:pPr marL="0" marR="0">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Overall Solution: Train predictive models to predict user preferences and improve recommendation accuracy.</a:t>
            </a: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Times New Roman" panose="02020603050405020304" pitchFamily="18" charset="0"/>
              <a:ea typeface="Roboto Mono"/>
              <a:cs typeface="Times New Roman" panose="02020603050405020304" pitchFamily="18" charset="0"/>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EDC8550D-3B03-D3C9-2EF1-D187914E33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15421"/>
            <a:ext cx="9144000" cy="212903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3A31046-AA82-43F1-3E86-AF50F5CAC70E}"/>
              </a:ext>
            </a:extLst>
          </p:cNvPr>
          <p:cNvSpPr txBox="1"/>
          <p:nvPr/>
        </p:nvSpPr>
        <p:spPr>
          <a:xfrm>
            <a:off x="178357" y="60141"/>
            <a:ext cx="4880517" cy="400110"/>
          </a:xfrm>
          <a:prstGeom prst="rect">
            <a:avLst/>
          </a:prstGeom>
          <a:noFill/>
        </p:spPr>
        <p:txBody>
          <a:bodyPr wrap="square" rtlCol="0">
            <a:spAutoFit/>
          </a:bodyPr>
          <a:lstStyle>
            <a:defPPr marR="0" lvl="0" algn="l" rtl="0">
              <a:lnSpc>
                <a:spcPct val="100000"/>
              </a:lnSpc>
              <a:spcBef>
                <a:spcPts val="0"/>
              </a:spcBef>
              <a:spcAft>
                <a:spcPts val="0"/>
              </a:spcAft>
              <a:defRPr/>
            </a:defPPr>
            <a:lvl1pPr>
              <a:defRPr sz="2000"/>
            </a:lvl1pPr>
          </a:lstStyle>
          <a:p>
            <a:r>
              <a:rPr lang="en-US" dirty="0"/>
              <a:t>Block Diagram</a:t>
            </a:r>
          </a:p>
        </p:txBody>
      </p:sp>
      <p:sp>
        <p:nvSpPr>
          <p:cNvPr id="2" name="Rectangle 1">
            <a:extLst>
              <a:ext uri="{FF2B5EF4-FFF2-40B4-BE49-F238E27FC236}">
                <a16:creationId xmlns:a16="http://schemas.microsoft.com/office/drawing/2014/main" id="{4C23878E-E77F-E49D-1D1C-2F6929A1B564}"/>
              </a:ext>
            </a:extLst>
          </p:cNvPr>
          <p:cNvSpPr/>
          <p:nvPr/>
        </p:nvSpPr>
        <p:spPr>
          <a:xfrm>
            <a:off x="368833" y="588336"/>
            <a:ext cx="1029661" cy="10842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Product Data from Excel</a:t>
            </a:r>
          </a:p>
        </p:txBody>
      </p:sp>
      <p:sp>
        <p:nvSpPr>
          <p:cNvPr id="3" name="Rectangle 2">
            <a:extLst>
              <a:ext uri="{FF2B5EF4-FFF2-40B4-BE49-F238E27FC236}">
                <a16:creationId xmlns:a16="http://schemas.microsoft.com/office/drawing/2014/main" id="{3A85869E-8658-B7B2-DF7C-72484E207270}"/>
              </a:ext>
            </a:extLst>
          </p:cNvPr>
          <p:cNvSpPr/>
          <p:nvPr/>
        </p:nvSpPr>
        <p:spPr>
          <a:xfrm>
            <a:off x="1619689" y="588336"/>
            <a:ext cx="1029661" cy="10842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Users  Data from Excel</a:t>
            </a:r>
          </a:p>
        </p:txBody>
      </p:sp>
      <p:sp>
        <p:nvSpPr>
          <p:cNvPr id="5" name="Rectangle 4">
            <a:extLst>
              <a:ext uri="{FF2B5EF4-FFF2-40B4-BE49-F238E27FC236}">
                <a16:creationId xmlns:a16="http://schemas.microsoft.com/office/drawing/2014/main" id="{E58C5074-7014-FB80-3514-618D08FDE29E}"/>
              </a:ext>
            </a:extLst>
          </p:cNvPr>
          <p:cNvSpPr/>
          <p:nvPr/>
        </p:nvSpPr>
        <p:spPr>
          <a:xfrm>
            <a:off x="2955430" y="588336"/>
            <a:ext cx="1029661" cy="10842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Product and Users Data Sets</a:t>
            </a:r>
          </a:p>
        </p:txBody>
      </p:sp>
      <p:sp>
        <p:nvSpPr>
          <p:cNvPr id="6" name="Rectangle 5">
            <a:extLst>
              <a:ext uri="{FF2B5EF4-FFF2-40B4-BE49-F238E27FC236}">
                <a16:creationId xmlns:a16="http://schemas.microsoft.com/office/drawing/2014/main" id="{9ACF0D6D-9CE7-19DD-E7A8-1346868354F7}"/>
              </a:ext>
            </a:extLst>
          </p:cNvPr>
          <p:cNvSpPr/>
          <p:nvPr/>
        </p:nvSpPr>
        <p:spPr>
          <a:xfrm>
            <a:off x="4291171" y="588336"/>
            <a:ext cx="1029661" cy="10842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Inputs from user for product recommendation</a:t>
            </a:r>
          </a:p>
        </p:txBody>
      </p:sp>
      <p:sp>
        <p:nvSpPr>
          <p:cNvPr id="7" name="Rectangle 6">
            <a:extLst>
              <a:ext uri="{FF2B5EF4-FFF2-40B4-BE49-F238E27FC236}">
                <a16:creationId xmlns:a16="http://schemas.microsoft.com/office/drawing/2014/main" id="{4F36D2A9-96AC-908C-14B3-10F14FC5D24F}"/>
              </a:ext>
            </a:extLst>
          </p:cNvPr>
          <p:cNvSpPr/>
          <p:nvPr/>
        </p:nvSpPr>
        <p:spPr>
          <a:xfrm>
            <a:off x="5626912" y="588336"/>
            <a:ext cx="1029661" cy="10842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Filter on Price Range</a:t>
            </a:r>
          </a:p>
        </p:txBody>
      </p:sp>
      <p:sp>
        <p:nvSpPr>
          <p:cNvPr id="8" name="Rectangle 7">
            <a:extLst>
              <a:ext uri="{FF2B5EF4-FFF2-40B4-BE49-F238E27FC236}">
                <a16:creationId xmlns:a16="http://schemas.microsoft.com/office/drawing/2014/main" id="{852EB16F-49FB-7DBF-DB04-7641E6120875}"/>
              </a:ext>
            </a:extLst>
          </p:cNvPr>
          <p:cNvSpPr/>
          <p:nvPr/>
        </p:nvSpPr>
        <p:spPr>
          <a:xfrm>
            <a:off x="7009480" y="588336"/>
            <a:ext cx="1029661" cy="10842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Score Eco System Preferences</a:t>
            </a:r>
          </a:p>
        </p:txBody>
      </p:sp>
      <p:sp>
        <p:nvSpPr>
          <p:cNvPr id="9" name="Rectangle 8">
            <a:extLst>
              <a:ext uri="{FF2B5EF4-FFF2-40B4-BE49-F238E27FC236}">
                <a16:creationId xmlns:a16="http://schemas.microsoft.com/office/drawing/2014/main" id="{FFA2F757-6B0F-412C-06DC-40161D9CFDC4}"/>
              </a:ext>
            </a:extLst>
          </p:cNvPr>
          <p:cNvSpPr/>
          <p:nvPr/>
        </p:nvSpPr>
        <p:spPr>
          <a:xfrm>
            <a:off x="2724169" y="1916393"/>
            <a:ext cx="1029661" cy="10842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Normalize and Score for popularity, total ratings, total buyers</a:t>
            </a:r>
          </a:p>
        </p:txBody>
      </p:sp>
      <p:sp>
        <p:nvSpPr>
          <p:cNvPr id="10" name="Rectangle 9">
            <a:extLst>
              <a:ext uri="{FF2B5EF4-FFF2-40B4-BE49-F238E27FC236}">
                <a16:creationId xmlns:a16="http://schemas.microsoft.com/office/drawing/2014/main" id="{6D30EB20-7A08-721C-ECF8-E3697ED761D5}"/>
              </a:ext>
            </a:extLst>
          </p:cNvPr>
          <p:cNvSpPr/>
          <p:nvPr/>
        </p:nvSpPr>
        <p:spPr>
          <a:xfrm>
            <a:off x="4042166" y="1916393"/>
            <a:ext cx="1029661" cy="10842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Normalize and Score for user similarity Total buyers in age group.</a:t>
            </a:r>
          </a:p>
        </p:txBody>
      </p:sp>
      <p:sp>
        <p:nvSpPr>
          <p:cNvPr id="11" name="Rectangle 10">
            <a:extLst>
              <a:ext uri="{FF2B5EF4-FFF2-40B4-BE49-F238E27FC236}">
                <a16:creationId xmlns:a16="http://schemas.microsoft.com/office/drawing/2014/main" id="{4103A443-50FC-0C81-10E8-4338C4D922CE}"/>
              </a:ext>
            </a:extLst>
          </p:cNvPr>
          <p:cNvSpPr/>
          <p:nvPr/>
        </p:nvSpPr>
        <p:spPr>
          <a:xfrm>
            <a:off x="5360163" y="1916393"/>
            <a:ext cx="1029661" cy="10842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Final score for each product with weightage.</a:t>
            </a:r>
          </a:p>
        </p:txBody>
      </p:sp>
      <p:sp>
        <p:nvSpPr>
          <p:cNvPr id="12" name="Rectangle 11">
            <a:extLst>
              <a:ext uri="{FF2B5EF4-FFF2-40B4-BE49-F238E27FC236}">
                <a16:creationId xmlns:a16="http://schemas.microsoft.com/office/drawing/2014/main" id="{896E246E-4C08-61FA-D5E8-63655EDF8793}"/>
              </a:ext>
            </a:extLst>
          </p:cNvPr>
          <p:cNvSpPr/>
          <p:nvPr/>
        </p:nvSpPr>
        <p:spPr>
          <a:xfrm>
            <a:off x="1406172" y="1916393"/>
            <a:ext cx="1029661" cy="10842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Normalize Score for user interactions, view/bought.</a:t>
            </a:r>
          </a:p>
        </p:txBody>
      </p:sp>
      <p:sp>
        <p:nvSpPr>
          <p:cNvPr id="13" name="Rectangle 12">
            <a:extLst>
              <a:ext uri="{FF2B5EF4-FFF2-40B4-BE49-F238E27FC236}">
                <a16:creationId xmlns:a16="http://schemas.microsoft.com/office/drawing/2014/main" id="{469345E5-3764-41AF-733D-E3D0A3E608DA}"/>
              </a:ext>
            </a:extLst>
          </p:cNvPr>
          <p:cNvSpPr/>
          <p:nvPr/>
        </p:nvSpPr>
        <p:spPr>
          <a:xfrm>
            <a:off x="6678159" y="1916393"/>
            <a:ext cx="1029661" cy="10842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Rank and Show Products</a:t>
            </a:r>
          </a:p>
        </p:txBody>
      </p:sp>
      <p:cxnSp>
        <p:nvCxnSpPr>
          <p:cNvPr id="15" name="Straight Arrow Connector 14">
            <a:extLst>
              <a:ext uri="{FF2B5EF4-FFF2-40B4-BE49-F238E27FC236}">
                <a16:creationId xmlns:a16="http://schemas.microsoft.com/office/drawing/2014/main" id="{B012FBC3-1828-1BBB-405D-F264BD21658C}"/>
              </a:ext>
            </a:extLst>
          </p:cNvPr>
          <p:cNvCxnSpPr>
            <a:stCxn id="2" idx="3"/>
            <a:endCxn id="3" idx="1"/>
          </p:cNvCxnSpPr>
          <p:nvPr/>
        </p:nvCxnSpPr>
        <p:spPr>
          <a:xfrm>
            <a:off x="1398494" y="1130456"/>
            <a:ext cx="2211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C71D90F-0D2F-CA59-A381-0438CD5B11CE}"/>
              </a:ext>
            </a:extLst>
          </p:cNvPr>
          <p:cNvCxnSpPr>
            <a:stCxn id="3" idx="3"/>
            <a:endCxn id="5" idx="1"/>
          </p:cNvCxnSpPr>
          <p:nvPr/>
        </p:nvCxnSpPr>
        <p:spPr>
          <a:xfrm>
            <a:off x="2649350" y="1130456"/>
            <a:ext cx="30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5AD6216-AC6C-6BCC-EB4E-129C3D9E6FA9}"/>
              </a:ext>
            </a:extLst>
          </p:cNvPr>
          <p:cNvCxnSpPr>
            <a:stCxn id="5" idx="3"/>
            <a:endCxn id="6" idx="1"/>
          </p:cNvCxnSpPr>
          <p:nvPr/>
        </p:nvCxnSpPr>
        <p:spPr>
          <a:xfrm>
            <a:off x="3985091" y="1130456"/>
            <a:ext cx="30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924E8C4-4AA6-E41C-A49D-6934D40340C0}"/>
              </a:ext>
            </a:extLst>
          </p:cNvPr>
          <p:cNvCxnSpPr>
            <a:cxnSpLocks/>
            <a:stCxn id="6" idx="3"/>
            <a:endCxn id="7" idx="1"/>
          </p:cNvCxnSpPr>
          <p:nvPr/>
        </p:nvCxnSpPr>
        <p:spPr>
          <a:xfrm>
            <a:off x="5320832" y="1130456"/>
            <a:ext cx="30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E945818-D24F-49D4-CF7D-1823CAB97B66}"/>
              </a:ext>
            </a:extLst>
          </p:cNvPr>
          <p:cNvCxnSpPr>
            <a:cxnSpLocks/>
            <a:stCxn id="7" idx="3"/>
            <a:endCxn id="8" idx="1"/>
          </p:cNvCxnSpPr>
          <p:nvPr/>
        </p:nvCxnSpPr>
        <p:spPr>
          <a:xfrm>
            <a:off x="6656573" y="1130456"/>
            <a:ext cx="3529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1AAF44B-0D45-0440-D8E2-467DD71A5F39}"/>
              </a:ext>
            </a:extLst>
          </p:cNvPr>
          <p:cNvCxnSpPr>
            <a:cxnSpLocks/>
            <a:stCxn id="12" idx="3"/>
            <a:endCxn id="9" idx="1"/>
          </p:cNvCxnSpPr>
          <p:nvPr/>
        </p:nvCxnSpPr>
        <p:spPr>
          <a:xfrm>
            <a:off x="2435833" y="2458513"/>
            <a:ext cx="2883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1A9C9E7-248D-920D-2595-D004B5791B89}"/>
              </a:ext>
            </a:extLst>
          </p:cNvPr>
          <p:cNvCxnSpPr>
            <a:cxnSpLocks/>
            <a:stCxn id="9" idx="3"/>
            <a:endCxn id="10" idx="1"/>
          </p:cNvCxnSpPr>
          <p:nvPr/>
        </p:nvCxnSpPr>
        <p:spPr>
          <a:xfrm>
            <a:off x="3753830" y="2458513"/>
            <a:ext cx="2883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8D1398C-45D7-760C-AB20-AFE4A1E2256D}"/>
              </a:ext>
            </a:extLst>
          </p:cNvPr>
          <p:cNvCxnSpPr>
            <a:cxnSpLocks/>
            <a:endCxn id="11" idx="1"/>
          </p:cNvCxnSpPr>
          <p:nvPr/>
        </p:nvCxnSpPr>
        <p:spPr>
          <a:xfrm>
            <a:off x="4956197" y="2458513"/>
            <a:ext cx="4039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49B515F-627B-1AEB-8E1D-ED1CC467C0E2}"/>
              </a:ext>
            </a:extLst>
          </p:cNvPr>
          <p:cNvCxnSpPr>
            <a:cxnSpLocks/>
            <a:stCxn id="11" idx="3"/>
            <a:endCxn id="13" idx="1"/>
          </p:cNvCxnSpPr>
          <p:nvPr/>
        </p:nvCxnSpPr>
        <p:spPr>
          <a:xfrm>
            <a:off x="6389824" y="2458513"/>
            <a:ext cx="2883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4FA7CF1D-D3B1-BB6E-C1D4-F54BAC9CE68A}"/>
              </a:ext>
            </a:extLst>
          </p:cNvPr>
          <p:cNvCxnSpPr>
            <a:stCxn id="8" idx="3"/>
            <a:endCxn id="12" idx="1"/>
          </p:cNvCxnSpPr>
          <p:nvPr/>
        </p:nvCxnSpPr>
        <p:spPr>
          <a:xfrm flipH="1">
            <a:off x="1406172" y="1130456"/>
            <a:ext cx="6632969" cy="1328057"/>
          </a:xfrm>
          <a:prstGeom prst="bentConnector5">
            <a:avLst>
              <a:gd name="adj1" fmla="val -3446"/>
              <a:gd name="adj2" fmla="val 50000"/>
              <a:gd name="adj3" fmla="val 10344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035830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2591</Words>
  <Application>Microsoft Office PowerPoint</Application>
  <PresentationFormat>On-screen Show (16:9)</PresentationFormat>
  <Paragraphs>183</Paragraphs>
  <Slides>17</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Roboto Mono</vt:lpstr>
      <vt:lpstr>Arial</vt:lpstr>
      <vt:lpstr>Roboto</vt:lpstr>
      <vt:lpstr>Times New Roman</vt:lpstr>
      <vt:lpstr>Simple Light</vt:lpstr>
      <vt:lpstr>Problem Statement Title: Personalised Product Recommendations  Team Name:  686157-U556GJX6  </vt:lpstr>
      <vt:lpstr>PowerPoint Presentation</vt:lpstr>
      <vt:lpstr>PowerPoint Presentation</vt:lpstr>
      <vt:lpstr>PowerPoint Presentation</vt:lpstr>
      <vt:lpstr>Prioritization   P0: Personalized Product Recommendations: This is the core use case and should be the highest priority. Accurate personalized recommendations are the main goal of the system.   P1: Trending and Popular Products: Highlighting trending and popular products can increase user engagement and satisfaction. It also helps balance personalized recommendations with items that have broader appeal.   P2: Similar User Preferences: Recommending products based on similar users' preferences adds a social aspect to the system and diversifies suggestions.   P3: New Product Introductions: Keeping users informed about new products aligns with user preferences and generates excitement around fresh offerings.   P4: Seasonal and Occasional Recommendations: While important, this use case might have less frequent relevance compared to the core and trending product recommendations.   P5: Cross-Selling and Up-Selling: While valuable, this use case can be a lower priority as it can sometimes feel more sales-driven and less user-focused. It should complement the core personalized recommendations. </vt:lpstr>
      <vt:lpstr>PowerPoint Presentation</vt:lpstr>
      <vt:lpstr>PowerPoint Presentation</vt:lpstr>
      <vt:lpstr>PowerPoint Presentation</vt:lpstr>
      <vt:lpstr>PowerPoint Presentation</vt:lpstr>
      <vt:lpstr>PowerPoint Presentation</vt:lpstr>
      <vt:lpstr>PowerPoint Presentation</vt:lpstr>
      <vt:lpstr>                          Algorithms and Pseudocode  Product class                              Product rank class                                                    </vt:lpstr>
      <vt:lpstr>User profile                           Build User Datasets Functions</vt:lpstr>
      <vt:lpstr>Build Product Datasets Function    Rank Product Function    </vt:lpstr>
      <vt:lpstr>Main Part</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Title: Personalised Product Recommendations  Team Name:  686157-U556GJX6</dc:title>
  <dc:creator>sai teja</dc:creator>
  <cp:lastModifiedBy>sai teja</cp:lastModifiedBy>
  <cp:revision>14</cp:revision>
  <dcterms:modified xsi:type="dcterms:W3CDTF">2023-08-20T11:08:46Z</dcterms:modified>
</cp:coreProperties>
</file>