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666EF3-3B40-4E12-8EC5-4C1F2053829C}" type="datetimeFigureOut">
              <a:rPr lang="en-US" smtClean="0"/>
              <a:t>3/15/2025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673A2C-2910-4425-9BCA-6853B8559D51}" type="slidenum">
              <a:rPr lang="en-US" smtClean="0"/>
              <a:t>‹#›</a:t>
            </a:fld>
            <a:endParaRPr lang="en-US"/>
          </a:p>
        </p:txBody>
      </p:sp>
    </p:spTree>
    <p:extLst>
      <p:ext uri="{BB962C8B-B14F-4D97-AF65-F5344CB8AC3E}">
        <p14:creationId xmlns:p14="http://schemas.microsoft.com/office/powerpoint/2010/main" val="3850978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673A2C-2910-4425-9BCA-6853B8559D51}" type="slidenum">
              <a:rPr lang="en-US" smtClean="0"/>
              <a:t>1</a:t>
            </a:fld>
            <a:endParaRPr lang="en-US"/>
          </a:p>
        </p:txBody>
      </p:sp>
    </p:spTree>
    <p:extLst>
      <p:ext uri="{BB962C8B-B14F-4D97-AF65-F5344CB8AC3E}">
        <p14:creationId xmlns:p14="http://schemas.microsoft.com/office/powerpoint/2010/main" val="2158591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project focuses on fine-tuning </a:t>
            </a:r>
            <a:r>
              <a:rPr lang="en-US" b="1" dirty="0"/>
              <a:t>GPT-Neo 2.7B</a:t>
            </a:r>
            <a:r>
              <a:rPr lang="en-US" dirty="0"/>
              <a:t> for </a:t>
            </a:r>
            <a:r>
              <a:rPr lang="en-US" b="1" dirty="0"/>
              <a:t>question-answering tasks</a:t>
            </a:r>
            <a:r>
              <a:rPr lang="en-US" dirty="0"/>
              <a:t> using </a:t>
            </a:r>
            <a:r>
              <a:rPr lang="en-US" b="1" dirty="0" err="1"/>
              <a:t>SQuAD</a:t>
            </a:r>
            <a:r>
              <a:rPr lang="en-US" b="1" dirty="0"/>
              <a:t> v2</a:t>
            </a:r>
            <a:r>
              <a:rPr lang="en-US" dirty="0"/>
              <a:t>. Given the </a:t>
            </a:r>
            <a:r>
              <a:rPr lang="en-US" b="1" dirty="0"/>
              <a:t>36-hour constraint</a:t>
            </a:r>
            <a:r>
              <a:rPr lang="en-US" dirty="0"/>
              <a:t>, the key objective was to implement </a:t>
            </a:r>
            <a:r>
              <a:rPr lang="en-US" b="1" dirty="0"/>
              <a:t>efficient fine-tuning techniques</a:t>
            </a:r>
            <a:r>
              <a:rPr lang="en-US" dirty="0"/>
              <a:t> that reduce training time, optimize memory usage, and maintain model performance.</a:t>
            </a:r>
          </a:p>
          <a:p>
            <a:r>
              <a:rPr lang="en-US" dirty="0"/>
              <a:t>Fine-tuning large models is </a:t>
            </a:r>
            <a:r>
              <a:rPr lang="en-US" b="1" dirty="0"/>
              <a:t>computationally expensive</a:t>
            </a:r>
            <a:r>
              <a:rPr lang="en-US" dirty="0"/>
              <a:t> due to their high parameter count. To overcome this, we leveraged </a:t>
            </a:r>
            <a:r>
              <a:rPr lang="en-US" b="1" dirty="0" err="1"/>
              <a:t>DeepSpeed</a:t>
            </a:r>
            <a:r>
              <a:rPr lang="en-US" b="1" dirty="0"/>
              <a:t> Zero-Offload, </a:t>
            </a:r>
            <a:r>
              <a:rPr lang="en-US" b="1" dirty="0" err="1"/>
              <a:t>LoRA</a:t>
            </a:r>
            <a:r>
              <a:rPr lang="en-US" b="1" dirty="0"/>
              <a:t> fine-tuning, and bf16 mixed precision training</a:t>
            </a:r>
            <a:r>
              <a:rPr lang="en-US" dirty="0"/>
              <a:t>, which significantly improved performance while reducing resource consumption.</a:t>
            </a:r>
          </a:p>
          <a:p>
            <a:endParaRPr lang="en-US" dirty="0"/>
          </a:p>
          <a:p>
            <a:endParaRPr lang="en-US" dirty="0"/>
          </a:p>
        </p:txBody>
      </p:sp>
      <p:sp>
        <p:nvSpPr>
          <p:cNvPr id="4" name="Slide Number Placeholder 3"/>
          <p:cNvSpPr>
            <a:spLocks noGrp="1"/>
          </p:cNvSpPr>
          <p:nvPr>
            <p:ph type="sldNum" sz="quarter" idx="5"/>
          </p:nvPr>
        </p:nvSpPr>
        <p:spPr/>
        <p:txBody>
          <a:bodyPr/>
          <a:lstStyle/>
          <a:p>
            <a:fld id="{6B673A2C-2910-4425-9BCA-6853B8559D51}" type="slidenum">
              <a:rPr lang="en-US" smtClean="0"/>
              <a:t>2</a:t>
            </a:fld>
            <a:endParaRPr lang="en-US"/>
          </a:p>
        </p:txBody>
      </p:sp>
    </p:spTree>
    <p:extLst>
      <p:ext uri="{BB962C8B-B14F-4D97-AF65-F5344CB8AC3E}">
        <p14:creationId xmlns:p14="http://schemas.microsoft.com/office/powerpoint/2010/main" val="279416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err="1"/>
              <a:t>SQuAD</a:t>
            </a:r>
            <a:r>
              <a:rPr lang="en-US" b="1" dirty="0"/>
              <a:t> v2</a:t>
            </a:r>
            <a:r>
              <a:rPr lang="en-US" dirty="0"/>
              <a:t> was selected for fine-tuning as it is widely used for </a:t>
            </a:r>
            <a:r>
              <a:rPr lang="en-US" b="1" dirty="0"/>
              <a:t>Question Answering (QA) models</a:t>
            </a:r>
            <a:r>
              <a:rPr lang="en-US" dirty="0"/>
              <a:t>. It contains over </a:t>
            </a:r>
            <a:r>
              <a:rPr lang="en-US" b="1" dirty="0"/>
              <a:t>150,000 questions</a:t>
            </a:r>
            <a:r>
              <a:rPr lang="en-US" dirty="0"/>
              <a:t> derived from Wikipedia, including both </a:t>
            </a:r>
            <a:r>
              <a:rPr lang="en-US" b="1" dirty="0"/>
              <a:t>answerable and unanswerable questions</a:t>
            </a:r>
            <a:r>
              <a:rPr lang="en-US" dirty="0"/>
              <a:t> to improve model robustness.</a:t>
            </a:r>
          </a:p>
          <a:p>
            <a:pPr>
              <a:buNone/>
            </a:pPr>
            <a:r>
              <a:rPr lang="en-US" dirty="0"/>
              <a:t>Considering </a:t>
            </a:r>
            <a:r>
              <a:rPr lang="en-US" b="1" dirty="0"/>
              <a:t>time and computational constraints</a:t>
            </a:r>
            <a:r>
              <a:rPr lang="en-US" dirty="0"/>
              <a:t>, the dataset was </a:t>
            </a:r>
            <a:r>
              <a:rPr lang="en-US" b="1" dirty="0"/>
              <a:t>downsized to 2%</a:t>
            </a:r>
            <a:r>
              <a:rPr lang="en-US" dirty="0"/>
              <a:t> of its original size.</a:t>
            </a:r>
          </a:p>
          <a:p>
            <a:pPr>
              <a:buFont typeface="Arial" panose="020B0604020202020204" pitchFamily="34" charset="0"/>
              <a:buChar char="•"/>
            </a:pPr>
            <a:r>
              <a:rPr lang="en-US" b="1" dirty="0"/>
              <a:t>Tokenization</a:t>
            </a:r>
            <a:r>
              <a:rPr lang="en-US" dirty="0"/>
              <a:t> was performed using </a:t>
            </a:r>
            <a:r>
              <a:rPr lang="en-US" b="1" dirty="0"/>
              <a:t>Hugging Face's </a:t>
            </a:r>
            <a:r>
              <a:rPr lang="en-US" b="1" dirty="0" err="1"/>
              <a:t>AutoTokenizer</a:t>
            </a:r>
            <a:r>
              <a:rPr lang="en-US" dirty="0"/>
              <a:t> with a </a:t>
            </a:r>
            <a:r>
              <a:rPr lang="en-US" b="1" dirty="0"/>
              <a:t>maximum sequence length of 128</a:t>
            </a:r>
            <a:r>
              <a:rPr lang="en-US" dirty="0"/>
              <a:t>, ensuring faster and memory-efficient processing.</a:t>
            </a:r>
          </a:p>
          <a:p>
            <a:pPr>
              <a:buFont typeface="Arial" panose="020B0604020202020204" pitchFamily="34" charset="0"/>
              <a:buChar char="•"/>
            </a:pPr>
            <a:r>
              <a:rPr lang="en-US" b="1" dirty="0"/>
              <a:t>Padding and truncation</a:t>
            </a:r>
            <a:r>
              <a:rPr lang="en-US" dirty="0"/>
              <a:t> were applied to </a:t>
            </a:r>
            <a:r>
              <a:rPr lang="en-US" b="1" dirty="0"/>
              <a:t>maintain uniform input sizes</a:t>
            </a:r>
            <a:r>
              <a:rPr lang="en-US" dirty="0"/>
              <a:t> for optimized batching.</a:t>
            </a:r>
          </a:p>
          <a:p>
            <a:r>
              <a:rPr lang="en-US" dirty="0"/>
              <a:t>These preprocessing techniques helped </a:t>
            </a:r>
            <a:r>
              <a:rPr lang="en-US" b="1" dirty="0"/>
              <a:t>accelerate model training without compromising performance</a:t>
            </a:r>
            <a:r>
              <a:rPr lang="en-US" dirty="0"/>
              <a:t>.</a:t>
            </a:r>
          </a:p>
          <a:p>
            <a:endParaRPr lang="en-US" dirty="0"/>
          </a:p>
        </p:txBody>
      </p:sp>
      <p:sp>
        <p:nvSpPr>
          <p:cNvPr id="4" name="Slide Number Placeholder 3"/>
          <p:cNvSpPr>
            <a:spLocks noGrp="1"/>
          </p:cNvSpPr>
          <p:nvPr>
            <p:ph type="sldNum" sz="quarter" idx="5"/>
          </p:nvPr>
        </p:nvSpPr>
        <p:spPr/>
        <p:txBody>
          <a:bodyPr/>
          <a:lstStyle/>
          <a:p>
            <a:fld id="{6B673A2C-2910-4425-9BCA-6853B8559D51}" type="slidenum">
              <a:rPr lang="en-US" smtClean="0"/>
              <a:t>4</a:t>
            </a:fld>
            <a:endParaRPr lang="en-US"/>
          </a:p>
        </p:txBody>
      </p:sp>
    </p:spTree>
    <p:extLst>
      <p:ext uri="{BB962C8B-B14F-4D97-AF65-F5344CB8AC3E}">
        <p14:creationId xmlns:p14="http://schemas.microsoft.com/office/powerpoint/2010/main" val="4292800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Fine-tuning GPT-Neo 2.7B requires extensive memory and compute power. To address these challenges, a combination of </a:t>
            </a:r>
            <a:r>
              <a:rPr lang="en-US" b="1" dirty="0" err="1"/>
              <a:t>DeepSpeed</a:t>
            </a:r>
            <a:r>
              <a:rPr lang="en-US" b="1" dirty="0"/>
              <a:t>, </a:t>
            </a:r>
            <a:r>
              <a:rPr lang="en-US" b="1" dirty="0" err="1"/>
              <a:t>LoRA</a:t>
            </a:r>
            <a:r>
              <a:rPr lang="en-US" b="1" dirty="0"/>
              <a:t>, and bf16 mixed precision training</a:t>
            </a:r>
            <a:r>
              <a:rPr lang="en-US" dirty="0"/>
              <a:t> was used to optimize resource utilization.</a:t>
            </a:r>
          </a:p>
          <a:p>
            <a:pPr>
              <a:buNone/>
            </a:pPr>
            <a:r>
              <a:rPr lang="en-US" b="1" dirty="0" err="1"/>
              <a:t>DeepSpeed</a:t>
            </a:r>
            <a:r>
              <a:rPr lang="en-US" b="1" dirty="0"/>
              <a:t> Zero-Offload (Stage 2)</a:t>
            </a:r>
          </a:p>
          <a:p>
            <a:pPr>
              <a:buFont typeface="Arial" panose="020B0604020202020204" pitchFamily="34" charset="0"/>
              <a:buChar char="•"/>
            </a:pPr>
            <a:r>
              <a:rPr lang="en-US" dirty="0"/>
              <a:t>Offloaded </a:t>
            </a:r>
            <a:r>
              <a:rPr lang="en-US" b="1" dirty="0"/>
              <a:t>optimizer states and parameters to CPU RAM</a:t>
            </a:r>
            <a:r>
              <a:rPr lang="en-US" dirty="0"/>
              <a:t>, significantly </a:t>
            </a:r>
            <a:r>
              <a:rPr lang="en-US" b="1" dirty="0"/>
              <a:t>reducing GPU memory usage</a:t>
            </a:r>
            <a:r>
              <a:rPr lang="en-US" dirty="0"/>
              <a:t>.</a:t>
            </a:r>
          </a:p>
          <a:p>
            <a:pPr>
              <a:buFont typeface="Arial" panose="020B0604020202020204" pitchFamily="34" charset="0"/>
              <a:buChar char="•"/>
            </a:pPr>
            <a:r>
              <a:rPr lang="en-US" dirty="0"/>
              <a:t>Allowed training to be conducted on </a:t>
            </a:r>
            <a:r>
              <a:rPr lang="en-US" b="1" dirty="0"/>
              <a:t>limited-resource GPUs</a:t>
            </a:r>
            <a:r>
              <a:rPr lang="en-US" dirty="0"/>
              <a:t> while maintaining efficiency.</a:t>
            </a:r>
          </a:p>
          <a:p>
            <a:pPr>
              <a:buNone/>
            </a:pPr>
            <a:r>
              <a:rPr lang="en-US" b="1" dirty="0" err="1"/>
              <a:t>LoRA</a:t>
            </a:r>
            <a:r>
              <a:rPr lang="en-US" b="1" dirty="0"/>
              <a:t> Fine-Tuning (Low-Rank Adaptation)</a:t>
            </a:r>
          </a:p>
          <a:p>
            <a:pPr>
              <a:buFont typeface="Arial" panose="020B0604020202020204" pitchFamily="34" charset="0"/>
              <a:buChar char="•"/>
            </a:pPr>
            <a:r>
              <a:rPr lang="en-US" dirty="0"/>
              <a:t>Instead of </a:t>
            </a:r>
            <a:r>
              <a:rPr lang="en-US" b="1" dirty="0"/>
              <a:t>training the entire model</a:t>
            </a:r>
            <a:r>
              <a:rPr lang="en-US" dirty="0"/>
              <a:t>, </a:t>
            </a:r>
            <a:r>
              <a:rPr lang="en-US" dirty="0" err="1"/>
              <a:t>LoRA</a:t>
            </a:r>
            <a:r>
              <a:rPr lang="en-US" dirty="0"/>
              <a:t> enables updates to </a:t>
            </a:r>
            <a:r>
              <a:rPr lang="en-US" b="1" dirty="0"/>
              <a:t>only a subset of model parameters</a:t>
            </a:r>
            <a:r>
              <a:rPr lang="en-US" dirty="0"/>
              <a:t>, significantly reducing computational overhead.</a:t>
            </a:r>
          </a:p>
          <a:p>
            <a:pPr>
              <a:buFont typeface="Arial" panose="020B0604020202020204" pitchFamily="34" charset="0"/>
              <a:buChar char="•"/>
            </a:pPr>
            <a:r>
              <a:rPr lang="en-US" dirty="0"/>
              <a:t>This method makes </a:t>
            </a:r>
            <a:r>
              <a:rPr lang="en-US" b="1" dirty="0"/>
              <a:t>fine-tuning large models feasible on consumer-grade GPUs</a:t>
            </a:r>
            <a:r>
              <a:rPr lang="en-US" dirty="0"/>
              <a:t>.</a:t>
            </a:r>
          </a:p>
          <a:p>
            <a:pPr>
              <a:buNone/>
            </a:pPr>
            <a:r>
              <a:rPr lang="en-US" b="1" dirty="0"/>
              <a:t>bf16 Mixed Precision Training</a:t>
            </a:r>
          </a:p>
          <a:p>
            <a:pPr>
              <a:buFont typeface="Arial" panose="020B0604020202020204" pitchFamily="34" charset="0"/>
              <a:buChar char="•"/>
            </a:pPr>
            <a:r>
              <a:rPr lang="en-US" dirty="0"/>
              <a:t>bf16 precision (Brain Floating Point 16) allows </a:t>
            </a:r>
            <a:r>
              <a:rPr lang="en-US" b="1" dirty="0"/>
              <a:t>faster computations</a:t>
            </a:r>
            <a:r>
              <a:rPr lang="en-US" dirty="0"/>
              <a:t> while using </a:t>
            </a:r>
            <a:r>
              <a:rPr lang="en-US" b="1" dirty="0"/>
              <a:t>less memory</a:t>
            </a:r>
            <a:r>
              <a:rPr lang="en-US" dirty="0"/>
              <a:t> compared to full precision (fp32).</a:t>
            </a:r>
          </a:p>
          <a:p>
            <a:pPr>
              <a:buFont typeface="Arial" panose="020B0604020202020204" pitchFamily="34" charset="0"/>
              <a:buChar char="•"/>
            </a:pPr>
            <a:r>
              <a:rPr lang="en-US" dirty="0"/>
              <a:t>This improved training time </a:t>
            </a:r>
            <a:r>
              <a:rPr lang="en-US" b="1" dirty="0"/>
              <a:t>without sacrificing numerical stability</a:t>
            </a:r>
            <a:r>
              <a:rPr lang="en-US" dirty="0"/>
              <a:t>.</a:t>
            </a:r>
          </a:p>
          <a:p>
            <a:pPr>
              <a:buNone/>
            </a:pPr>
            <a:r>
              <a:rPr lang="en-US" b="1" dirty="0"/>
              <a:t>Gradient Accumulation</a:t>
            </a:r>
          </a:p>
          <a:p>
            <a:pPr>
              <a:buFont typeface="Arial" panose="020B0604020202020204" pitchFamily="34" charset="0"/>
              <a:buChar char="•"/>
            </a:pPr>
            <a:r>
              <a:rPr lang="en-US" dirty="0"/>
              <a:t>Instead of processing a </a:t>
            </a:r>
            <a:r>
              <a:rPr lang="en-US" b="1" dirty="0"/>
              <a:t>large batch size at once</a:t>
            </a:r>
            <a:r>
              <a:rPr lang="en-US" dirty="0"/>
              <a:t>, gradient accumulation enables the model to </a:t>
            </a:r>
            <a:r>
              <a:rPr lang="en-US" b="1" dirty="0"/>
              <a:t>accumulate gradients over multiple smaller batches</a:t>
            </a:r>
            <a:r>
              <a:rPr lang="en-US" dirty="0"/>
              <a:t>, making training feasible within GPU memory constraints.</a:t>
            </a:r>
          </a:p>
          <a:p>
            <a:r>
              <a:rPr lang="en-US" dirty="0"/>
              <a:t>By implementing these optimizations, GPT-Neo 2.7B was </a:t>
            </a:r>
            <a:r>
              <a:rPr lang="en-US" b="1" dirty="0"/>
              <a:t>fine-tuned efficiently within the 36-hour window while significantly reducing computational costs</a:t>
            </a:r>
            <a:r>
              <a:rPr lang="en-US" dirty="0"/>
              <a:t>.</a:t>
            </a:r>
          </a:p>
          <a:p>
            <a:endParaRPr lang="en-US" dirty="0"/>
          </a:p>
        </p:txBody>
      </p:sp>
      <p:sp>
        <p:nvSpPr>
          <p:cNvPr id="4" name="Slide Number Placeholder 3"/>
          <p:cNvSpPr>
            <a:spLocks noGrp="1"/>
          </p:cNvSpPr>
          <p:nvPr>
            <p:ph type="sldNum" sz="quarter" idx="5"/>
          </p:nvPr>
        </p:nvSpPr>
        <p:spPr/>
        <p:txBody>
          <a:bodyPr/>
          <a:lstStyle/>
          <a:p>
            <a:fld id="{6B673A2C-2910-4425-9BCA-6853B8559D51}" type="slidenum">
              <a:rPr lang="en-US" smtClean="0"/>
              <a:t>5</a:t>
            </a:fld>
            <a:endParaRPr lang="en-US"/>
          </a:p>
        </p:txBody>
      </p:sp>
    </p:spTree>
    <p:extLst>
      <p:ext uri="{BB962C8B-B14F-4D97-AF65-F5344CB8AC3E}">
        <p14:creationId xmlns:p14="http://schemas.microsoft.com/office/powerpoint/2010/main" val="188799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a:t>
            </a:r>
            <a:r>
              <a:rPr lang="en-US" b="1" dirty="0"/>
              <a:t>fine-tuned GPT-Neo 2.7B model</a:t>
            </a:r>
            <a:r>
              <a:rPr lang="en-US" dirty="0"/>
              <a:t> achieved </a:t>
            </a:r>
            <a:r>
              <a:rPr lang="en-US" b="1" dirty="0"/>
              <a:t>notable improvements</a:t>
            </a:r>
            <a:r>
              <a:rPr lang="en-US" dirty="0"/>
              <a:t> in question-answering accuracy while maintaining efficient memory utilization.</a:t>
            </a:r>
          </a:p>
          <a:p>
            <a:pPr>
              <a:buFont typeface="Arial" panose="020B0604020202020204" pitchFamily="34" charset="0"/>
              <a:buChar char="•"/>
            </a:pPr>
            <a:r>
              <a:rPr lang="en-US" b="1" dirty="0"/>
              <a:t>Improved Accuracy</a:t>
            </a:r>
            <a:r>
              <a:rPr lang="en-US" dirty="0"/>
              <a:t>: The model performed </a:t>
            </a:r>
            <a:r>
              <a:rPr lang="en-US" b="1" dirty="0"/>
              <a:t>well on </a:t>
            </a:r>
            <a:r>
              <a:rPr lang="en-US" b="1" dirty="0" err="1"/>
              <a:t>SQuAD</a:t>
            </a:r>
            <a:r>
              <a:rPr lang="en-US" b="1" dirty="0"/>
              <a:t> v2</a:t>
            </a:r>
            <a:r>
              <a:rPr lang="en-US" dirty="0"/>
              <a:t>, correctly handling </a:t>
            </a:r>
            <a:r>
              <a:rPr lang="en-US" b="1" dirty="0"/>
              <a:t>both answerable and unanswerable questions</a:t>
            </a:r>
            <a:r>
              <a:rPr lang="en-US" dirty="0"/>
              <a:t>.</a:t>
            </a:r>
          </a:p>
          <a:p>
            <a:pPr>
              <a:buFont typeface="Arial" panose="020B0604020202020204" pitchFamily="34" charset="0"/>
              <a:buChar char="•"/>
            </a:pPr>
            <a:r>
              <a:rPr lang="en-US" b="1" dirty="0"/>
              <a:t>Optimized Memory Usage</a:t>
            </a:r>
            <a:r>
              <a:rPr lang="en-US" dirty="0"/>
              <a:t>: </a:t>
            </a:r>
            <a:r>
              <a:rPr lang="en-US" dirty="0" err="1"/>
              <a:t>DeepSpeed</a:t>
            </a:r>
            <a:r>
              <a:rPr lang="en-US" dirty="0"/>
              <a:t> </a:t>
            </a:r>
            <a:r>
              <a:rPr lang="en-US" b="1" dirty="0"/>
              <a:t>lowered GPU memory consumption</a:t>
            </a:r>
            <a:r>
              <a:rPr lang="en-US" dirty="0"/>
              <a:t>, allowing fine-tuning on a </a:t>
            </a:r>
            <a:r>
              <a:rPr lang="en-US" b="1" dirty="0"/>
              <a:t>mid-tier GPU</a:t>
            </a:r>
            <a:r>
              <a:rPr lang="en-US" dirty="0"/>
              <a:t>.</a:t>
            </a:r>
          </a:p>
          <a:p>
            <a:pPr>
              <a:buFont typeface="Arial" panose="020B0604020202020204" pitchFamily="34" charset="0"/>
              <a:buChar char="•"/>
            </a:pPr>
            <a:r>
              <a:rPr lang="en-US" b="1" dirty="0"/>
              <a:t>Faster Training</a:t>
            </a:r>
            <a:r>
              <a:rPr lang="en-US" dirty="0"/>
              <a:t>: </a:t>
            </a:r>
            <a:r>
              <a:rPr lang="en-US" b="1" dirty="0"/>
              <a:t>bf16 mixed precision</a:t>
            </a:r>
            <a:r>
              <a:rPr lang="en-US" dirty="0"/>
              <a:t> significantly </a:t>
            </a:r>
            <a:r>
              <a:rPr lang="en-US" b="1" dirty="0"/>
              <a:t>accelerated computation speeds</a:t>
            </a:r>
            <a:r>
              <a:rPr lang="en-US" dirty="0"/>
              <a:t>.</a:t>
            </a:r>
          </a:p>
          <a:p>
            <a:pPr>
              <a:buFont typeface="Arial" panose="020B0604020202020204" pitchFamily="34" charset="0"/>
              <a:buChar char="•"/>
            </a:pPr>
            <a:r>
              <a:rPr lang="en-US" b="1" dirty="0"/>
              <a:t>Efficient Fine-Tuning</a:t>
            </a:r>
            <a:r>
              <a:rPr lang="en-US" dirty="0"/>
              <a:t>: </a:t>
            </a:r>
            <a:r>
              <a:rPr lang="en-US" b="1" dirty="0" err="1"/>
              <a:t>LoRA</a:t>
            </a:r>
            <a:r>
              <a:rPr lang="en-US" b="1" dirty="0"/>
              <a:t> reduced trainable parameters</a:t>
            </a:r>
            <a:r>
              <a:rPr lang="en-US" dirty="0"/>
              <a:t>, cutting down computational costs without affecting performance.</a:t>
            </a:r>
          </a:p>
          <a:p>
            <a:pPr>
              <a:buFont typeface="Arial" panose="020B0604020202020204" pitchFamily="34" charset="0"/>
              <a:buChar char="•"/>
            </a:pPr>
            <a:r>
              <a:rPr lang="en-US" b="1" dirty="0"/>
              <a:t>Evaluation Metrics</a:t>
            </a:r>
            <a:r>
              <a:rPr lang="en-US" dirty="0"/>
              <a:t>: The model was validated using </a:t>
            </a:r>
            <a:r>
              <a:rPr lang="en-US" b="1" dirty="0"/>
              <a:t>accuracy, loss, and perplexity</a:t>
            </a:r>
            <a:r>
              <a:rPr lang="en-US" dirty="0"/>
              <a:t>, showing consistent improvements across multiple test samples.</a:t>
            </a:r>
          </a:p>
          <a:p>
            <a:r>
              <a:rPr lang="en-US" dirty="0"/>
              <a:t>These results demonstrate that </a:t>
            </a:r>
            <a:r>
              <a:rPr lang="en-US" b="1" dirty="0"/>
              <a:t>efficient fine-tuning strategies can make large-scale LLMs practical for real-world applications, even with constrained resources</a:t>
            </a:r>
            <a:r>
              <a:rPr lang="en-US" dirty="0"/>
              <a:t>.</a:t>
            </a:r>
          </a:p>
          <a:p>
            <a:endParaRPr lang="en-US" dirty="0"/>
          </a:p>
        </p:txBody>
      </p:sp>
      <p:sp>
        <p:nvSpPr>
          <p:cNvPr id="4" name="Slide Number Placeholder 3"/>
          <p:cNvSpPr>
            <a:spLocks noGrp="1"/>
          </p:cNvSpPr>
          <p:nvPr>
            <p:ph type="sldNum" sz="quarter" idx="5"/>
          </p:nvPr>
        </p:nvSpPr>
        <p:spPr/>
        <p:txBody>
          <a:bodyPr/>
          <a:lstStyle/>
          <a:p>
            <a:fld id="{6B673A2C-2910-4425-9BCA-6853B8559D51}" type="slidenum">
              <a:rPr lang="en-US" smtClean="0"/>
              <a:t>6</a:t>
            </a:fld>
            <a:endParaRPr lang="en-US"/>
          </a:p>
        </p:txBody>
      </p:sp>
    </p:spTree>
    <p:extLst>
      <p:ext uri="{BB962C8B-B14F-4D97-AF65-F5344CB8AC3E}">
        <p14:creationId xmlns:p14="http://schemas.microsoft.com/office/powerpoint/2010/main" val="2038352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Given additional time and resources, several enhancements could be implemented to further improve efficiency and accuracy:</a:t>
            </a:r>
          </a:p>
          <a:p>
            <a:pPr>
              <a:buFont typeface="Arial" panose="020B0604020202020204" pitchFamily="34" charset="0"/>
              <a:buChar char="•"/>
            </a:pPr>
            <a:r>
              <a:rPr lang="en-US" b="1" dirty="0"/>
              <a:t>Training on a Larger Dataset</a:t>
            </a:r>
            <a:r>
              <a:rPr lang="en-US" dirty="0"/>
              <a:t>: Fine-tuning on </a:t>
            </a:r>
            <a:r>
              <a:rPr lang="en-US" b="1" dirty="0"/>
              <a:t>a larger portion of </a:t>
            </a:r>
            <a:r>
              <a:rPr lang="en-US" b="1" dirty="0" err="1"/>
              <a:t>SQuAD</a:t>
            </a:r>
            <a:r>
              <a:rPr lang="en-US" b="1" dirty="0"/>
              <a:t> v2</a:t>
            </a:r>
            <a:r>
              <a:rPr lang="en-US" dirty="0"/>
              <a:t> or additional datasets can improve generalization.</a:t>
            </a:r>
          </a:p>
          <a:p>
            <a:pPr>
              <a:buFont typeface="Arial" panose="020B0604020202020204" pitchFamily="34" charset="0"/>
              <a:buChar char="•"/>
            </a:pPr>
            <a:r>
              <a:rPr lang="en-US" b="1" dirty="0"/>
              <a:t>Hyperparameter Optimization</a:t>
            </a:r>
            <a:r>
              <a:rPr lang="en-US" dirty="0"/>
              <a:t>: Experimenting with </a:t>
            </a:r>
            <a:r>
              <a:rPr lang="en-US" b="1" dirty="0"/>
              <a:t>different learning rates, batch sizes, and optimizers</a:t>
            </a:r>
            <a:r>
              <a:rPr lang="en-US" dirty="0"/>
              <a:t> can further refine model performance.</a:t>
            </a:r>
          </a:p>
          <a:p>
            <a:pPr>
              <a:buFont typeface="Arial" panose="020B0604020202020204" pitchFamily="34" charset="0"/>
              <a:buChar char="•"/>
            </a:pPr>
            <a:r>
              <a:rPr lang="en-US" b="1" dirty="0"/>
              <a:t>Deploying the Model as an API</a:t>
            </a:r>
            <a:r>
              <a:rPr lang="en-US" dirty="0"/>
              <a:t>: Using </a:t>
            </a:r>
            <a:r>
              <a:rPr lang="en-US" b="1" dirty="0" err="1"/>
              <a:t>FastAPI</a:t>
            </a:r>
            <a:r>
              <a:rPr lang="en-US" b="1" dirty="0"/>
              <a:t> or Flask</a:t>
            </a:r>
            <a:r>
              <a:rPr lang="en-US" dirty="0"/>
              <a:t>, the model can be served for real-time Q&amp;A applications.</a:t>
            </a:r>
          </a:p>
          <a:p>
            <a:pPr>
              <a:buFont typeface="Arial" panose="020B0604020202020204" pitchFamily="34" charset="0"/>
              <a:buChar char="•"/>
            </a:pPr>
            <a:r>
              <a:rPr lang="en-US" b="1" dirty="0"/>
              <a:t>Comparing with Other LLMs</a:t>
            </a:r>
            <a:r>
              <a:rPr lang="en-US" dirty="0"/>
              <a:t>: Evaluating GPT-Neo 2.7B’s efficiency </a:t>
            </a:r>
            <a:r>
              <a:rPr lang="en-US" b="1" dirty="0"/>
              <a:t>against GPT-J, Falcon, and BLOOM</a:t>
            </a:r>
            <a:r>
              <a:rPr lang="en-US" dirty="0"/>
              <a:t> to benchmark its performance.</a:t>
            </a:r>
          </a:p>
          <a:p>
            <a:pPr>
              <a:buFont typeface="Arial" panose="020B0604020202020204" pitchFamily="34" charset="0"/>
              <a:buChar char="•"/>
            </a:pPr>
            <a:r>
              <a:rPr lang="en-US" b="1" dirty="0"/>
              <a:t>Model Compression &amp; Quantization</a:t>
            </a:r>
            <a:r>
              <a:rPr lang="en-US" dirty="0"/>
              <a:t>: Reducing model size using </a:t>
            </a:r>
            <a:r>
              <a:rPr lang="en-US" b="1" dirty="0"/>
              <a:t>pruning and quantization</a:t>
            </a:r>
            <a:r>
              <a:rPr lang="en-US" dirty="0"/>
              <a:t> can enable deployment on </a:t>
            </a:r>
            <a:r>
              <a:rPr lang="en-US" b="1" dirty="0"/>
              <a:t>low-memory devices</a:t>
            </a:r>
            <a:r>
              <a:rPr lang="en-US" dirty="0"/>
              <a:t>.</a:t>
            </a:r>
          </a:p>
          <a:p>
            <a:r>
              <a:rPr lang="en-US" dirty="0"/>
              <a:t>These enhancements would </a:t>
            </a:r>
            <a:r>
              <a:rPr lang="en-US" b="1" dirty="0"/>
              <a:t>extend the model’s scalability and usability in real-world scenarios</a:t>
            </a:r>
            <a:r>
              <a:rPr lang="en-US" dirty="0"/>
              <a:t>.</a:t>
            </a:r>
          </a:p>
          <a:p>
            <a:endParaRPr lang="en-US" dirty="0"/>
          </a:p>
        </p:txBody>
      </p:sp>
      <p:sp>
        <p:nvSpPr>
          <p:cNvPr id="4" name="Slide Number Placeholder 3"/>
          <p:cNvSpPr>
            <a:spLocks noGrp="1"/>
          </p:cNvSpPr>
          <p:nvPr>
            <p:ph type="sldNum" sz="quarter" idx="5"/>
          </p:nvPr>
        </p:nvSpPr>
        <p:spPr/>
        <p:txBody>
          <a:bodyPr/>
          <a:lstStyle/>
          <a:p>
            <a:fld id="{6B673A2C-2910-4425-9BCA-6853B8559D51}" type="slidenum">
              <a:rPr lang="en-US" smtClean="0"/>
              <a:t>7</a:t>
            </a:fld>
            <a:endParaRPr lang="en-US"/>
          </a:p>
        </p:txBody>
      </p:sp>
    </p:spTree>
    <p:extLst>
      <p:ext uri="{BB962C8B-B14F-4D97-AF65-F5344CB8AC3E}">
        <p14:creationId xmlns:p14="http://schemas.microsoft.com/office/powerpoint/2010/main" val="2575647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B673A2C-2910-4425-9BCA-6853B8559D51}" type="slidenum">
              <a:rPr lang="en-US" smtClean="0"/>
              <a:t>8</a:t>
            </a:fld>
            <a:endParaRPr lang="en-US"/>
          </a:p>
        </p:txBody>
      </p:sp>
    </p:spTree>
    <p:extLst>
      <p:ext uri="{BB962C8B-B14F-4D97-AF65-F5344CB8AC3E}">
        <p14:creationId xmlns:p14="http://schemas.microsoft.com/office/powerpoint/2010/main" val="3451222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saitejaredyy@gmail.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ULTRA‑ADVANCED LLM FINE‑TUNING &amp; OPTIMIZATION</a:t>
            </a:r>
            <a:endParaRPr dirty="0"/>
          </a:p>
        </p:txBody>
      </p:sp>
      <p:sp>
        <p:nvSpPr>
          <p:cNvPr id="3" name="Subtitle 2"/>
          <p:cNvSpPr>
            <a:spLocks noGrp="1"/>
          </p:cNvSpPr>
          <p:nvPr>
            <p:ph type="subTitle" idx="1"/>
          </p:nvPr>
        </p:nvSpPr>
        <p:spPr/>
        <p:txBody>
          <a:bodyPr/>
          <a:lstStyle/>
          <a:p>
            <a:r>
              <a:rPr dirty="0"/>
              <a:t>Project Report</a:t>
            </a:r>
          </a:p>
          <a:p>
            <a:r>
              <a:rPr dirty="0"/>
              <a:t>By:</a:t>
            </a:r>
            <a:r>
              <a:rPr lang="en-US" dirty="0"/>
              <a:t> Bhimavarapu Sait</a:t>
            </a:r>
            <a:r>
              <a:rPr dirty="0"/>
              <a:t>eja Reddy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358219" y="1436491"/>
            <a:ext cx="8328581" cy="4834691"/>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aims to adapt GPT-Neo 2.7B for use with the </a:t>
            </a:r>
            <a:r>
              <a:rPr lang="en-US" sz="2000" dirty="0" err="1">
                <a:latin typeface="Times New Roman" panose="02020603050405020304" pitchFamily="18" charset="0"/>
                <a:cs typeface="Times New Roman" panose="02020603050405020304" pitchFamily="18" charset="0"/>
              </a:rPr>
              <a:t>SQuAD</a:t>
            </a:r>
            <a:r>
              <a:rPr lang="en-US" sz="2000" dirty="0">
                <a:latin typeface="Times New Roman" panose="02020603050405020304" pitchFamily="18" charset="0"/>
                <a:cs typeface="Times New Roman" panose="02020603050405020304" pitchFamily="18" charset="0"/>
              </a:rPr>
              <a:t> v2 dataset by fine-tuning it for question-answering tasks. The notable features of GPT-Neo makes it suitable for use in chatbots, automated Q&amp;A systems, and aiding information retrieval. </a:t>
            </a:r>
          </a:p>
          <a:p>
            <a:pPr marL="0" indent="0" algn="just">
              <a:buNone/>
            </a:pPr>
            <a:r>
              <a:rPr lang="en-US" sz="2000" dirty="0">
                <a:latin typeface="Times New Roman" panose="02020603050405020304" pitchFamily="18" charset="0"/>
                <a:cs typeface="Times New Roman" panose="02020603050405020304" pitchFamily="18" charset="0"/>
              </a:rPr>
              <a:t>However, the model’s fine-tuning poses problems as it is computationally expensive, necessitates high memory, and has prolonged training periods. To overcome these issues, this project employs </a:t>
            </a:r>
            <a:r>
              <a:rPr lang="en-US" sz="2000" dirty="0" err="1">
                <a:latin typeface="Times New Roman" panose="02020603050405020304" pitchFamily="18" charset="0"/>
                <a:cs typeface="Times New Roman" panose="02020603050405020304" pitchFamily="18" charset="0"/>
              </a:rPr>
              <a:t>DeepSpeed</a:t>
            </a:r>
            <a:r>
              <a:rPr lang="en-US" sz="2000" dirty="0">
                <a:latin typeface="Times New Roman" panose="02020603050405020304" pitchFamily="18" charset="0"/>
                <a:cs typeface="Times New Roman" panose="02020603050405020304" pitchFamily="18" charset="0"/>
              </a:rPr>
              <a:t> Zero-Offload for memory optimization, </a:t>
            </a:r>
            <a:r>
              <a:rPr lang="en-US" sz="2000" dirty="0" err="1">
                <a:latin typeface="Times New Roman" panose="02020603050405020304" pitchFamily="18" charset="0"/>
                <a:cs typeface="Times New Roman" panose="02020603050405020304" pitchFamily="18" charset="0"/>
              </a:rPr>
              <a:t>LoRA</a:t>
            </a:r>
            <a:r>
              <a:rPr lang="en-US" sz="2000" dirty="0">
                <a:latin typeface="Times New Roman" panose="02020603050405020304" pitchFamily="18" charset="0"/>
                <a:cs typeface="Times New Roman" panose="02020603050405020304" pitchFamily="18" charset="0"/>
              </a:rPr>
              <a:t> (Low-Rank Adaptation) for limiting the set of adaptable parameters, and bf16 mixed precision training for enhanced computing performance. With these methods, the hardware expenditure, training duration, and overall model performance quality are improved, enabling the modified GPT-Neo 2.7B model to be more useful in practical scenarios.</a:t>
            </a:r>
          </a:p>
          <a:p>
            <a:pPr algn="just"/>
            <a:endParaRPr lang="en-US"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87"/>
            <a:ext cx="8229600" cy="1143000"/>
          </a:xfrm>
        </p:spPr>
        <p:txBody>
          <a:bodyPr/>
          <a:lstStyle/>
          <a:p>
            <a:r>
              <a:rPr dirty="0"/>
              <a:t>System Requirements</a:t>
            </a:r>
          </a:p>
        </p:txBody>
      </p:sp>
      <p:sp>
        <p:nvSpPr>
          <p:cNvPr id="4" name="Rectangle 1">
            <a:extLst>
              <a:ext uri="{FF2B5EF4-FFF2-40B4-BE49-F238E27FC236}">
                <a16:creationId xmlns:a16="http://schemas.microsoft.com/office/drawing/2014/main" id="{D20E781A-86C0-347A-789D-CF963AA2E69E}"/>
              </a:ext>
            </a:extLst>
          </p:cNvPr>
          <p:cNvSpPr>
            <a:spLocks noGrp="1" noChangeArrowheads="1"/>
          </p:cNvSpPr>
          <p:nvPr>
            <p:ph idx="1"/>
          </p:nvPr>
        </p:nvSpPr>
        <p:spPr bwMode="auto">
          <a:xfrm>
            <a:off x="457200" y="1047026"/>
            <a:ext cx="805753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effectively manage model training and inference, fine-tuning GPT-Neo 2.7B necessitates a high-performance computer configuration. The suggested system requirements are listed below:</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 specifications: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GPU: A CUDA-compatible GPU (such the NVIDIA Tesla T4, V100, or A100) with a minimum of 16GB of VRAM.</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 For efficient processing, a minimum of 32GB is advised.</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 The dataset, model checkpoints, and logs must be stored on a minimum of 50GB of free disk space.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Dependencies &amp; Software: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3.8 or above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Transformers for Hugging Faces: used to load and adjust the model.</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DeepSpeed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minimize training time and maximize GPU memory use.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managing the inference and training of models.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effective fine-tuning with fewer trainable parameters, use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LoRA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(Low-Rank Adaptation).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Accelerate: to enhance distributed and multi-GPU training.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Weights and Biases (Optional): for experiment tracking and logging.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090" y="10687"/>
            <a:ext cx="8229600" cy="1143000"/>
          </a:xfrm>
        </p:spPr>
        <p:txBody>
          <a:bodyPr/>
          <a:lstStyle/>
          <a:p>
            <a:r>
              <a:rPr dirty="0"/>
              <a:t>Dataset</a:t>
            </a:r>
          </a:p>
        </p:txBody>
      </p:sp>
      <p:sp>
        <p:nvSpPr>
          <p:cNvPr id="4" name="Rectangle 1">
            <a:extLst>
              <a:ext uri="{FF2B5EF4-FFF2-40B4-BE49-F238E27FC236}">
                <a16:creationId xmlns:a16="http://schemas.microsoft.com/office/drawing/2014/main" id="{B18FBDE1-1374-2070-98B7-A103A5262811}"/>
              </a:ext>
            </a:extLst>
          </p:cNvPr>
          <p:cNvSpPr>
            <a:spLocks noGrp="1" noChangeArrowheads="1"/>
          </p:cNvSpPr>
          <p:nvPr>
            <p:ph idx="1"/>
          </p:nvPr>
        </p:nvSpPr>
        <p:spPr bwMode="auto">
          <a:xfrm>
            <a:off x="457199" y="1047028"/>
            <a:ext cx="822960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GPT-Neo 2.7B was fine-tuned using the Stanford Question Answering Dataset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SQuAD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v2). This dataset, which includes questions and answers from Wikipedia articles, is frequently used to train Question Answering (QA)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models.SQuAD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v2's main features include more than 150,000 questions that are taken from Wikipedia pages.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increase the robustness of the model, it incorporates unanswerable questions.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the model to extract precise responses by providing background passages with the questions.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Preparation and Enhancement: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Tokenization: Hugging Face's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AutoTokenizer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was used to tokenize the dataset, with a maximum sequence length of 128 for efficiency.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Reduction: To allow for quicker fine-tuning without sacrificing model performance, just 2% of the original dataset was used for training.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order to guarantee that all inputs keep a consistent length for effective batching, padding and truncation are used.</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Training Approach</a:t>
            </a:r>
          </a:p>
        </p:txBody>
      </p:sp>
      <p:sp>
        <p:nvSpPr>
          <p:cNvPr id="4" name="Rectangle 1">
            <a:extLst>
              <a:ext uri="{FF2B5EF4-FFF2-40B4-BE49-F238E27FC236}">
                <a16:creationId xmlns:a16="http://schemas.microsoft.com/office/drawing/2014/main" id="{31F49C1E-A43B-DE7F-527D-5C4280D94B2A}"/>
              </a:ext>
            </a:extLst>
          </p:cNvPr>
          <p:cNvSpPr>
            <a:spLocks noGrp="1" noChangeArrowheads="1"/>
          </p:cNvSpPr>
          <p:nvPr>
            <p:ph idx="1"/>
          </p:nvPr>
        </p:nvSpPr>
        <p:spPr bwMode="auto">
          <a:xfrm>
            <a:off x="457201" y="1739526"/>
            <a:ext cx="822959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optimization of GPT-Neo 2. 7B's fine-tuning was achieved through the utilization of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DeepSpeed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Zero-Offload,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LoRA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fine-tuning, and bf16 mixed precision training to improve performance while reducing hardware demands.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DeepSpeed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Zero-Offload (Stage 2): Optimizer states and parameters were offloaded to the CPU, which greatly decreased GPU memory consumption.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LoRA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(Low-Rank Adaptation): Only a portion of the model parameters was fine-tuned, which reduced computational expenses while preserving effectiveness.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Mixed Precision Training (bf16): Employed bf16 precision to accelerate computations and enhance memory efficiency.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Preprocessing: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SQuAD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v2 was tokenized with a maximum sequence length of 128 and gradient accumulation was applied for better memory usage.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652" y="10687"/>
            <a:ext cx="8229600" cy="1143000"/>
          </a:xfrm>
        </p:spPr>
        <p:txBody>
          <a:bodyPr/>
          <a:lstStyle/>
          <a:p>
            <a:r>
              <a:rPr dirty="0"/>
              <a:t>Model Performance and Results</a:t>
            </a:r>
          </a:p>
        </p:txBody>
      </p:sp>
      <p:sp>
        <p:nvSpPr>
          <p:cNvPr id="4" name="Rectangle 1">
            <a:extLst>
              <a:ext uri="{FF2B5EF4-FFF2-40B4-BE49-F238E27FC236}">
                <a16:creationId xmlns:a16="http://schemas.microsoft.com/office/drawing/2014/main" id="{FD81CA47-BBB7-C3FA-9929-861DC6741127}"/>
              </a:ext>
            </a:extLst>
          </p:cNvPr>
          <p:cNvSpPr>
            <a:spLocks noGrp="1" noChangeArrowheads="1"/>
          </p:cNvSpPr>
          <p:nvPr>
            <p:ph idx="1"/>
          </p:nvPr>
        </p:nvSpPr>
        <p:spPr bwMode="auto">
          <a:xfrm>
            <a:off x="457200" y="1324026"/>
            <a:ext cx="8229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fine-tuned GPT-Neo 2.7B model performed significantly better on question-answering tests while retaining efficient memory utilization and computational speed.</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Accuracy: Improved performance on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SQuAD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v2 dataset by effectively answering both answerable and unanswerable questions.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Optimized Memory Usage: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DeepSpeed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Zero-Offload lowered GPU memory requirements, enabling fine-tuning with constrained hardware resources.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Training: The usage of bf16 mixed precision increased training speed while maintaining numerical stability.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Fine-Tuning: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LoRA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optimization reduced computing overhead while keeping the model effective.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Metrics: The model was evaluated using accuracy, loss, and perplexity metrics, resulting in constant gains in response quality.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87"/>
            <a:ext cx="8229600" cy="1143000"/>
          </a:xfrm>
        </p:spPr>
        <p:txBody>
          <a:bodyPr/>
          <a:lstStyle/>
          <a:p>
            <a:r>
              <a:rPr dirty="0"/>
              <a:t>Future</a:t>
            </a:r>
            <a:r>
              <a:rPr lang="en-US" dirty="0"/>
              <a:t> Scope</a:t>
            </a:r>
            <a:endParaRPr dirty="0"/>
          </a:p>
        </p:txBody>
      </p:sp>
      <p:sp>
        <p:nvSpPr>
          <p:cNvPr id="4" name="Rectangle 1">
            <a:extLst>
              <a:ext uri="{FF2B5EF4-FFF2-40B4-BE49-F238E27FC236}">
                <a16:creationId xmlns:a16="http://schemas.microsoft.com/office/drawing/2014/main" id="{B8C73537-6270-3D1C-188C-42FE245FE682}"/>
              </a:ext>
            </a:extLst>
          </p:cNvPr>
          <p:cNvSpPr>
            <a:spLocks noGrp="1" noChangeArrowheads="1"/>
          </p:cNvSpPr>
          <p:nvPr>
            <p:ph idx="1"/>
          </p:nvPr>
        </p:nvSpPr>
        <p:spPr bwMode="auto">
          <a:xfrm>
            <a:off x="457198" y="1601024"/>
            <a:ext cx="822960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increase performance and expand usefulness, various improvements can be done in future iterations of this project: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Expanding the Training Dataset: Fine-tuning on a bigger subset of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SQuAD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v2 or other datasets can help enhance model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generalization.Experimenting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varied learning rates, batch sizes, and weight decay can help improve model performance.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as an API: Integrating the model into 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FastAPI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Flask-based web service enables real-time question-and-answer applications.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Comparison to Other LLMs: Evaluating GPT-Neo 2.7B's performance against GPT-J, Falcon, and BLOOM can shed light on its efficiency and effectiveness.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Memory and Speed Optimization: Quantization and pruning approaches can reduce model size while retaining accuracy, allowing deployment on edge devices.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Contact Information</a:t>
            </a:r>
          </a:p>
        </p:txBody>
      </p:sp>
      <p:sp>
        <p:nvSpPr>
          <p:cNvPr id="3" name="Content Placeholder 2"/>
          <p:cNvSpPr>
            <a:spLocks noGrp="1"/>
          </p:cNvSpPr>
          <p:nvPr>
            <p:ph idx="1"/>
          </p:nvPr>
        </p:nvSpPr>
        <p:spPr/>
        <p:txBody>
          <a:bodyPr/>
          <a:lstStyle/>
          <a:p>
            <a:pPr marL="0" indent="0">
              <a:buNone/>
            </a:pPr>
            <a:r>
              <a:rPr dirty="0">
                <a:latin typeface="Times New Roman" panose="02020603050405020304" pitchFamily="18" charset="0"/>
                <a:cs typeface="Times New Roman" panose="02020603050405020304" pitchFamily="18" charset="0"/>
              </a:rPr>
              <a:t>Project by: </a:t>
            </a:r>
            <a:r>
              <a:rPr lang="en-US" dirty="0">
                <a:latin typeface="Times New Roman" panose="02020603050405020304" pitchFamily="18" charset="0"/>
                <a:cs typeface="Times New Roman" panose="02020603050405020304" pitchFamily="18" charset="0"/>
              </a:rPr>
              <a:t>Bhimavarapu Sait</a:t>
            </a:r>
            <a:r>
              <a:rPr dirty="0">
                <a:latin typeface="Times New Roman" panose="02020603050405020304" pitchFamily="18" charset="0"/>
                <a:cs typeface="Times New Roman" panose="02020603050405020304" pitchFamily="18" charset="0"/>
              </a:rPr>
              <a:t>eja Reddy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dirty="0">
                <a:latin typeface="Times New Roman" panose="02020603050405020304" pitchFamily="18" charset="0"/>
                <a:cs typeface="Times New Roman" panose="02020603050405020304" pitchFamily="18" charset="0"/>
              </a:rPr>
              <a:t>LinkedIn:</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https://www.linkedin.com/in/Teja220</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Email: </a:t>
            </a:r>
            <a:r>
              <a:rPr lang="en-US" dirty="0">
                <a:latin typeface="Times New Roman" panose="02020603050405020304" pitchFamily="18" charset="0"/>
                <a:cs typeface="Times New Roman" panose="02020603050405020304" pitchFamily="18" charset="0"/>
                <a:hlinkClick r:id="rId3"/>
              </a:rPr>
              <a:t>saitejaredyy@gmail.com</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1569</Words>
  <Application>Microsoft Office PowerPoint</Application>
  <PresentationFormat>On-screen Show (4:3)</PresentationFormat>
  <Paragraphs>86</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ULTRA‑ADVANCED LLM FINE‑TUNING &amp; OPTIMIZATION</vt:lpstr>
      <vt:lpstr>Introduction</vt:lpstr>
      <vt:lpstr>System Requirements</vt:lpstr>
      <vt:lpstr>Dataset</vt:lpstr>
      <vt:lpstr>Model Training Approach</vt:lpstr>
      <vt:lpstr>Model Performance and Results</vt:lpstr>
      <vt:lpstr>Future Scope</vt:lpstr>
      <vt:lpstr>Contact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sai teja</dc:creator>
  <cp:keywords/>
  <dc:description>generated using python-pptx</dc:description>
  <cp:lastModifiedBy>sai teja</cp:lastModifiedBy>
  <cp:revision>8</cp:revision>
  <dcterms:created xsi:type="dcterms:W3CDTF">2013-01-27T09:14:16Z</dcterms:created>
  <dcterms:modified xsi:type="dcterms:W3CDTF">2025-03-15T11:40:13Z</dcterms:modified>
  <cp:category/>
</cp:coreProperties>
</file>