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256" r:id="rId3"/>
    <p:sldId id="855" r:id="rId4"/>
    <p:sldId id="257" r:id="rId5"/>
    <p:sldId id="848" r:id="rId6"/>
    <p:sldId id="850" r:id="rId7"/>
    <p:sldId id="856" r:id="rId8"/>
    <p:sldId id="849" r:id="rId9"/>
    <p:sldId id="851" r:id="rId10"/>
    <p:sldId id="852" r:id="rId11"/>
    <p:sldId id="853" r:id="rId12"/>
    <p:sldId id="854" r:id="rId13"/>
    <p:sldId id="271" r:id="rId14"/>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569A0D-A72E-4C8F-8524-54D1296F1DF7}">
          <p14:sldIdLst>
            <p14:sldId id="256"/>
            <p14:sldId id="855"/>
            <p14:sldId id="257"/>
          </p14:sldIdLst>
        </p14:section>
        <p14:section name="Untitled Section" id="{D8B7553E-83BA-4A9E-AA27-3D0E9BE2C17F}">
          <p14:sldIdLst>
            <p14:sldId id="848"/>
            <p14:sldId id="850"/>
            <p14:sldId id="856"/>
            <p14:sldId id="849"/>
            <p14:sldId id="851"/>
            <p14:sldId id="852"/>
            <p14:sldId id="853"/>
            <p14:sldId id="854"/>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Gundala" initials="N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DBC9FF"/>
    <a:srgbClr val="BABABA"/>
    <a:srgbClr val="9966FF"/>
    <a:srgbClr val="DCDCDC"/>
    <a:srgbClr val="D9EFFF"/>
    <a:srgbClr val="FFE7E7"/>
    <a:srgbClr val="FFA7A7"/>
    <a:srgbClr val="EFE7FF"/>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6" autoAdjust="0"/>
    <p:restoredTop sz="99644" autoAdjust="0"/>
  </p:normalViewPr>
  <p:slideViewPr>
    <p:cSldViewPr snapToObjects="1" showGuides="1">
      <p:cViewPr>
        <p:scale>
          <a:sx n="53" d="100"/>
          <a:sy n="53" d="100"/>
        </p:scale>
        <p:origin x="568" y="56"/>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a:cs typeface="Arial" panose="020B0604020202020204"/>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panose="020B0604020202020204"/>
                <a:cs typeface="Arial" panose="020B0604020202020204"/>
              </a:rPr>
            </a:fld>
            <a:endParaRPr lang="en-US" dirty="0">
              <a:latin typeface="Arial" panose="020B0604020202020204"/>
              <a:cs typeface="Arial" panose="020B0604020202020204"/>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a:cs typeface="Arial" panose="020B0604020202020204"/>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panose="020B0604020202020204"/>
                <a:cs typeface="Arial" panose="020B0604020202020204"/>
              </a:rPr>
            </a:fld>
            <a:endParaRPr lang="en-US" dirty="0">
              <a:latin typeface="Arial" panose="020B0604020202020204"/>
              <a:cs typeface="Arial" panose="020B0604020202020204"/>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a:cs typeface="Arial" panose="020B0604020202020204"/>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a:cs typeface="Arial" panose="020B0604020202020204"/>
              </a:defRPr>
            </a:lvl1pPr>
          </a:lstStyle>
          <a:p>
            <a:fld id="{73B26A0F-F4D6-9B4F-A87B-D8948CDE3BB4}"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a:cs typeface="Arial" panose="020B0604020202020204"/>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a:cs typeface="Arial" panose="020B0604020202020204"/>
              </a:defRPr>
            </a:lvl1pPr>
          </a:lstStyle>
          <a:p>
            <a:fld id="{7DE2E8FF-3D0C-9D4D-B4D1-3089215958A5}"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panose="020B0604020202020204"/>
        <a:ea typeface="+mn-ea"/>
        <a:cs typeface="Arial" panose="020B0604020202020204"/>
      </a:defRPr>
    </a:lvl1pPr>
    <a:lvl2pPr marL="731520" algn="l" defTabSz="731520" rtl="0" eaLnBrk="1" latinLnBrk="0" hangingPunct="1">
      <a:defRPr sz="1920" kern="1200">
        <a:solidFill>
          <a:schemeClr val="tx1"/>
        </a:solidFill>
        <a:latin typeface="Arial" panose="020B0604020202020204"/>
        <a:ea typeface="+mn-ea"/>
        <a:cs typeface="+mn-cs"/>
      </a:defRPr>
    </a:lvl2pPr>
    <a:lvl3pPr marL="1463040" algn="l" defTabSz="731520" rtl="0" eaLnBrk="1" latinLnBrk="0" hangingPunct="1">
      <a:defRPr sz="1920" kern="1200">
        <a:solidFill>
          <a:schemeClr val="tx1"/>
        </a:solidFill>
        <a:latin typeface="Arial" panose="020B0604020202020204"/>
        <a:ea typeface="+mn-ea"/>
        <a:cs typeface="+mn-cs"/>
      </a:defRPr>
    </a:lvl3pPr>
    <a:lvl4pPr marL="2194560" algn="l" defTabSz="731520" rtl="0" eaLnBrk="1" latinLnBrk="0" hangingPunct="1">
      <a:defRPr sz="1920" kern="1200">
        <a:solidFill>
          <a:schemeClr val="tx1"/>
        </a:solidFill>
        <a:latin typeface="Arial" panose="020B0604020202020204"/>
        <a:ea typeface="+mn-ea"/>
        <a:cs typeface="+mn-cs"/>
      </a:defRPr>
    </a:lvl4pPr>
    <a:lvl5pPr marL="2926080" algn="l" defTabSz="731520" rtl="0" eaLnBrk="1" latinLnBrk="0" hangingPunct="1">
      <a:defRPr sz="1920" kern="1200">
        <a:solidFill>
          <a:schemeClr val="tx1"/>
        </a:solidFill>
        <a:latin typeface="Arial" panose="020B0604020202020204"/>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1026" name="Picture 2" descr="Data Science Internship | Machine Learning Intership Progra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06" y="799"/>
            <a:ext cx="14608954" cy="82177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Text Box 115"/>
          <p:cNvSpPr txBox="1">
            <a:spLocks noChangeArrowheads="1"/>
          </p:cNvSpPr>
          <p:nvPr userDrawn="1"/>
        </p:nvSpPr>
        <p:spPr bwMode="auto">
          <a:xfrm>
            <a:off x="11887200" y="640080"/>
            <a:ext cx="2057400" cy="274320"/>
          </a:xfrm>
          <a:prstGeom prst="rect">
            <a:avLst/>
          </a:prstGeom>
          <a:noFill/>
          <a:ln w="9525">
            <a:noFill/>
            <a:miter lim="800000"/>
          </a:ln>
          <a:effectLst/>
        </p:spPr>
        <p:txBody>
          <a:bodyPr wrap="none" lIns="0" tIns="0" rIns="0" bIns="0" anchor="t" anchorCtr="0">
            <a:noAutofit/>
          </a:bodyPr>
          <a:lstStyle/>
          <a:p>
            <a:pPr algn="r" defTabSz="821055">
              <a:spcBef>
                <a:spcPts val="0"/>
              </a:spcBef>
            </a:pPr>
            <a:fld id="{03C7D0F0-10D5-4191-B6F4-99306F468FEF}" type="datetime4">
              <a:rPr lang="en-US" sz="1400" b="0" smtClean="0">
                <a:solidFill>
                  <a:schemeClr val="tx1"/>
                </a:solidFill>
              </a:rPr>
            </a:fld>
            <a:endParaRPr lang="en-US" sz="1400" b="0" dirty="0">
              <a:solidFill>
                <a:schemeClr val="tx1"/>
              </a:solidFill>
            </a:endParaRPr>
          </a:p>
        </p:txBody>
      </p:sp>
      <p:sp>
        <p:nvSpPr>
          <p:cNvPr id="6" name="Flowchart: Stored Data 5"/>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p:cNvSpPr/>
          <p:nvPr userDrawn="1"/>
        </p:nvSpPr>
        <p:spPr>
          <a:xfrm>
            <a:off x="9341" y="-681"/>
            <a:ext cx="4501709"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ooter Placeholder 4"/>
          <p:cNvSpPr txBox="1"/>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endParaRPr lang="en-US" sz="11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anose="020B0604020202020204" pitchFamily="34" charset="0"/>
              <a:buChar char="–"/>
              <a:tabLst>
                <a:tab pos="6337300" algn="r"/>
              </a:tabLst>
              <a:defRPr sz="2000"/>
            </a:lvl2pPr>
            <a:lvl3pPr marL="914400" indent="-228600">
              <a:spcBef>
                <a:spcPts val="600"/>
              </a:spcBef>
              <a:buFont typeface="Arial" panose="020B0604020202020204" pitchFamily="34" charset="0"/>
              <a:buChar char="–"/>
              <a:tabLst>
                <a:tab pos="6337300" algn="r"/>
              </a:tabLst>
              <a:defRPr sz="2000"/>
            </a:lvl3pPr>
            <a:lvl4pPr marL="1143000" indent="-228600">
              <a:spcBef>
                <a:spcPts val="600"/>
              </a:spcBef>
              <a:buFont typeface="Arial" panose="020B0604020202020204" pitchFamily="34" charset="0"/>
              <a:buChar char="–"/>
              <a:tabLst>
                <a:tab pos="6337300" algn="r"/>
              </a:tabLst>
              <a:defRPr sz="2000"/>
            </a:lvl4pPr>
            <a:lvl5pPr marL="1371600" indent="-228600">
              <a:spcBef>
                <a:spcPts val="600"/>
              </a:spcBef>
              <a:buFont typeface="Arial" panose="020B0604020202020204" pitchFamily="34" charset="0"/>
              <a:buChar char="–"/>
              <a:tabLst>
                <a:tab pos="6337300" algn="r"/>
              </a:tabLst>
              <a:defRPr sz="2000"/>
            </a:lvl5pPr>
            <a:lvl6pPr marL="1600200" indent="-228600">
              <a:spcBef>
                <a:spcPts val="600"/>
              </a:spcBef>
              <a:buFont typeface="Arial" panose="020B0604020202020204" pitchFamily="34" charset="0"/>
              <a:buChar char="–"/>
              <a:tabLst>
                <a:tab pos="6337300" algn="r"/>
              </a:tabLst>
              <a:defRPr sz="2000" baseline="0"/>
            </a:lvl6pPr>
            <a:lvl7pPr marL="1828800" indent="-228600">
              <a:spcBef>
                <a:spcPts val="600"/>
              </a:spcBef>
              <a:buFont typeface="Arial" panose="020B0604020202020204" pitchFamily="34" charset="0"/>
              <a:buChar char="–"/>
              <a:tabLst>
                <a:tab pos="6337300" algn="r"/>
              </a:tabLst>
              <a:defRPr sz="2000" baseline="0"/>
            </a:lvl7pPr>
            <a:lvl8pPr marL="2057400" indent="-228600">
              <a:spcBef>
                <a:spcPts val="600"/>
              </a:spcBef>
              <a:buFont typeface="Arial" panose="020B0604020202020204" pitchFamily="34" charset="0"/>
              <a:buChar char="–"/>
              <a:tabLst>
                <a:tab pos="6337300" algn="r"/>
              </a:tabLst>
              <a:defRPr sz="2000" baseline="0"/>
            </a:lvl8pPr>
            <a:lvl9pPr marL="2286000" indent="-228600">
              <a:spcBef>
                <a:spcPts val="600"/>
              </a:spcBef>
              <a:buFont typeface="Arial" panose="020B0604020202020204" pitchFamily="34" charset="0"/>
              <a:buChar char="–"/>
              <a:tabLst>
                <a:tab pos="6337300" algn="r"/>
              </a:tabLst>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4pPr marL="457200" indent="-228600">
              <a:buFont typeface="Arial" panose="020B0604020202020204" pitchFamily="34" charset="0"/>
              <a:buChar char="–"/>
              <a:defRPr/>
            </a:lvl4pPr>
            <a:lvl5pPr marL="685800" indent="-228600">
              <a:buFont typeface="Arial" panose="020B0604020202020204" pitchFamily="34" charset="0"/>
              <a:buChar char="–"/>
              <a:defRPr/>
            </a:lvl5pPr>
            <a:lvl6pPr marL="914400" indent="-228600">
              <a:buFont typeface="Arial" panose="020B0604020202020204" pitchFamily="34" charset="0"/>
              <a:buChar char="–"/>
              <a:defRPr baseline="0"/>
            </a:lvl6pPr>
            <a:lvl7pPr marL="1143000" indent="-228600">
              <a:buFont typeface="Arial" panose="020B0604020202020204" pitchFamily="34" charset="0"/>
              <a:buChar char="–"/>
              <a:defRPr baseline="0"/>
            </a:lvl7pPr>
            <a:lvl8pPr marL="1371600" indent="-228600">
              <a:buFont typeface="Arial" panose="020B0604020202020204" pitchFamily="34" charset="0"/>
              <a:buChar char="–"/>
              <a:defRPr baseline="0"/>
            </a:lvl8pPr>
            <a:lvl9pPr marL="1600200" indent="-228600">
              <a:buFont typeface="Arial" panose="020B0604020202020204" pitchFamily="34" charset="0"/>
              <a:buChar cha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6_Title Slide 04">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27821"/>
          <a:stretch>
            <a:fillRect/>
          </a:stretch>
        </p:blipFill>
        <p:spPr>
          <a:xfrm>
            <a:off x="4812041" y="10344"/>
            <a:ext cx="10546844" cy="821925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ln>
          <a:effectLst/>
        </p:spPr>
        <p:txBody>
          <a:bodyPr wrap="none" lIns="0" tIns="0" rIns="0" bIns="18288" anchor="ctr" anchorCtr="0">
            <a:noAutofit/>
          </a:bodyPr>
          <a:lstStyle/>
          <a:p>
            <a:pPr algn="r" defTabSz="821055">
              <a:spcBef>
                <a:spcPts val="0"/>
              </a:spcBef>
            </a:pPr>
            <a:fld id="{03C7D0F0-10D5-4191-B6F4-99306F468FEF}" type="datetime4">
              <a:rPr lang="en-US" sz="1400" b="0" smtClean="0">
                <a:solidFill>
                  <a:schemeClr val="tx1"/>
                </a:solidFill>
              </a:rPr>
            </a:fld>
            <a:endParaRPr lang="en-US" sz="1400" b="0" dirty="0">
              <a:solidFill>
                <a:schemeClr val="tx1"/>
              </a:solidFill>
            </a:endParaRPr>
          </a:p>
        </p:txBody>
      </p:sp>
      <p:sp>
        <p:nvSpPr>
          <p:cNvPr id="5" name="Flowchart: Stored Data 4"/>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p:cNvSpPr/>
          <p:nvPr userDrawn="1"/>
        </p:nvSpPr>
        <p:spPr>
          <a:xfrm>
            <a:off x="9341" y="-681"/>
            <a:ext cx="4802700"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Footer Placeholder 4"/>
          <p:cNvSpPr txBox="1"/>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endParaRPr lang="en-US" sz="11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18463" y="7580439"/>
            <a:ext cx="13537505" cy="274320"/>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endParaRPr lang="en-US" dirty="0"/>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0" name="Text Box 115"/>
          <p:cNvSpPr txBox="1">
            <a:spLocks noChangeArrowheads="1"/>
          </p:cNvSpPr>
          <p:nvPr/>
        </p:nvSpPr>
        <p:spPr bwMode="auto">
          <a:xfrm>
            <a:off x="11893550" y="7580437"/>
            <a:ext cx="1639570" cy="274320"/>
          </a:xfrm>
          <a:prstGeom prst="rect">
            <a:avLst/>
          </a:prstGeom>
          <a:noFill/>
          <a:ln w="9525">
            <a:noFill/>
            <a:miter lim="800000"/>
          </a:ln>
          <a:effectLst/>
        </p:spPr>
        <p:txBody>
          <a:bodyPr wrap="none" lIns="0" tIns="0" rIns="0" bIns="0" anchor="ctr" anchorCtr="0">
            <a:noAutofit/>
          </a:bodyPr>
          <a:lstStyle/>
          <a:p>
            <a:pPr algn="r" defTabSz="821055">
              <a:spcBef>
                <a:spcPts val="0"/>
              </a:spcBef>
            </a:pPr>
            <a:fld id="{03C7D0F0-10D5-4191-B6F4-99306F468FEF}" type="datetime4">
              <a:rPr lang="en-US" sz="1100" b="0" smtClean="0">
                <a:solidFill>
                  <a:schemeClr val="bg1"/>
                </a:solidFill>
              </a:rPr>
            </a:fld>
            <a:endParaRPr lang="en-US" sz="1100" b="0" dirty="0">
              <a:solidFill>
                <a:schemeClr val="bg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ln>
          <a:effectLst/>
        </p:spPr>
        <p:txBody>
          <a:bodyPr wrap="square" lIns="0" tIns="0" rIns="0" bIns="0" anchor="ctr" anchorCtr="0">
            <a:noAutofit/>
          </a:bodyPr>
          <a:lstStyle/>
          <a:p>
            <a:pPr algn="r" defTabSz="821055">
              <a:spcBef>
                <a:spcPts val="0"/>
              </a:spcBef>
            </a:pPr>
            <a:fld id="{18E29826-F105-4F77-B977-03F4A4723A21}" type="slidenum">
              <a:rPr lang="en-US" sz="1100" b="1" smtClean="0">
                <a:solidFill>
                  <a:schemeClr val="bg1"/>
                </a:solidFill>
              </a:rPr>
            </a:fld>
            <a:endParaRPr lang="en-US" sz="1100" b="1" dirty="0">
              <a:solidFill>
                <a:schemeClr val="bg1"/>
              </a:solidFill>
            </a:endParaRPr>
          </a:p>
        </p:txBody>
      </p:sp>
      <p:sp>
        <p:nvSpPr>
          <p:cNvPr id="62" name="Footer Placeholder 4"/>
          <p:cNvSpPr txBox="1"/>
          <p:nvPr/>
        </p:nvSpPr>
        <p:spPr>
          <a:xfrm>
            <a:off x="4938936"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endParaRPr lang="en-US" sz="11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2"/>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Clr>
          <a:srgbClr val="0070C0"/>
        </a:buClr>
        <a:buFont typeface="Arial" panose="020B0604020202020204" pitchFamily="34" charset="0"/>
        <a:buChar char="•"/>
        <a:defRPr sz="2000" kern="1200">
          <a:solidFill>
            <a:schemeClr val="tx1"/>
          </a:solidFill>
          <a:latin typeface="+mn-lt"/>
          <a:ea typeface="+mn-ea"/>
          <a:cs typeface="+mn-cs"/>
        </a:defRPr>
      </a:lvl3pPr>
      <a:lvl4pPr marL="457200" indent="-228600" algn="l" defTabSz="1463040" rtl="0" eaLnBrk="1" latinLnBrk="0" hangingPunct="1">
        <a:spcBef>
          <a:spcPts val="600"/>
        </a:spcBef>
        <a:buClr>
          <a:srgbClr val="0070C0"/>
        </a:buClr>
        <a:buFont typeface="Arial" panose="020B0604020202020204" pitchFamily="34" charset="0"/>
        <a:buChar char="–"/>
        <a:defRPr sz="2000" kern="1200">
          <a:solidFill>
            <a:schemeClr val="tx1"/>
          </a:solidFill>
          <a:latin typeface="+mn-lt"/>
          <a:ea typeface="+mn-ea"/>
          <a:cs typeface="+mn-cs"/>
        </a:defRPr>
      </a:lvl4pPr>
      <a:lvl5pPr marL="685800" indent="-228600" algn="l" defTabSz="1463040" rtl="0" eaLnBrk="1" latinLnBrk="0" hangingPunct="1">
        <a:spcBef>
          <a:spcPts val="600"/>
        </a:spcBef>
        <a:buClr>
          <a:srgbClr val="0070C0"/>
        </a:buClr>
        <a:buFont typeface="Arial" panose="020B0604020202020204" pitchFamily="34" charset="0"/>
        <a:buChar char="–"/>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anose="020B0604020202020204"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anose="020B0604020202020204" pitchFamily="34" charset="0"/>
        <a:buChar char="–"/>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anose="020B0604020202020204"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anose="020B0604020202020204" pitchFamily="34" charset="0"/>
        <a:buChar char="–"/>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hyperlink" Target="mailto:21B91A05M0@srkrec.ac.in"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40046" y="6601627"/>
            <a:ext cx="4566025" cy="11152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Analysis of Results</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3" name="TextBox 2"/>
          <p:cNvSpPr txBox="1"/>
          <p:nvPr/>
        </p:nvSpPr>
        <p:spPr>
          <a:xfrm>
            <a:off x="834480" y="1450504"/>
            <a:ext cx="9865096" cy="304609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From KNN Algorithm k=2 gives the best accuracy  About 81.7%.</a:t>
            </a:r>
            <a:endParaRPr lang="en-US" sz="2400" dirty="0"/>
          </a:p>
          <a:p>
            <a:endParaRPr lang="en-US" sz="2400" dirty="0"/>
          </a:p>
          <a:p>
            <a:endParaRPr lang="en-US" sz="2400" dirty="0"/>
          </a:p>
          <a:p>
            <a:pPr marL="342900" indent="-342900">
              <a:buFont typeface="Wingdings" panose="05000000000000000000" pitchFamily="2" charset="2"/>
              <a:buChar char="Ø"/>
            </a:pPr>
            <a:r>
              <a:rPr lang="en-US" sz="2400" dirty="0"/>
              <a:t> Random Forest  gives the best accuracy About 86.3%.</a:t>
            </a: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Extra Trees Algorithm Also Gives Best Accuracy About 85.0%.</a:t>
            </a:r>
            <a:endParaRPr lang="en-US" sz="2400" dirty="0"/>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Conclusion and Future Work</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pic>
        <p:nvPicPr>
          <p:cNvPr id="4" name="Picture 3" descr="C:\Users\ntrst\OneDrive\Pictures\Screenshots\Screenshot (10).pngScreenshot (10)"/>
          <p:cNvPicPr>
            <a:picLocks noChangeAspect="1"/>
          </p:cNvPicPr>
          <p:nvPr/>
        </p:nvPicPr>
        <p:blipFill>
          <a:blip r:embed="rId2"/>
          <a:srcRect/>
          <a:stretch>
            <a:fillRect/>
          </a:stretch>
        </p:blipFill>
        <p:spPr>
          <a:xfrm>
            <a:off x="702945" y="1316355"/>
            <a:ext cx="13180060" cy="3014980"/>
          </a:xfrm>
          <a:prstGeom prst="rect">
            <a:avLst/>
          </a:prstGeom>
        </p:spPr>
      </p:pic>
      <p:sp>
        <p:nvSpPr>
          <p:cNvPr id="5" name="TextBox 4"/>
          <p:cNvSpPr txBox="1"/>
          <p:nvPr/>
        </p:nvSpPr>
        <p:spPr>
          <a:xfrm>
            <a:off x="978496" y="4618856"/>
            <a:ext cx="13421943" cy="275018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After evaluating various algorithms, we have found that Random Forest Algorithm  achieves the highest accuracy among them</a:t>
            </a:r>
            <a:endParaRPr lang="en-US" sz="2400" dirty="0"/>
          </a:p>
          <a:p>
            <a:pPr marL="342900" indent="-342900">
              <a:buFont typeface="Wingdings" panose="05000000000000000000" pitchFamily="2" charset="2"/>
              <a:buChar char="Ø"/>
            </a:pPr>
            <a:r>
              <a:rPr lang="en-US" sz="2400" dirty="0"/>
              <a:t>Therefore, we will utilize the Random Forest algorithm to predict the income range of an individual in our Model.</a:t>
            </a:r>
            <a:endParaRPr lang="en-US" sz="2400" dirty="0"/>
          </a:p>
          <a:p>
            <a:pPr marL="342900" indent="-342900">
              <a:buFont typeface="Wingdings" panose="05000000000000000000" pitchFamily="2" charset="2"/>
              <a:buChar char="Ø"/>
            </a:pPr>
            <a:r>
              <a:rPr lang="en-US" sz="2400" dirty="0"/>
              <a:t> And By Finding and Removing  The outliers there may be chance of increase of Accuracy in our model </a:t>
            </a:r>
            <a:endParaRPr lang="en-US" sz="2400"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80719" y="1666528"/>
            <a:ext cx="6629401" cy="908720"/>
          </a:xfrm>
        </p:spPr>
        <p:txBody>
          <a:bodyPr>
            <a:normAutofit/>
          </a:bodyPr>
          <a:lstStyle/>
          <a:p>
            <a:r>
              <a:rPr lang="en-IN" sz="6000" dirty="0">
                <a:solidFill>
                  <a:schemeClr val="bg1"/>
                </a:solidFill>
              </a:rPr>
              <a:t>Thank You</a:t>
            </a:r>
            <a:endParaRPr lang="en-IN" sz="6000" dirty="0">
              <a:solidFill>
                <a:schemeClr val="bg1"/>
              </a:solidFill>
            </a:endParaRPr>
          </a:p>
        </p:txBody>
      </p:sp>
      <p:sp>
        <p:nvSpPr>
          <p:cNvPr id="4" name="Subtitle 2"/>
          <p:cNvSpPr txBox="1"/>
          <p:nvPr/>
        </p:nvSpPr>
        <p:spPr bwMode="auto">
          <a:xfrm>
            <a:off x="258416" y="3250704"/>
            <a:ext cx="452535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20000"/>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a:solidFill>
                  <a:schemeClr val="bg1"/>
                </a:solidFill>
                <a:latin typeface="Arial" panose="020B0604020202020204"/>
              </a:rPr>
              <a:t>Student Name: MEDIMUDI SRINIVASA RAVITEJA</a:t>
            </a:r>
            <a:endParaRPr lang="en-US" sz="2000" b="1" dirty="0">
              <a:solidFill>
                <a:schemeClr val="bg1"/>
              </a:solidFill>
              <a:latin typeface="Arial" panose="020B0604020202020204"/>
            </a:endParaRPr>
          </a:p>
          <a:p>
            <a:pPr marL="0" indent="0">
              <a:buFont typeface="Arial" panose="020B0604020202020204" pitchFamily="34" charset="0"/>
              <a:buNone/>
              <a:defRPr/>
            </a:pPr>
            <a:r>
              <a:rPr lang="en-US" sz="2000" b="1" dirty="0">
                <a:solidFill>
                  <a:schemeClr val="bg1"/>
                </a:solidFill>
              </a:rPr>
              <a:t>Roll Number:21B91A04E2</a:t>
            </a:r>
            <a:endParaRPr lang="en-US" sz="2000" b="1" dirty="0">
              <a:solidFill>
                <a:schemeClr val="bg1"/>
              </a:solidFill>
            </a:endParaRPr>
          </a:p>
          <a:p>
            <a:pPr marL="0" indent="0">
              <a:buFont typeface="Arial" panose="020B0604020202020204" pitchFamily="34" charset="0"/>
              <a:buNone/>
              <a:defRPr/>
            </a:pPr>
            <a:r>
              <a:rPr lang="en-US" sz="2000" b="1" dirty="0">
                <a:solidFill>
                  <a:schemeClr val="bg1"/>
                </a:solidFill>
              </a:rPr>
              <a:t>SRKR Engineering College</a:t>
            </a:r>
            <a:endParaRPr lang="en-US" sz="2000" b="1" dirty="0">
              <a:solidFill>
                <a:schemeClr val="bg1"/>
              </a:solidFill>
            </a:endParaRPr>
          </a:p>
          <a:p>
            <a:pPr marL="0" indent="0">
              <a:buFont typeface="Arial" panose="020B0604020202020204" pitchFamily="34" charset="0"/>
              <a:buNone/>
              <a:defRPr/>
            </a:pPr>
            <a:r>
              <a:rPr lang="en-US" sz="2000" b="1" dirty="0">
                <a:solidFill>
                  <a:schemeClr val="bg1"/>
                </a:solidFill>
              </a:rPr>
              <a:t>Mobile: +91 8374955672</a:t>
            </a:r>
            <a:endParaRPr lang="en-US" sz="2000" b="1" dirty="0">
              <a:solidFill>
                <a:schemeClr val="bg1"/>
              </a:solidFill>
            </a:endParaRPr>
          </a:p>
          <a:p>
            <a:pPr marL="0" indent="0">
              <a:buFont typeface="Arial" panose="020B0604020202020204" pitchFamily="34" charset="0"/>
              <a:buNone/>
              <a:defRPr/>
            </a:pPr>
            <a:r>
              <a:rPr lang="en-US" sz="2000" b="1" dirty="0">
                <a:solidFill>
                  <a:schemeClr val="bg1"/>
                </a:solidFill>
              </a:rPr>
              <a:t>Email: </a:t>
            </a:r>
            <a:r>
              <a:rPr lang="en-US" sz="2000" b="1" dirty="0">
                <a:solidFill>
                  <a:schemeClr val="bg1"/>
                </a:solidFill>
                <a:hlinkClick r:id="rId1"/>
              </a:rPr>
              <a:t>21B91A04E2@srkrec.ac.in</a:t>
            </a:r>
            <a:endParaRPr lang="en-US" sz="2000" b="1" dirty="0">
              <a:solidFill>
                <a:schemeClr val="bg1"/>
              </a:solidFill>
            </a:endParaRPr>
          </a:p>
          <a:p>
            <a:pPr marL="0" indent="0">
              <a:buFont typeface="Arial" panose="020B0604020202020204" pitchFamily="34" charset="0"/>
              <a:buNone/>
              <a:defRPr/>
            </a:pPr>
            <a:r>
              <a:rPr lang="en-US" sz="2000" b="1" dirty="0" err="1">
                <a:solidFill>
                  <a:schemeClr val="bg1"/>
                </a:solidFill>
              </a:rPr>
              <a:t>Bhimavaram</a:t>
            </a:r>
            <a:r>
              <a:rPr lang="en-US" sz="2000" b="1" dirty="0">
                <a:solidFill>
                  <a:schemeClr val="bg1"/>
                </a:solidFill>
              </a:rPr>
              <a:t> - India</a:t>
            </a:r>
            <a:endParaRPr lang="en-US" sz="1400" dirty="0"/>
          </a:p>
          <a:p>
            <a:pPr marL="0" indent="0">
              <a:buFont typeface="Arial" panose="020B0604020202020204" pitchFamily="34" charset="0"/>
              <a:buNone/>
              <a:defRPr/>
            </a:pPr>
            <a:endParaRPr lang="en-US" dirty="0"/>
          </a:p>
        </p:txBody>
      </p:sp>
      <p:sp>
        <p:nvSpPr>
          <p:cNvPr id="5" name="Title 1"/>
          <p:cNvSpPr txBox="1"/>
          <p:nvPr/>
        </p:nvSpPr>
        <p:spPr>
          <a:xfrm>
            <a:off x="9907488" y="1184996"/>
            <a:ext cx="4536504" cy="1417636"/>
          </a:xfrm>
          <a:prstGeom prst="rect">
            <a:avLst/>
          </a:prstGeom>
        </p:spPr>
        <p:txBody>
          <a:bodyPr vert="horz" lIns="0" tIns="0" rIns="0" bIns="0" rtlCol="0" anchor="b" anchorCtr="0">
            <a:norm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pPr algn="ctr"/>
            <a:r>
              <a:rPr lang="en-US" dirty="0"/>
              <a:t>Q &amp; A</a:t>
            </a:r>
            <a:endParaRPr lang="en-US" dirty="0"/>
          </a:p>
        </p:txBody>
      </p:sp>
      <p:pic>
        <p:nvPicPr>
          <p:cNvPr id="2" name="Picture 1"/>
          <p:cNvPicPr>
            <a:picLocks noChangeAspect="1"/>
          </p:cNvPicPr>
          <p:nvPr/>
        </p:nvPicPr>
        <p:blipFill>
          <a:blip r:embed="rId2"/>
          <a:stretch>
            <a:fillRect/>
          </a:stretch>
        </p:blipFill>
        <p:spPr>
          <a:xfrm>
            <a:off x="240046" y="6601627"/>
            <a:ext cx="4566025" cy="11152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4" name="TextBox 3"/>
          <p:cNvSpPr txBox="1"/>
          <p:nvPr/>
        </p:nvSpPr>
        <p:spPr>
          <a:xfrm>
            <a:off x="1410544" y="1990154"/>
            <a:ext cx="12385376" cy="3415030"/>
          </a:xfrm>
          <a:prstGeom prst="rect">
            <a:avLst/>
          </a:prstGeom>
          <a:noFill/>
          <a:ln>
            <a:solidFill>
              <a:srgbClr val="C00000"/>
            </a:solidFill>
          </a:ln>
          <a:effectLst>
            <a:glow rad="139700">
              <a:srgbClr val="C00000">
                <a:alpha val="40000"/>
              </a:srgbClr>
            </a:glow>
            <a:outerShdw blurRad="50800" dist="38100" dir="13500000" algn="br" rotWithShape="0">
              <a:prstClr val="black">
                <a:alpha val="40000"/>
              </a:prstClr>
            </a:outerShdw>
          </a:effectLst>
        </p:spPr>
        <p:txBody>
          <a:bodyPr wrap="square" rtlCol="0" anchor="ctr">
            <a:spAutoFit/>
          </a:bodyPr>
          <a:lstStyle/>
          <a:p>
            <a:pPr algn="ctr"/>
            <a:endParaRPr lang="en-US" sz="5400" b="1" dirty="0">
              <a:solidFill>
                <a:srgbClr val="C00000"/>
              </a:solidFill>
            </a:endParaRPr>
          </a:p>
          <a:p>
            <a:pPr algn="ctr"/>
            <a:r>
              <a:rPr lang="en-IN" sz="5400" b="1" dirty="0">
                <a:solidFill>
                  <a:srgbClr val="C00000"/>
                </a:solidFill>
              </a:rPr>
              <a:t>predict whether an individual's income exceeds a certain threshold</a:t>
            </a:r>
            <a:r>
              <a:rPr lang="en-US" altLang="en-IN" sz="5400" b="1" dirty="0">
                <a:solidFill>
                  <a:srgbClr val="C00000"/>
                </a:solidFill>
              </a:rPr>
              <a:t>.</a:t>
            </a:r>
            <a:r>
              <a:rPr lang="en-IN" sz="5400" b="1" dirty="0">
                <a:solidFill>
                  <a:srgbClr val="C00000"/>
                </a:solidFill>
              </a:rPr>
              <a:t> </a:t>
            </a:r>
            <a:endParaRPr lang="en-IN" sz="5400" b="1" dirty="0">
              <a:solidFill>
                <a:srgbClr val="C00000"/>
              </a:solidFill>
            </a:endParaRPr>
          </a:p>
          <a:p>
            <a:pPr algn="ctr"/>
            <a:endParaRPr lang="en-IN" sz="5400" b="1" dirty="0">
              <a:solidFill>
                <a:srgbClr val="C0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 y="2890389"/>
            <a:ext cx="2816597" cy="4300330"/>
          </a:xfrm>
          <a:prstGeom prst="rect">
            <a:avLst/>
          </a:prstGeom>
        </p:spPr>
      </p:pic>
      <p:cxnSp>
        <p:nvCxnSpPr>
          <p:cNvPr id="8" name="Straight Connector 7"/>
          <p:cNvCxnSpPr/>
          <p:nvPr/>
        </p:nvCxnSpPr>
        <p:spPr>
          <a:xfrm>
            <a:off x="906488" y="1174061"/>
            <a:ext cx="13435960"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8496"/>
            <a:ext cx="13182128" cy="5904656"/>
          </a:xfrm>
        </p:spPr>
        <p:txBody>
          <a:bodyPr>
            <a:normAutofit lnSpcReduction="20000"/>
          </a:bodyPr>
          <a:lstStyle/>
          <a:p>
            <a:pPr>
              <a:lnSpc>
                <a:spcPct val="200000"/>
              </a:lnSpc>
            </a:pPr>
            <a:r>
              <a:rPr lang="en-US" altLang="en-US" dirty="0"/>
              <a:t>Problem Statement</a:t>
            </a:r>
            <a:r>
              <a:rPr lang="en-US" dirty="0">
                <a:latin typeface="+mj-lt"/>
              </a:rPr>
              <a:t>	             03 </a:t>
            </a:r>
            <a:endParaRPr lang="en-US" dirty="0">
              <a:latin typeface="+mj-lt"/>
            </a:endParaRPr>
          </a:p>
          <a:p>
            <a:pPr>
              <a:lnSpc>
                <a:spcPct val="200000"/>
              </a:lnSpc>
            </a:pPr>
            <a:r>
              <a:rPr lang="en-US" kern="0" dirty="0">
                <a:solidFill>
                  <a:srgbClr val="000000"/>
                </a:solidFill>
                <a:cs typeface="Arial Bold" pitchFamily="34" charset="0"/>
              </a:rPr>
              <a:t>Data Mining - 01</a:t>
            </a:r>
            <a:r>
              <a:rPr lang="en-US" dirty="0">
                <a:latin typeface="+mj-lt"/>
              </a:rPr>
              <a:t>       	04 </a:t>
            </a:r>
            <a:endParaRPr lang="en-US" dirty="0">
              <a:latin typeface="+mj-lt"/>
            </a:endParaRPr>
          </a:p>
          <a:p>
            <a:pPr>
              <a:lnSpc>
                <a:spcPct val="200000"/>
              </a:lnSpc>
            </a:pPr>
            <a:r>
              <a:rPr lang="en-US" kern="0" dirty="0">
                <a:solidFill>
                  <a:srgbClr val="000000"/>
                </a:solidFill>
                <a:cs typeface="Arial Bold" pitchFamily="34" charset="0"/>
              </a:rPr>
              <a:t>Data Mining - 02 </a:t>
            </a:r>
            <a:r>
              <a:rPr lang="en-US" dirty="0">
                <a:latin typeface="+mj-lt"/>
              </a:rPr>
              <a:t>	 05</a:t>
            </a:r>
            <a:endParaRPr lang="en-US" dirty="0">
              <a:latin typeface="+mj-lt"/>
            </a:endParaRPr>
          </a:p>
          <a:p>
            <a:pPr>
              <a:lnSpc>
                <a:spcPct val="200000"/>
              </a:lnSpc>
            </a:pPr>
            <a:r>
              <a:rPr lang="en-US" altLang="en-US" dirty="0"/>
              <a:t>Exploratory Data Analysis (EDA)	</a:t>
            </a:r>
            <a:r>
              <a:rPr lang="en-US" dirty="0">
                <a:latin typeface="+mj-lt"/>
              </a:rPr>
              <a:t>06</a:t>
            </a:r>
            <a:endParaRPr lang="en-US" dirty="0">
              <a:latin typeface="+mj-lt"/>
            </a:endParaRPr>
          </a:p>
          <a:p>
            <a:pPr>
              <a:lnSpc>
                <a:spcPct val="200000"/>
              </a:lnSpc>
            </a:pPr>
            <a:r>
              <a:rPr lang="en-US" altLang="en-US" dirty="0"/>
              <a:t>Data Visualization 	07</a:t>
            </a:r>
            <a:endParaRPr lang="en-US" dirty="0">
              <a:latin typeface="+mj-lt"/>
            </a:endParaRPr>
          </a:p>
          <a:p>
            <a:pPr>
              <a:lnSpc>
                <a:spcPct val="200000"/>
              </a:lnSpc>
            </a:pPr>
            <a:r>
              <a:rPr lang="en-US" altLang="en-US" dirty="0"/>
              <a:t>Algorithms Used 	08</a:t>
            </a:r>
            <a:endParaRPr lang="en-US" altLang="en-US" dirty="0"/>
          </a:p>
          <a:p>
            <a:pPr>
              <a:lnSpc>
                <a:spcPct val="200000"/>
              </a:lnSpc>
            </a:pPr>
            <a:r>
              <a:rPr lang="en-US" altLang="en-US" dirty="0"/>
              <a:t>Analysis of Results	09</a:t>
            </a:r>
            <a:endParaRPr lang="en-US" altLang="en-US" dirty="0"/>
          </a:p>
          <a:p>
            <a:pPr>
              <a:lnSpc>
                <a:spcPct val="200000"/>
              </a:lnSpc>
            </a:pPr>
            <a:r>
              <a:rPr lang="en-US" altLang="en-US" dirty="0"/>
              <a:t>Conclusion &amp; Future Work	10</a:t>
            </a:r>
            <a:endParaRPr lang="en-US" altLang="en-US" dirty="0"/>
          </a:p>
          <a:p>
            <a:pPr marL="0" indent="0">
              <a:lnSpc>
                <a:spcPct val="200000"/>
              </a:lnSpc>
              <a:buNone/>
            </a:pPr>
            <a:r>
              <a:rPr lang="en-US" altLang="en-US" dirty="0"/>
              <a:t> 	</a:t>
            </a:r>
            <a:endParaRPr lang="en-US" dirty="0">
              <a:latin typeface="+mj-lt"/>
            </a:endParaRPr>
          </a:p>
        </p:txBody>
      </p:sp>
      <p:sp>
        <p:nvSpPr>
          <p:cNvPr id="5"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dirty="0"/>
              <a:t>Agenda</a:t>
            </a:r>
            <a:endParaRPr lang="en-US" dirty="0"/>
          </a:p>
        </p:txBody>
      </p:sp>
      <p:pic>
        <p:nvPicPr>
          <p:cNvPr id="4" name="Picture 3"/>
          <p:cNvPicPr>
            <a:picLocks noChangeAspect="1"/>
          </p:cNvPicPr>
          <p:nvPr/>
        </p:nvPicPr>
        <p:blipFill>
          <a:blip r:embed="rId1"/>
          <a:stretch>
            <a:fillRect/>
          </a:stretch>
        </p:blipFill>
        <p:spPr>
          <a:xfrm>
            <a:off x="11705340" y="32646"/>
            <a:ext cx="3386724" cy="8271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p:nvPr/>
        </p:nvSpPr>
        <p:spPr>
          <a:xfrm>
            <a:off x="685800" y="370384"/>
            <a:ext cx="5405264" cy="827171"/>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IN" dirty="0"/>
              <a:t>Problem Statement</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4" name="TextBox 3"/>
          <p:cNvSpPr txBox="1"/>
          <p:nvPr/>
        </p:nvSpPr>
        <p:spPr>
          <a:xfrm>
            <a:off x="1338536" y="2026568"/>
            <a:ext cx="11665296" cy="535531"/>
          </a:xfrm>
          <a:prstGeom prst="rect">
            <a:avLst/>
          </a:prstGeom>
          <a:noFill/>
        </p:spPr>
        <p:txBody>
          <a:bodyPr wrap="square" rtlCol="0">
            <a:spAutoFit/>
          </a:bodyPr>
          <a:lstStyle/>
          <a:p>
            <a:endParaRPr lang="en-IN" dirty="0"/>
          </a:p>
        </p:txBody>
      </p:sp>
      <p:cxnSp>
        <p:nvCxnSpPr>
          <p:cNvPr id="13" name="Straight Connector 12"/>
          <p:cNvCxnSpPr/>
          <p:nvPr/>
        </p:nvCxnSpPr>
        <p:spPr>
          <a:xfrm>
            <a:off x="597220" y="1378496"/>
            <a:ext cx="13435960"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97220" y="2026568"/>
            <a:ext cx="13780932" cy="341503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400" dirty="0"/>
              <a:t>predict whether an individual's income exceeds a certain threshold (e.g., $50,000 per year) based on their occupation and other relevant attributes.</a:t>
            </a:r>
            <a:endParaRPr lang="en-US" sz="2400" dirty="0"/>
          </a:p>
          <a:p>
            <a:pPr marL="457200" indent="-457200">
              <a:lnSpc>
                <a:spcPct val="150000"/>
              </a:lnSpc>
              <a:buFont typeface="Wingdings" panose="05000000000000000000" pitchFamily="2" charset="2"/>
              <a:buChar char="§"/>
            </a:pPr>
            <a:r>
              <a:rPr lang="en-US" sz="2400" dirty="0"/>
              <a:t>This model is then used to identify </a:t>
            </a:r>
            <a:r>
              <a:rPr lang="en-US" sz="2400" dirty="0">
                <a:sym typeface="+mn-ea"/>
              </a:rPr>
              <a:t>whether an individual's income exceeds a certain threshold</a:t>
            </a:r>
            <a:r>
              <a:rPr lang="en-US" sz="2400" dirty="0"/>
              <a:t> or not.</a:t>
            </a:r>
            <a:endParaRPr lang="en-IN" sz="2400" dirty="0"/>
          </a:p>
          <a:p>
            <a:pPr marL="457200" indent="-457200">
              <a:buFont typeface="Wingdings" panose="05000000000000000000" pitchFamily="2" charset="2"/>
              <a:buChar char="§"/>
            </a:pPr>
            <a:endParaRPr lang="en-IN" sz="2400" dirty="0"/>
          </a:p>
          <a:p>
            <a:endParaRPr lang="en-US" sz="2400" dirty="0"/>
          </a:p>
          <a:p>
            <a:endParaRPr lang="en-IN" sz="2400" dirty="0"/>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5703" t="5908" r="3207" b="4885"/>
          <a:stretch>
            <a:fillRect/>
          </a:stretch>
        </p:blipFill>
        <p:spPr>
          <a:xfrm>
            <a:off x="685710" y="4475121"/>
            <a:ext cx="3384000" cy="2276893"/>
          </a:xfrm>
          <a:prstGeom prst="rect">
            <a:avLst/>
          </a:prstGeom>
          <a:effectLst>
            <a:glow rad="228600">
              <a:schemeClr val="accent2">
                <a:satMod val="175000"/>
                <a:alpha val="40000"/>
              </a:schemeClr>
            </a:glow>
            <a:innerShdw blurRad="63500" dist="50800" dir="8100000">
              <a:prstClr val="black">
                <a:alpha val="50000"/>
              </a:prstClr>
            </a:innerShdw>
          </a:effectLst>
          <a:scene3d>
            <a:camera prst="orthographicFront"/>
            <a:lightRig rig="threePt" dir="t"/>
          </a:scene3d>
          <a:sp3d>
            <a:bevelT w="0"/>
          </a:sp3d>
        </p:spPr>
      </p:pic>
      <p:sp>
        <p:nvSpPr>
          <p:cNvPr id="21" name="TextBox 20"/>
          <p:cNvSpPr txBox="1"/>
          <p:nvPr/>
        </p:nvSpPr>
        <p:spPr>
          <a:xfrm>
            <a:off x="4651041" y="4618330"/>
            <a:ext cx="9001000" cy="1938020"/>
          </a:xfrm>
          <a:prstGeom prst="rect">
            <a:avLst/>
          </a:prstGeom>
          <a:noFill/>
        </p:spPr>
        <p:txBody>
          <a:bodyPr wrap="square" rtlCol="0">
            <a:spAutoFit/>
          </a:bodyPr>
          <a:lstStyle/>
          <a:p>
            <a:r>
              <a:rPr lang="en-US" sz="2400" b="1" dirty="0">
                <a:cs typeface="Times New Roman" panose="02020603050405020304" pitchFamily="18" charset="0"/>
              </a:rPr>
              <a:t>Question: </a:t>
            </a:r>
            <a:r>
              <a:rPr lang="en-US" sz="2400" dirty="0">
                <a:sym typeface="+mn-ea"/>
              </a:rPr>
              <a:t>whether an individual's income exceeds a certain limit or not(less than or equal to and greater than $50,000 per year)</a:t>
            </a:r>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b="1" dirty="0">
                <a:cs typeface="Times New Roman" panose="02020603050405020304" pitchFamily="18" charset="0"/>
              </a:rPr>
              <a:t>Solution: </a:t>
            </a:r>
            <a:r>
              <a:rPr lang="en-US" sz="2400" dirty="0">
                <a:cs typeface="Times New Roman" panose="02020603050405020304" pitchFamily="18" charset="0"/>
              </a:rPr>
              <a:t>Involves looking </a:t>
            </a:r>
            <a:r>
              <a:rPr lang="en-US" sz="2400" dirty="0">
                <a:sym typeface="+mn-ea"/>
              </a:rPr>
              <a:t>on their occupation and other relevant attributes.</a:t>
            </a:r>
            <a:endParaRPr lang="en-IN" sz="2400" dirty="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580648" y="151000"/>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50000"/>
              </a:lnSpc>
            </a:pPr>
            <a:r>
              <a:rPr lang="en-IN" dirty="0"/>
              <a:t>Data Mining - 01</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cxnSp>
        <p:nvCxnSpPr>
          <p:cNvPr id="4" name="Straight Connector 3"/>
          <p:cNvCxnSpPr/>
          <p:nvPr/>
        </p:nvCxnSpPr>
        <p:spPr>
          <a:xfrm>
            <a:off x="580648" y="1322330"/>
            <a:ext cx="13469104"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80648" y="1778666"/>
            <a:ext cx="13363952" cy="584775"/>
          </a:xfrm>
          <a:prstGeom prst="rect">
            <a:avLst/>
          </a:prstGeom>
          <a:noFill/>
        </p:spPr>
        <p:txBody>
          <a:bodyPr wrap="square" rtlCol="0">
            <a:spAutoFit/>
          </a:bodyPr>
          <a:lstStyle/>
          <a:p>
            <a:r>
              <a:rPr lang="en-US" sz="3200" b="1" dirty="0">
                <a:solidFill>
                  <a:srgbClr val="C00000"/>
                </a:solidFill>
              </a:rPr>
              <a:t>Data Preprocessing </a:t>
            </a:r>
            <a:endParaRPr lang="en-IN" sz="3200" b="1" dirty="0">
              <a:solidFill>
                <a:srgbClr val="C00000"/>
              </a:solidFill>
            </a:endParaRPr>
          </a:p>
        </p:txBody>
      </p:sp>
      <p:pic>
        <p:nvPicPr>
          <p:cNvPr id="7" name="Picture 6" descr="C:\Users\ntrst\OneDrive\Pictures\Screenshots\Screenshot (6).pngScreenshot (6)"/>
          <p:cNvPicPr>
            <a:picLocks noChangeAspect="1"/>
          </p:cNvPicPr>
          <p:nvPr/>
        </p:nvPicPr>
        <p:blipFill>
          <a:blip r:embed="rId2"/>
          <a:srcRect/>
          <a:stretch>
            <a:fillRect/>
          </a:stretch>
        </p:blipFill>
        <p:spPr>
          <a:xfrm>
            <a:off x="7963535" y="2609215"/>
            <a:ext cx="5981065" cy="3456940"/>
          </a:xfrm>
          <a:prstGeom prst="rect">
            <a:avLst/>
          </a:prstGeom>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TextBox 9"/>
          <p:cNvSpPr txBox="1"/>
          <p:nvPr/>
        </p:nvSpPr>
        <p:spPr>
          <a:xfrm>
            <a:off x="580648" y="2817050"/>
            <a:ext cx="6446520" cy="3416320"/>
          </a:xfrm>
          <a:prstGeom prst="rect">
            <a:avLst/>
          </a:prstGeom>
          <a:noFill/>
        </p:spPr>
        <p:txBody>
          <a:bodyPr wrap="square" rtlCol="0">
            <a:spAutoFit/>
          </a:bodyPr>
          <a:lstStyle/>
          <a:p>
            <a:r>
              <a:rPr lang="en-US" sz="2400" b="1" i="0" dirty="0">
                <a:solidFill>
                  <a:srgbClr val="273239"/>
                </a:solidFill>
                <a:effectLst/>
              </a:rPr>
              <a:t>Data Cleaning: </a:t>
            </a:r>
            <a:endParaRPr lang="en-US" sz="2400" b="1" i="0" dirty="0">
              <a:solidFill>
                <a:srgbClr val="273239"/>
              </a:solidFill>
              <a:effectLst/>
            </a:endParaRPr>
          </a:p>
          <a:p>
            <a:endParaRPr lang="en-US" sz="2400" b="1"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This involves identifying and correcting errors or inconsistencies in the data, such as missing values, outliers, and duplicates.</a:t>
            </a:r>
            <a:endParaRPr lang="en-US" sz="2400" b="0" i="0" dirty="0">
              <a:solidFill>
                <a:srgbClr val="273239"/>
              </a:solidFill>
              <a:effectLst/>
            </a:endParaRPr>
          </a:p>
          <a:p>
            <a:r>
              <a:rPr lang="en-US" sz="2400" b="0" i="0" dirty="0">
                <a:solidFill>
                  <a:srgbClr val="273239"/>
                </a:solidFill>
                <a:effectLst/>
              </a:rPr>
              <a:t> </a:t>
            </a:r>
            <a:endParaRPr lang="en-US" sz="2400" b="0"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Various techniques can be used for data cleaning, such as removal, and transformation.</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580648" y="151000"/>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50000"/>
              </a:lnSpc>
            </a:pPr>
            <a:r>
              <a:rPr lang="en-IN" dirty="0"/>
              <a:t>Data Mining - 02</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cxnSp>
        <p:nvCxnSpPr>
          <p:cNvPr id="4" name="Straight Connector 3"/>
          <p:cNvCxnSpPr/>
          <p:nvPr/>
        </p:nvCxnSpPr>
        <p:spPr>
          <a:xfrm>
            <a:off x="580648" y="1322330"/>
            <a:ext cx="13469104"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80648" y="1778666"/>
            <a:ext cx="13363952" cy="584775"/>
          </a:xfrm>
          <a:prstGeom prst="rect">
            <a:avLst/>
          </a:prstGeom>
          <a:noFill/>
        </p:spPr>
        <p:txBody>
          <a:bodyPr wrap="square" rtlCol="0">
            <a:spAutoFit/>
          </a:bodyPr>
          <a:lstStyle/>
          <a:p>
            <a:r>
              <a:rPr lang="en-US" sz="3200" b="1" dirty="0">
                <a:solidFill>
                  <a:srgbClr val="C00000"/>
                </a:solidFill>
              </a:rPr>
              <a:t>Data Preprocessing </a:t>
            </a:r>
            <a:endParaRPr lang="en-IN" sz="3200" b="1" dirty="0">
              <a:solidFill>
                <a:srgbClr val="C00000"/>
              </a:solidFill>
            </a:endParaRPr>
          </a:p>
        </p:txBody>
      </p:sp>
      <p:sp>
        <p:nvSpPr>
          <p:cNvPr id="10" name="TextBox 9"/>
          <p:cNvSpPr txBox="1"/>
          <p:nvPr/>
        </p:nvSpPr>
        <p:spPr>
          <a:xfrm>
            <a:off x="569728" y="2493661"/>
            <a:ext cx="8041615" cy="3046095"/>
          </a:xfrm>
          <a:prstGeom prst="rect">
            <a:avLst/>
          </a:prstGeom>
          <a:noFill/>
        </p:spPr>
        <p:txBody>
          <a:bodyPr wrap="square" rtlCol="0">
            <a:spAutoFit/>
          </a:bodyPr>
          <a:lstStyle/>
          <a:p>
            <a:r>
              <a:rPr lang="en-US" sz="2400" b="1" i="0" dirty="0">
                <a:solidFill>
                  <a:srgbClr val="273239"/>
                </a:solidFill>
                <a:effectLst/>
              </a:rPr>
              <a:t>Data Transformation(</a:t>
            </a:r>
            <a:r>
              <a:rPr lang="en-US" sz="2400" b="1" dirty="0">
                <a:solidFill>
                  <a:srgbClr val="273239"/>
                </a:solidFill>
                <a:latin typeface="Nunito" pitchFamily="2" charset="0"/>
              </a:rPr>
              <a:t>Label-Encoding</a:t>
            </a:r>
            <a:r>
              <a:rPr lang="en-US" sz="2400" b="1" i="0" dirty="0">
                <a:solidFill>
                  <a:srgbClr val="273239"/>
                </a:solidFill>
                <a:effectLst/>
                <a:latin typeface="Nunito" pitchFamily="2" charset="0"/>
              </a:rPr>
              <a:t>)</a:t>
            </a:r>
            <a:r>
              <a:rPr lang="en-US" sz="2400" b="1" i="0" dirty="0">
                <a:solidFill>
                  <a:srgbClr val="273239"/>
                </a:solidFill>
                <a:effectLst/>
              </a:rPr>
              <a:t>:</a:t>
            </a:r>
            <a:endParaRPr lang="en-US" sz="2400" b="1" i="0" dirty="0">
              <a:solidFill>
                <a:srgbClr val="273239"/>
              </a:solidFill>
              <a:effectLst/>
            </a:endParaRPr>
          </a:p>
          <a:p>
            <a:endParaRPr lang="en-US" sz="2400" b="1"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This involves converting the data into a suitable format for analysis.It include normalization, standardization, and discretization. </a:t>
            </a:r>
            <a:endParaRPr lang="en-US" sz="2400" b="0" i="0" dirty="0">
              <a:solidFill>
                <a:srgbClr val="273239"/>
              </a:solidFill>
              <a:effectLst/>
            </a:endParaRPr>
          </a:p>
          <a:p>
            <a:endParaRPr lang="en-US" sz="2400" b="0" i="0" dirty="0">
              <a:solidFill>
                <a:srgbClr val="273239"/>
              </a:solidFill>
              <a:effectLst/>
              <a:latin typeface="Nunito" pitchFamily="2" charset="0"/>
            </a:endParaRPr>
          </a:p>
          <a:p>
            <a:pPr marL="342900" indent="-342900">
              <a:buFont typeface="Wingdings" panose="05000000000000000000" pitchFamily="2" charset="2"/>
              <a:buChar char="§"/>
            </a:pPr>
            <a:r>
              <a:rPr lang="en-US" sz="2400" dirty="0">
                <a:solidFill>
                  <a:srgbClr val="273239"/>
                </a:solidFill>
              </a:rPr>
              <a:t>Label-Encoding </a:t>
            </a:r>
            <a:r>
              <a:rPr lang="en-US" sz="2400" b="0" i="0" dirty="0">
                <a:solidFill>
                  <a:srgbClr val="273239"/>
                </a:solidFill>
                <a:effectLst/>
              </a:rPr>
              <a:t>is used to convert </a:t>
            </a:r>
            <a:r>
              <a:rPr lang="en-US" sz="2400" b="0" i="0" dirty="0" err="1">
                <a:solidFill>
                  <a:srgbClr val="273239"/>
                </a:solidFill>
                <a:effectLst/>
              </a:rPr>
              <a:t>Catagorical</a:t>
            </a:r>
            <a:r>
              <a:rPr lang="en-US" sz="2400" b="0" i="0" dirty="0">
                <a:solidFill>
                  <a:srgbClr val="273239"/>
                </a:solidFill>
                <a:effectLst/>
              </a:rPr>
              <a:t> data into discrete categories.</a:t>
            </a:r>
            <a:endParaRPr lang="en-IN" sz="2400" dirty="0"/>
          </a:p>
        </p:txBody>
      </p:sp>
      <p:pic>
        <p:nvPicPr>
          <p:cNvPr id="7" name="Picture 6" descr="C:\Users\ntrst\OneDrive\Pictures\Screenshots\Screenshot (7).pngScreenshot (7)"/>
          <p:cNvPicPr>
            <a:picLocks noChangeAspect="1"/>
          </p:cNvPicPr>
          <p:nvPr/>
        </p:nvPicPr>
        <p:blipFill>
          <a:blip r:embed="rId2"/>
          <a:srcRect/>
          <a:stretch>
            <a:fillRect/>
          </a:stretch>
        </p:blipFill>
        <p:spPr>
          <a:xfrm>
            <a:off x="8664575" y="2622550"/>
            <a:ext cx="5580380" cy="3435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580648" y="328585"/>
            <a:ext cx="13363952" cy="1459433"/>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IN" dirty="0"/>
              <a:t>Exploratory Data Analysis (EDA)</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cxnSp>
        <p:nvCxnSpPr>
          <p:cNvPr id="5" name="Straight Connector 4"/>
          <p:cNvCxnSpPr/>
          <p:nvPr/>
        </p:nvCxnSpPr>
        <p:spPr>
          <a:xfrm>
            <a:off x="580648" y="1304591"/>
            <a:ext cx="13363952"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9" name="Right Arrow 8"/>
          <p:cNvSpPr/>
          <p:nvPr/>
        </p:nvSpPr>
        <p:spPr>
          <a:xfrm>
            <a:off x="475496" y="1665524"/>
            <a:ext cx="210304" cy="244988"/>
          </a:xfrm>
          <a:prstGeom prst="right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5780" y="1543032"/>
            <a:ext cx="8572560" cy="3120854"/>
          </a:xfrm>
          <a:prstGeom prst="rect">
            <a:avLst/>
          </a:prstGeom>
          <a:noFill/>
        </p:spPr>
        <p:txBody>
          <a:bodyPr wrap="square" rtlCol="0">
            <a:spAutoFit/>
          </a:bodyPr>
          <a:lstStyle/>
          <a:p>
            <a:r>
              <a:rPr lang="en-US" sz="2400" dirty="0"/>
              <a:t>Exploratory Data Analysis (EDA) is a crucial step in the data analysis process. It involves analyzing and summarizing data to gain insights, identify patterns, detect outliers, and understand the underlying structure of the dataset. EDA helps data scientists and analysts to better understand their data before applying any statistical modeling or machine learning techniques. Here are some common steps involved in exploratory data analysis</a:t>
            </a:r>
            <a:r>
              <a:rPr lang="en-US" dirty="0"/>
              <a:t>:</a:t>
            </a:r>
            <a:endParaRPr lang="en-US" dirty="0"/>
          </a:p>
        </p:txBody>
      </p:sp>
      <p:sp>
        <p:nvSpPr>
          <p:cNvPr id="14" name="TextBox 13"/>
          <p:cNvSpPr txBox="1"/>
          <p:nvPr/>
        </p:nvSpPr>
        <p:spPr>
          <a:xfrm>
            <a:off x="1171531" y="4663886"/>
            <a:ext cx="7695305" cy="1569660"/>
          </a:xfrm>
          <a:prstGeom prst="rect">
            <a:avLst/>
          </a:prstGeom>
          <a:noFill/>
        </p:spPr>
        <p:txBody>
          <a:bodyPr wrap="square" rtlCol="0">
            <a:spAutoFit/>
          </a:bodyPr>
          <a:lstStyle/>
          <a:p>
            <a:r>
              <a:rPr lang="en-US" sz="2400" dirty="0"/>
              <a:t>Data Collection</a:t>
            </a:r>
            <a:endParaRPr lang="en-US" sz="2400" dirty="0"/>
          </a:p>
          <a:p>
            <a:r>
              <a:rPr lang="en-US" sz="2400" dirty="0"/>
              <a:t>Data Exploration</a:t>
            </a:r>
            <a:endParaRPr lang="en-US" sz="2400" dirty="0"/>
          </a:p>
          <a:p>
            <a:r>
              <a:rPr lang="en-US" sz="2400" dirty="0"/>
              <a:t>Feature Engineering</a:t>
            </a:r>
            <a:endParaRPr lang="en-US" sz="2400" dirty="0"/>
          </a:p>
          <a:p>
            <a:r>
              <a:rPr lang="en-US" sz="2400" dirty="0"/>
              <a:t>Correlation Analysis</a:t>
            </a:r>
            <a:endParaRPr lang="en-US" sz="2400" dirty="0"/>
          </a:p>
        </p:txBody>
      </p:sp>
      <p:sp>
        <p:nvSpPr>
          <p:cNvPr id="16" name="Oval 15"/>
          <p:cNvSpPr/>
          <p:nvPr/>
        </p:nvSpPr>
        <p:spPr>
          <a:xfrm>
            <a:off x="1125813" y="487775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71532" y="6043626"/>
            <a:ext cx="6572296" cy="830997"/>
          </a:xfrm>
          <a:prstGeom prst="rect">
            <a:avLst/>
          </a:prstGeom>
          <a:noFill/>
        </p:spPr>
        <p:txBody>
          <a:bodyPr wrap="square" rtlCol="0">
            <a:spAutoFit/>
          </a:bodyPr>
          <a:lstStyle/>
          <a:p>
            <a:r>
              <a:rPr lang="en-US" sz="2400" dirty="0"/>
              <a:t>Data Transformation</a:t>
            </a:r>
            <a:endParaRPr lang="en-US" sz="2400" dirty="0"/>
          </a:p>
          <a:p>
            <a:r>
              <a:rPr lang="en-US" sz="2400" dirty="0"/>
              <a:t>Outlier Detection</a:t>
            </a:r>
            <a:endParaRPr lang="en-US" sz="2400" dirty="0"/>
          </a:p>
        </p:txBody>
      </p:sp>
      <p:sp>
        <p:nvSpPr>
          <p:cNvPr id="18" name="Oval 17"/>
          <p:cNvSpPr/>
          <p:nvPr/>
        </p:nvSpPr>
        <p:spPr>
          <a:xfrm>
            <a:off x="1125813" y="525780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125813" y="561499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25812" y="5997907"/>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125813" y="6233546"/>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5813" y="6615130"/>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Users\ntrst\OneDrive\Pictures\Screenshots\Screenshot (8).pngScreenshot (8)"/>
          <p:cNvPicPr>
            <a:picLocks noChangeAspect="1"/>
          </p:cNvPicPr>
          <p:nvPr/>
        </p:nvPicPr>
        <p:blipFill>
          <a:blip r:embed="rId2"/>
          <a:srcRect/>
          <a:stretch>
            <a:fillRect/>
          </a:stretch>
        </p:blipFill>
        <p:spPr>
          <a:xfrm>
            <a:off x="9458325" y="1849755"/>
            <a:ext cx="4009390" cy="4780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34480" y="226368"/>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Visualization </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8" name="TextBox 7"/>
          <p:cNvSpPr txBox="1"/>
          <p:nvPr/>
        </p:nvSpPr>
        <p:spPr>
          <a:xfrm>
            <a:off x="834480" y="1234480"/>
            <a:ext cx="4824536" cy="5410712"/>
          </a:xfrm>
          <a:prstGeom prst="rect">
            <a:avLst/>
          </a:prstGeom>
          <a:noFill/>
        </p:spPr>
        <p:txBody>
          <a:bodyPr wrap="square" rtlCol="0">
            <a:spAutoFit/>
          </a:bodyPr>
          <a:lstStyle/>
          <a:p>
            <a:r>
              <a:rPr lang="en-US" b="0" i="0" dirty="0">
                <a:solidFill>
                  <a:srgbClr val="374151"/>
                </a:solidFill>
                <a:effectLst/>
                <a:latin typeface="Söhne"/>
              </a:rPr>
              <a:t>A box plot, also known as a </a:t>
            </a:r>
            <a:r>
              <a:rPr lang="en-US" sz="2400" b="0" i="0" dirty="0">
                <a:solidFill>
                  <a:srgbClr val="374151"/>
                </a:solidFill>
                <a:effectLst/>
              </a:rPr>
              <a:t>box-and-whisker</a:t>
            </a:r>
            <a:r>
              <a:rPr lang="en-US" b="0" i="0" dirty="0">
                <a:solidFill>
                  <a:srgbClr val="374151"/>
                </a:solidFill>
                <a:effectLst/>
                <a:latin typeface="Söhne"/>
              </a:rPr>
              <a:t> plot, is a statistical visualization tool that provides a concise summary of the distribution of a dataset. It displays the data's median, quartiles, and potential outliers, allowing you to quickly understand the key features of the data's spread and identify any unusual values.</a:t>
            </a:r>
            <a:endParaRPr lang="en-IN" dirty="0"/>
          </a:p>
        </p:txBody>
      </p:sp>
      <p:pic>
        <p:nvPicPr>
          <p:cNvPr id="10" name="Picture 9" descr="C:\Users\ntrst\OneDrive\Pictures\Screenshots\Screenshot (9).pngScreenshot (9)"/>
          <p:cNvPicPr>
            <a:picLocks noChangeAspect="1"/>
          </p:cNvPicPr>
          <p:nvPr/>
        </p:nvPicPr>
        <p:blipFill>
          <a:blip r:embed="rId2"/>
          <a:srcRect/>
          <a:stretch>
            <a:fillRect/>
          </a:stretch>
        </p:blipFill>
        <p:spPr>
          <a:xfrm>
            <a:off x="5708115" y="1242983"/>
            <a:ext cx="8398521" cy="5103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Algorithms Used</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4" name="TextBox 3"/>
          <p:cNvSpPr txBox="1"/>
          <p:nvPr/>
        </p:nvSpPr>
        <p:spPr>
          <a:xfrm>
            <a:off x="834480" y="1378496"/>
            <a:ext cx="9937104"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Our problem is classification problem.</a:t>
            </a:r>
            <a:endParaRPr lang="en-US" sz="2400" dirty="0"/>
          </a:p>
          <a:p>
            <a:pPr marL="342900" indent="-342900">
              <a:buFont typeface="Wingdings" panose="05000000000000000000" pitchFamily="2" charset="2"/>
              <a:buChar char="Ø"/>
            </a:pPr>
            <a:r>
              <a:rPr lang="en-US" sz="2400" dirty="0"/>
              <a:t>There are total seven algorithms in classification problems</a:t>
            </a:r>
            <a:endParaRPr lang="en-IN" sz="2400" dirty="0"/>
          </a:p>
          <a:p>
            <a:pPr marL="1943100" lvl="8" indent="-342900">
              <a:buFont typeface="Arial" panose="020B0604020202020204" pitchFamily="34" charset="0"/>
              <a:buChar char="•"/>
            </a:pPr>
            <a:r>
              <a:rPr lang="en-US" sz="2400" dirty="0"/>
              <a:t>Logistic Regression</a:t>
            </a:r>
            <a:endParaRPr lang="en-US" sz="2400" dirty="0"/>
          </a:p>
          <a:p>
            <a:pPr marL="1943100" lvl="8" indent="-342900">
              <a:buFont typeface="Arial" panose="020B0604020202020204" pitchFamily="34" charset="0"/>
              <a:buChar char="•"/>
            </a:pPr>
            <a:r>
              <a:rPr lang="en-US" sz="2400" dirty="0"/>
              <a:t>Decision Tree Classification</a:t>
            </a:r>
            <a:endParaRPr lang="en-US" sz="2400" dirty="0"/>
          </a:p>
          <a:p>
            <a:pPr marL="1943100" lvl="8" indent="-342900">
              <a:buFont typeface="Arial" panose="020B0604020202020204" pitchFamily="34" charset="0"/>
              <a:buChar char="•"/>
            </a:pPr>
            <a:r>
              <a:rPr lang="en-US" sz="2400" dirty="0"/>
              <a:t>Random Forest</a:t>
            </a:r>
            <a:endParaRPr lang="en-US" sz="2400" dirty="0"/>
          </a:p>
          <a:p>
            <a:pPr marL="1943100" lvl="8" indent="-342900">
              <a:buFont typeface="Arial" panose="020B0604020202020204" pitchFamily="34" charset="0"/>
              <a:buChar char="•"/>
            </a:pPr>
            <a:r>
              <a:rPr lang="en-US" sz="2400" dirty="0"/>
              <a:t>Extra Trees Classification</a:t>
            </a:r>
            <a:endParaRPr lang="en-US" sz="2400" dirty="0"/>
          </a:p>
          <a:p>
            <a:pPr marL="1943100" lvl="8" indent="-342900">
              <a:buFont typeface="Arial" panose="020B0604020202020204" pitchFamily="34" charset="0"/>
              <a:buChar char="•"/>
            </a:pPr>
            <a:r>
              <a:rPr lang="en-US" sz="2400" dirty="0"/>
              <a:t>KNN Algorithm</a:t>
            </a:r>
            <a:endParaRPr lang="en-US" sz="2400" dirty="0"/>
          </a:p>
          <a:p>
            <a:pPr marL="1943100" lvl="8" indent="-342900">
              <a:buFont typeface="Arial" panose="020B0604020202020204" pitchFamily="34" charset="0"/>
              <a:buChar char="•"/>
            </a:pPr>
            <a:r>
              <a:rPr lang="en-US" sz="2400" dirty="0"/>
              <a:t>SVM Algorithm</a:t>
            </a:r>
            <a:endParaRPr lang="en-US" sz="2400" dirty="0"/>
          </a:p>
          <a:p>
            <a:pPr marL="1943100" lvl="8" indent="-342900">
              <a:buFont typeface="Arial" panose="020B0604020202020204" pitchFamily="34" charset="0"/>
              <a:buChar char="•"/>
            </a:pPr>
            <a:r>
              <a:rPr lang="en-US" sz="2400" dirty="0"/>
              <a:t>Naïve Bayes Algorithm</a:t>
            </a:r>
            <a:endParaRPr lang="en-US" sz="2400" dirty="0"/>
          </a:p>
          <a:p>
            <a:pPr marL="342900" indent="-342900">
              <a:buFont typeface="Wingdings" panose="05000000000000000000" pitchFamily="2" charset="2"/>
              <a:buChar char="Ø"/>
            </a:pPr>
            <a:r>
              <a:rPr lang="en-US" sz="2400" dirty="0"/>
              <a:t>Among 7 algorithms, in KNN algorithm there is a need to find the highest accuracy k value</a:t>
            </a:r>
            <a:endParaRPr lang="en-US" sz="2400" dirty="0"/>
          </a:p>
          <a:p>
            <a:pPr marL="342900" indent="-342900">
              <a:buFont typeface="Wingdings" panose="05000000000000000000" pitchFamily="2" charset="2"/>
              <a:buChar char="Ø"/>
            </a:pPr>
            <a:r>
              <a:rPr lang="en-US" sz="2400" dirty="0"/>
              <a:t>And also there are 4 types of models are there in SVM Algorithm</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dxc_powerpoint_16x9_template</Template>
  <TotalTime>0</TotalTime>
  <Words>3340</Words>
  <Application>WPS Presentation</Application>
  <PresentationFormat>Custom</PresentationFormat>
  <Paragraphs>107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Arial Bold</vt:lpstr>
      <vt:lpstr>Times New Roman</vt:lpstr>
      <vt:lpstr>Nunito</vt:lpstr>
      <vt:lpstr>Segoe Print</vt:lpstr>
      <vt:lpstr>Söhne</vt:lpstr>
      <vt:lpstr>Microsoft YaHei</vt:lpstr>
      <vt:lpstr>Arial Unicode MS</vt:lpstr>
      <vt:lpstr>dxc_powerpoint_16x9_template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creator>Windows User</dc:creator>
  <cp:lastModifiedBy>ntrst</cp:lastModifiedBy>
  <cp:revision>1157</cp:revision>
  <dcterms:created xsi:type="dcterms:W3CDTF">2018-11-22T06:53:00Z</dcterms:created>
  <dcterms:modified xsi:type="dcterms:W3CDTF">2023-08-11T10:36:05Z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0A1C9CC404C648DB89A5EC1048D41574</vt:lpwstr>
  </property>
  <property fmtid="{D5CDD505-2E9C-101B-9397-08002B2CF9AE}" pid="3" name="KSOProductBuildVer">
    <vt:lpwstr>1033-11.2.0.11219</vt:lpwstr>
  </property>
</Properties>
</file>