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 reddy" userId="5bd42afca3819415" providerId="LiveId" clId="{BC84CDB6-7A6C-4134-BB06-BB05BFA6DD22}"/>
    <pc:docChg chg="custSel modSld">
      <pc:chgData name="teja reddy" userId="5bd42afca3819415" providerId="LiveId" clId="{BC84CDB6-7A6C-4134-BB06-BB05BFA6DD22}" dt="2024-04-01T03:20:55.102" v="1" actId="27636"/>
      <pc:docMkLst>
        <pc:docMk/>
      </pc:docMkLst>
      <pc:sldChg chg="modSp mod">
        <pc:chgData name="teja reddy" userId="5bd42afca3819415" providerId="LiveId" clId="{BC84CDB6-7A6C-4134-BB06-BB05BFA6DD22}" dt="2024-04-01T03:20:55.102" v="1" actId="27636"/>
        <pc:sldMkLst>
          <pc:docMk/>
          <pc:sldMk cId="3472309213" sldId="266"/>
        </pc:sldMkLst>
        <pc:spChg chg="mod">
          <ac:chgData name="teja reddy" userId="5bd42afca3819415" providerId="LiveId" clId="{BC84CDB6-7A6C-4134-BB06-BB05BFA6DD22}" dt="2024-04-01T03:20:55.102" v="1" actId="27636"/>
          <ac:spMkLst>
            <pc:docMk/>
            <pc:sldMk cId="3472309213" sldId="266"/>
            <ac:spMk id="2" creationId="{06F014D5-8113-4414-B46C-F750C07328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4/1/2024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74782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4/1/2024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0458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4/1/2024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99330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2743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4/1/2024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4301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4/1/2024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0968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4/1/2024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9094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4/1/2024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2880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4/1/2024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8810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4/1/2024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3162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4/1/2024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1591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4/1/2024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1157810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5" r:id="rId6"/>
    <p:sldLayoutId id="2147483680" r:id="rId7"/>
    <p:sldLayoutId id="2147483676" r:id="rId8"/>
    <p:sldLayoutId id="2147483677" r:id="rId9"/>
    <p:sldLayoutId id="2147483678" r:id="rId10"/>
    <p:sldLayoutId id="2147483679"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8E874-5C64-4249-8BD4-8398E9E98B79}"/>
              </a:ext>
            </a:extLst>
          </p:cNvPr>
          <p:cNvSpPr>
            <a:spLocks noGrp="1"/>
          </p:cNvSpPr>
          <p:nvPr>
            <p:ph type="ctrTitle"/>
          </p:nvPr>
        </p:nvSpPr>
        <p:spPr>
          <a:xfrm>
            <a:off x="5232400" y="1367673"/>
            <a:ext cx="6124576" cy="2665509"/>
          </a:xfrm>
        </p:spPr>
        <p:txBody>
          <a:bodyPr>
            <a:normAutofit/>
          </a:bodyPr>
          <a:lstStyle/>
          <a:p>
            <a:pPr algn="r">
              <a:lnSpc>
                <a:spcPct val="90000"/>
              </a:lnSpc>
            </a:pPr>
            <a:r>
              <a:rPr lang="en-US" sz="6100" dirty="0">
                <a:solidFill>
                  <a:schemeClr val="bg1"/>
                </a:solidFill>
                <a:latin typeface="Times New Roman" panose="02020603050405020304" pitchFamily="18" charset="0"/>
                <a:cs typeface="Times New Roman" panose="02020603050405020304" pitchFamily="18" charset="0"/>
              </a:rPr>
              <a:t>World population analysis</a:t>
            </a:r>
          </a:p>
        </p:txBody>
      </p:sp>
      <p:sp>
        <p:nvSpPr>
          <p:cNvPr id="3" name="Subtitle 2">
            <a:extLst>
              <a:ext uri="{FF2B5EF4-FFF2-40B4-BE49-F238E27FC236}">
                <a16:creationId xmlns:a16="http://schemas.microsoft.com/office/drawing/2014/main" id="{D6CC6B06-7F2D-453D-A411-38AF42A17AB3}"/>
              </a:ext>
            </a:extLst>
          </p:cNvPr>
          <p:cNvSpPr>
            <a:spLocks noGrp="1"/>
          </p:cNvSpPr>
          <p:nvPr>
            <p:ph type="subTitle" idx="1"/>
          </p:nvPr>
        </p:nvSpPr>
        <p:spPr>
          <a:xfrm>
            <a:off x="5228702" y="4414180"/>
            <a:ext cx="6128274" cy="884538"/>
          </a:xfrm>
        </p:spPr>
        <p:txBody>
          <a:bodyPr>
            <a:normAutofit/>
          </a:bodyPr>
          <a:lstStyle/>
          <a:p>
            <a:pPr algn="r"/>
            <a:endParaRPr lang="en-US">
              <a:solidFill>
                <a:schemeClr val="bg1"/>
              </a:solidFill>
            </a:endParaRPr>
          </a:p>
        </p:txBody>
      </p:sp>
      <p:pic>
        <p:nvPicPr>
          <p:cNvPr id="4" name="Picture 3" descr="An illustration of the global population">
            <a:extLst>
              <a:ext uri="{FF2B5EF4-FFF2-40B4-BE49-F238E27FC236}">
                <a16:creationId xmlns:a16="http://schemas.microsoft.com/office/drawing/2014/main" id="{3C472888-2FFB-B4D3-4C3A-8402AC022466}"/>
              </a:ext>
            </a:extLst>
          </p:cNvPr>
          <p:cNvPicPr>
            <a:picLocks noChangeAspect="1"/>
          </p:cNvPicPr>
          <p:nvPr/>
        </p:nvPicPr>
        <p:blipFill rotWithShape="1">
          <a:blip r:embed="rId2"/>
          <a:srcRect l="32137" r="30533"/>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11"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380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432B-EF1B-40A5-9388-E35A42FE3852}"/>
              </a:ext>
            </a:extLst>
          </p:cNvPr>
          <p:cNvSpPr>
            <a:spLocks noGrp="1"/>
          </p:cNvSpPr>
          <p:nvPr>
            <p:ph type="title"/>
          </p:nvPr>
        </p:nvSpPr>
        <p:spPr/>
        <p:txBody>
          <a:bodyPr>
            <a:normAutofit/>
          </a:bodyPr>
          <a:lstStyle/>
          <a:p>
            <a:r>
              <a:rPr lang="en-US" sz="3600" b="1" i="0" dirty="0">
                <a:effectLst/>
                <a:latin typeface="Roboto" panose="02000000000000000000" pitchFamily="2" charset="0"/>
              </a:rPr>
              <a:t>POPULATION CONTROL MEASURES</a:t>
            </a:r>
            <a:endParaRPr lang="en-US" sz="36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EF8ED604-32F2-4900-90C2-2EB37F1CA94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Family planning is the spacing or preventing the birth of children.</a:t>
            </a:r>
          </a:p>
          <a:p>
            <a:pPr algn="just"/>
            <a:r>
              <a:rPr lang="en-US" dirty="0">
                <a:latin typeface="Times New Roman" panose="02020603050405020304" pitchFamily="18" charset="0"/>
                <a:cs typeface="Times New Roman" panose="02020603050405020304" pitchFamily="18" charset="0"/>
              </a:rPr>
              <a:t>Significant factor in limiting population growth and improving women's health.</a:t>
            </a:r>
          </a:p>
          <a:p>
            <a:pPr algn="just"/>
            <a:r>
              <a:rPr lang="en-US" dirty="0">
                <a:latin typeface="Times New Roman" panose="02020603050405020304" pitchFamily="18" charset="0"/>
                <a:cs typeface="Times New Roman" panose="02020603050405020304" pitchFamily="18" charset="0"/>
              </a:rPr>
              <a:t>Free availability of contraceptives and tax disincentives for large families are some of the measures which can help population control.</a:t>
            </a:r>
          </a:p>
          <a:p>
            <a:pPr algn="just"/>
            <a:r>
              <a:rPr lang="en-US" dirty="0">
                <a:latin typeface="Times New Roman" panose="02020603050405020304" pitchFamily="18" charset="0"/>
                <a:cs typeface="Times New Roman" panose="02020603050405020304" pitchFamily="18" charset="0"/>
              </a:rPr>
              <a:t>Thomas Malthus in his theory (1798) stated that the number of people would increase faster than the food supply. Any further increase would result in a population crash caused by famine, disease and war.</a:t>
            </a:r>
          </a:p>
          <a:p>
            <a:pPr algn="just"/>
            <a:r>
              <a:rPr lang="en-US" dirty="0">
                <a:latin typeface="Times New Roman" panose="02020603050405020304" pitchFamily="18" charset="0"/>
                <a:cs typeface="Times New Roman" panose="02020603050405020304" pitchFamily="18" charset="0"/>
              </a:rPr>
              <a:t> The preventive checks are better than the physical checks. For the sustainability of our resources, the world will have to control the rapid population increase.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D53555-FBE9-40D8-9BA1-5DB1765E6D47}"/>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CDE57DC8-1A2D-40E0-831D-8695A5E91E8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8A68289-7532-4156-8A55-80783063F06E}"/>
              </a:ext>
            </a:extLst>
          </p:cNvPr>
          <p:cNvSpPr>
            <a:spLocks noGrp="1"/>
          </p:cNvSpPr>
          <p:nvPr>
            <p:ph type="sldNum" sz="quarter" idx="12"/>
          </p:nvPr>
        </p:nvSpPr>
        <p:spPr/>
        <p:txBody>
          <a:bodyPr/>
          <a:lstStyle/>
          <a:p>
            <a:fld id="{C68AC1EC-23E2-4F0E-A5A4-674EC8DB954E}" type="slidenum">
              <a:rPr lang="en-US" smtClean="0"/>
              <a:t>10</a:t>
            </a:fld>
            <a:endParaRPr lang="en-US"/>
          </a:p>
        </p:txBody>
      </p:sp>
    </p:spTree>
    <p:extLst>
      <p:ext uri="{BB962C8B-B14F-4D97-AF65-F5344CB8AC3E}">
        <p14:creationId xmlns:p14="http://schemas.microsoft.com/office/powerpoint/2010/main" val="344991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4A1E-4135-4D36-9488-ACBC2543ECC8}"/>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OUTPUT</a:t>
            </a:r>
          </a:p>
        </p:txBody>
      </p:sp>
      <p:pic>
        <p:nvPicPr>
          <p:cNvPr id="8" name="Content Placeholder 7">
            <a:extLst>
              <a:ext uri="{FF2B5EF4-FFF2-40B4-BE49-F238E27FC236}">
                <a16:creationId xmlns:a16="http://schemas.microsoft.com/office/drawing/2014/main" id="{53F2B514-1AF9-42B4-B3B7-D6D16204A7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752" t="25111" r="30752" b="34011"/>
          <a:stretch/>
        </p:blipFill>
        <p:spPr>
          <a:xfrm>
            <a:off x="2949388" y="2154597"/>
            <a:ext cx="6795247" cy="4058908"/>
          </a:xfrm>
        </p:spPr>
      </p:pic>
      <p:sp>
        <p:nvSpPr>
          <p:cNvPr id="4" name="Date Placeholder 3">
            <a:extLst>
              <a:ext uri="{FF2B5EF4-FFF2-40B4-BE49-F238E27FC236}">
                <a16:creationId xmlns:a16="http://schemas.microsoft.com/office/drawing/2014/main" id="{4EAC403B-93F5-4361-8D32-4E02FD935F29}"/>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AC202396-45C2-4886-B7D7-A6172945E1F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052C29F-C8C4-48E4-8479-E0D4109CDF4A}"/>
              </a:ext>
            </a:extLst>
          </p:cNvPr>
          <p:cNvSpPr>
            <a:spLocks noGrp="1"/>
          </p:cNvSpPr>
          <p:nvPr>
            <p:ph type="sldNum" sz="quarter" idx="12"/>
          </p:nvPr>
        </p:nvSpPr>
        <p:spPr/>
        <p:txBody>
          <a:bodyPr/>
          <a:lstStyle/>
          <a:p>
            <a:fld id="{C68AC1EC-23E2-4F0E-A5A4-674EC8DB954E}" type="slidenum">
              <a:rPr lang="en-US" smtClean="0"/>
              <a:t>11</a:t>
            </a:fld>
            <a:endParaRPr lang="en-US"/>
          </a:p>
        </p:txBody>
      </p:sp>
    </p:spTree>
    <p:extLst>
      <p:ext uri="{BB962C8B-B14F-4D97-AF65-F5344CB8AC3E}">
        <p14:creationId xmlns:p14="http://schemas.microsoft.com/office/powerpoint/2010/main" val="52355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14D5-8113-4414-B46C-F750C07328C5}"/>
              </a:ext>
            </a:extLst>
          </p:cNvPr>
          <p:cNvSpPr>
            <a:spLocks noGrp="1"/>
          </p:cNvSpPr>
          <p:nvPr>
            <p:ph type="title"/>
          </p:nvPr>
        </p:nvSpPr>
        <p:spPr>
          <a:xfrm>
            <a:off x="2230776" y="1771586"/>
            <a:ext cx="9001999" cy="2925920"/>
          </a:xfrm>
        </p:spPr>
        <p:txBody>
          <a:bodyPr>
            <a:normAutofit/>
          </a:bodyPr>
          <a:lstStyle/>
          <a:p>
            <a:r>
              <a:rPr lang="en-US" sz="9600" b="1" dirty="0">
                <a:latin typeface="Algerian" panose="04020705040A02060702" pitchFamily="82" charset="0"/>
              </a:rPr>
              <a:t>THANK YOU </a:t>
            </a:r>
            <a:br>
              <a:rPr lang="en-US" dirty="0"/>
            </a:br>
            <a:r>
              <a:rPr lang="en-US"/>
              <a:t>                                                       </a:t>
            </a:r>
            <a:endParaRPr lang="en-US" dirty="0">
              <a:latin typeface="Algerian" panose="04020705040A02060702" pitchFamily="82" charset="0"/>
            </a:endParaRPr>
          </a:p>
        </p:txBody>
      </p:sp>
      <p:sp>
        <p:nvSpPr>
          <p:cNvPr id="3" name="Date Placeholder 2">
            <a:extLst>
              <a:ext uri="{FF2B5EF4-FFF2-40B4-BE49-F238E27FC236}">
                <a16:creationId xmlns:a16="http://schemas.microsoft.com/office/drawing/2014/main" id="{BF4D7CED-AD83-4FD4-B203-A492ADF0A295}"/>
              </a:ext>
            </a:extLst>
          </p:cNvPr>
          <p:cNvSpPr>
            <a:spLocks noGrp="1"/>
          </p:cNvSpPr>
          <p:nvPr>
            <p:ph type="dt" sz="half" idx="10"/>
          </p:nvPr>
        </p:nvSpPr>
        <p:spPr/>
        <p:txBody>
          <a:bodyPr/>
          <a:lstStyle/>
          <a:p>
            <a:fld id="{5892AC11-ACC3-4129-BBD7-C580BF1A4EE7}" type="datetime1">
              <a:rPr lang="en-US" smtClean="0"/>
              <a:t>4/1/2024</a:t>
            </a:fld>
            <a:endParaRPr lang="en-US"/>
          </a:p>
        </p:txBody>
      </p:sp>
      <p:sp>
        <p:nvSpPr>
          <p:cNvPr id="4" name="Footer Placeholder 3">
            <a:extLst>
              <a:ext uri="{FF2B5EF4-FFF2-40B4-BE49-F238E27FC236}">
                <a16:creationId xmlns:a16="http://schemas.microsoft.com/office/drawing/2014/main" id="{B4F484AB-A087-460C-9332-10CE8296113A}"/>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EA4B73E-BB9E-4DB6-83D0-B5804D86B04B}"/>
              </a:ext>
            </a:extLst>
          </p:cNvPr>
          <p:cNvSpPr>
            <a:spLocks noGrp="1"/>
          </p:cNvSpPr>
          <p:nvPr>
            <p:ph type="sldNum" sz="quarter" idx="12"/>
          </p:nvPr>
        </p:nvSpPr>
        <p:spPr/>
        <p:txBody>
          <a:bodyPr/>
          <a:lstStyle/>
          <a:p>
            <a:fld id="{C68AC1EC-23E2-4F0E-A5A4-674EC8DB954E}" type="slidenum">
              <a:rPr lang="en-US" smtClean="0"/>
              <a:t>12</a:t>
            </a:fld>
            <a:endParaRPr lang="en-US"/>
          </a:p>
        </p:txBody>
      </p:sp>
    </p:spTree>
    <p:extLst>
      <p:ext uri="{BB962C8B-B14F-4D97-AF65-F5344CB8AC3E}">
        <p14:creationId xmlns:p14="http://schemas.microsoft.com/office/powerpoint/2010/main" val="347230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C874-BAEE-41F7-8D1D-053877A91DB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POPULATION OF THE WORLD AND OUR COUNTRY</a:t>
            </a:r>
          </a:p>
        </p:txBody>
      </p:sp>
      <p:sp>
        <p:nvSpPr>
          <p:cNvPr id="4" name="Date Placeholder 3">
            <a:extLst>
              <a:ext uri="{FF2B5EF4-FFF2-40B4-BE49-F238E27FC236}">
                <a16:creationId xmlns:a16="http://schemas.microsoft.com/office/drawing/2014/main" id="{BB767307-F0F4-4A8E-B689-1BBE12F5EA83}"/>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D30CF4AD-8AA5-491E-8731-F614031438A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07EDDF7-F1E1-4CB7-8BF4-2AE53AD55545}"/>
              </a:ext>
            </a:extLst>
          </p:cNvPr>
          <p:cNvSpPr>
            <a:spLocks noGrp="1"/>
          </p:cNvSpPr>
          <p:nvPr>
            <p:ph type="sldNum" sz="quarter" idx="12"/>
          </p:nvPr>
        </p:nvSpPr>
        <p:spPr/>
        <p:txBody>
          <a:bodyPr/>
          <a:lstStyle/>
          <a:p>
            <a:fld id="{C68AC1EC-23E2-4F0E-A5A4-674EC8DB954E}" type="slidenum">
              <a:rPr lang="en-US" smtClean="0"/>
              <a:t>2</a:t>
            </a:fld>
            <a:endParaRPr lang="en-US"/>
          </a:p>
        </p:txBody>
      </p:sp>
      <p:pic>
        <p:nvPicPr>
          <p:cNvPr id="1026" name="Picture 2" descr="India's population now world's largest surpassing China, hints UN report |  India News - Times of India">
            <a:extLst>
              <a:ext uri="{FF2B5EF4-FFF2-40B4-BE49-F238E27FC236}">
                <a16:creationId xmlns:a16="http://schemas.microsoft.com/office/drawing/2014/main" id="{49498661-AF04-4779-AF5C-BD5CC892ED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7560" y="2163364"/>
            <a:ext cx="6163600" cy="423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15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B5A9-66F4-41A6-8402-1D9E9A5E9944}"/>
              </a:ext>
            </a:extLst>
          </p:cNvPr>
          <p:cNvSpPr>
            <a:spLocks noGrp="1"/>
          </p:cNvSpPr>
          <p:nvPr>
            <p:ph type="title"/>
          </p:nvPr>
        </p:nvSpPr>
        <p:spPr/>
        <p:txBody>
          <a:bodyPr>
            <a:normAutofit fontScale="90000"/>
          </a:bodyPr>
          <a:lstStyle/>
          <a:p>
            <a:r>
              <a:rPr lang="en-US" sz="3200" dirty="0">
                <a:latin typeface="Times New Roman" panose="02020603050405020304" pitchFamily="18" charset="0"/>
                <a:cs typeface="Times New Roman" panose="02020603050405020304" pitchFamily="18" charset="0"/>
              </a:rPr>
              <a:t>90% of world population lives in the 10% of the world’s land area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Present India population is 144 crores.</a:t>
            </a:r>
            <a:endParaRPr lang="en-US" dirty="0"/>
          </a:p>
        </p:txBody>
      </p:sp>
      <p:sp>
        <p:nvSpPr>
          <p:cNvPr id="4" name="Date Placeholder 3">
            <a:extLst>
              <a:ext uri="{FF2B5EF4-FFF2-40B4-BE49-F238E27FC236}">
                <a16:creationId xmlns:a16="http://schemas.microsoft.com/office/drawing/2014/main" id="{052401B4-8C4E-4F8B-A55D-2180736A4EE1}"/>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062CBE54-EF4B-4A9B-AAF9-24769EB6F3A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65465B-4B7A-4619-871B-7A842FA85D80}"/>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2054" name="Picture 6" descr="India's population to overtake China by mid-2023, UN estimates | Reuters">
            <a:extLst>
              <a:ext uri="{FF2B5EF4-FFF2-40B4-BE49-F238E27FC236}">
                <a16:creationId xmlns:a16="http://schemas.microsoft.com/office/drawing/2014/main" id="{B9026D37-A71A-4A82-B8DB-AA8F851A1C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6124" y="2157413"/>
            <a:ext cx="6506103" cy="390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91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D8CC-F4FD-4333-AF87-A4635C653D0C}"/>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Factors influencing the distribution of a place</a:t>
            </a:r>
          </a:p>
        </p:txBody>
      </p:sp>
      <p:sp>
        <p:nvSpPr>
          <p:cNvPr id="3" name="Text Placeholder 2">
            <a:extLst>
              <a:ext uri="{FF2B5EF4-FFF2-40B4-BE49-F238E27FC236}">
                <a16:creationId xmlns:a16="http://schemas.microsoft.com/office/drawing/2014/main" id="{7F7262D6-9B73-4F00-8F21-95285FAE3E58}"/>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Geographical factors</a:t>
            </a:r>
          </a:p>
        </p:txBody>
      </p:sp>
      <p:sp>
        <p:nvSpPr>
          <p:cNvPr id="4" name="Content Placeholder 3">
            <a:extLst>
              <a:ext uri="{FF2B5EF4-FFF2-40B4-BE49-F238E27FC236}">
                <a16:creationId xmlns:a16="http://schemas.microsoft.com/office/drawing/2014/main" id="{173C37ED-4924-4C44-943B-DDC6EEBD4B78}"/>
              </a:ext>
            </a:extLst>
          </p:cNvPr>
          <p:cNvSpPr>
            <a:spLocks noGrp="1"/>
          </p:cNvSpPr>
          <p:nvPr>
            <p:ph sz="half" idx="2"/>
          </p:nvPr>
        </p:nvSpPr>
        <p:spPr/>
        <p:txBody>
          <a:bodyPr>
            <a:normAutofit/>
          </a:bodyPr>
          <a:lstStyle/>
          <a:p>
            <a:r>
              <a:rPr lang="en-US" sz="2000" dirty="0" err="1">
                <a:latin typeface="Times New Roman" panose="02020603050405020304" pitchFamily="18" charset="0"/>
                <a:cs typeface="Times New Roman" panose="02020603050405020304" pitchFamily="18" charset="0"/>
              </a:rPr>
              <a:t>Availabilitry</a:t>
            </a:r>
            <a:r>
              <a:rPr lang="en-US" sz="2000" dirty="0">
                <a:latin typeface="Times New Roman" panose="02020603050405020304" pitchFamily="18" charset="0"/>
                <a:cs typeface="Times New Roman" panose="02020603050405020304" pitchFamily="18" charset="0"/>
              </a:rPr>
              <a:t> of water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Landforms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Climate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Soil</a:t>
            </a:r>
          </a:p>
        </p:txBody>
      </p:sp>
      <p:sp>
        <p:nvSpPr>
          <p:cNvPr id="5" name="Text Placeholder 4">
            <a:extLst>
              <a:ext uri="{FF2B5EF4-FFF2-40B4-BE49-F238E27FC236}">
                <a16:creationId xmlns:a16="http://schemas.microsoft.com/office/drawing/2014/main" id="{4FBA138B-9F3A-4286-99E8-4D08DAB586EB}"/>
              </a:ext>
            </a:extLst>
          </p:cNvPr>
          <p:cNvSpPr>
            <a:spLocks noGrp="1"/>
          </p:cNvSpPr>
          <p:nvPr>
            <p:ph type="body" sz="quarter" idx="3"/>
          </p:nvPr>
        </p:nvSpPr>
        <p:spPr/>
        <p:txBody>
          <a:bodyPr/>
          <a:lstStyle/>
          <a:p>
            <a:r>
              <a:rPr lang="en-US" sz="2000" dirty="0">
                <a:latin typeface="Times New Roman" panose="02020603050405020304" pitchFamily="18" charset="0"/>
                <a:cs typeface="Times New Roman" panose="02020603050405020304" pitchFamily="18" charset="0"/>
              </a:rPr>
              <a:t>Economic factors</a:t>
            </a:r>
          </a:p>
        </p:txBody>
      </p:sp>
      <p:sp>
        <p:nvSpPr>
          <p:cNvPr id="6" name="Content Placeholder 5">
            <a:extLst>
              <a:ext uri="{FF2B5EF4-FFF2-40B4-BE49-F238E27FC236}">
                <a16:creationId xmlns:a16="http://schemas.microsoft.com/office/drawing/2014/main" id="{F3A1B2B3-2E51-4491-89AB-1C9B56C865C1}"/>
              </a:ext>
            </a:extLst>
          </p:cNvPr>
          <p:cNvSpPr>
            <a:spLocks noGrp="1"/>
          </p:cNvSpPr>
          <p:nvPr>
            <p:ph sz="quarter" idx="4"/>
          </p:nvPr>
        </p:nvSpPr>
        <p:spPr/>
        <p:txBody>
          <a:bodyPr>
            <a:normAutofit/>
          </a:bodyPr>
          <a:lstStyle/>
          <a:p>
            <a:r>
              <a:rPr lang="en-US" sz="2000" dirty="0">
                <a:latin typeface="Times New Roman" panose="02020603050405020304" pitchFamily="18" charset="0"/>
                <a:cs typeface="Times New Roman" panose="02020603050405020304" pitchFamily="18" charset="0"/>
              </a:rPr>
              <a:t>Minerals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Urbanization</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Industrialisation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Social and cultural factors</a:t>
            </a:r>
          </a:p>
        </p:txBody>
      </p:sp>
      <p:sp>
        <p:nvSpPr>
          <p:cNvPr id="7" name="Date Placeholder 6">
            <a:extLst>
              <a:ext uri="{FF2B5EF4-FFF2-40B4-BE49-F238E27FC236}">
                <a16:creationId xmlns:a16="http://schemas.microsoft.com/office/drawing/2014/main" id="{52E25F72-CEC5-4936-8443-F0EB0BB3B15B}"/>
              </a:ext>
            </a:extLst>
          </p:cNvPr>
          <p:cNvSpPr>
            <a:spLocks noGrp="1"/>
          </p:cNvSpPr>
          <p:nvPr>
            <p:ph type="dt" sz="half" idx="10"/>
          </p:nvPr>
        </p:nvSpPr>
        <p:spPr/>
        <p:txBody>
          <a:bodyPr/>
          <a:lstStyle/>
          <a:p>
            <a:fld id="{0F88DB08-3B01-46DD-99F2-F6F6334EA669}" type="datetime1">
              <a:rPr lang="en-US" smtClean="0"/>
              <a:t>4/1/2024</a:t>
            </a:fld>
            <a:endParaRPr lang="en-US"/>
          </a:p>
        </p:txBody>
      </p:sp>
      <p:sp>
        <p:nvSpPr>
          <p:cNvPr id="8" name="Footer Placeholder 7">
            <a:extLst>
              <a:ext uri="{FF2B5EF4-FFF2-40B4-BE49-F238E27FC236}">
                <a16:creationId xmlns:a16="http://schemas.microsoft.com/office/drawing/2014/main" id="{C52691CF-48BE-4D7C-AAAE-971D2B3BF0B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0795572-5881-4843-A6BD-5157FB6864F7}"/>
              </a:ext>
            </a:extLst>
          </p:cNvPr>
          <p:cNvSpPr>
            <a:spLocks noGrp="1"/>
          </p:cNvSpPr>
          <p:nvPr>
            <p:ph type="sldNum" sz="quarter" idx="12"/>
          </p:nvPr>
        </p:nvSpPr>
        <p:spPr/>
        <p:txBody>
          <a:bodyPr/>
          <a:lstStyle/>
          <a:p>
            <a:fld id="{C68AC1EC-23E2-4F0E-A5A4-674EC8DB954E}" type="slidenum">
              <a:rPr lang="en-US" smtClean="0"/>
              <a:t>4</a:t>
            </a:fld>
            <a:endParaRPr lang="en-US"/>
          </a:p>
        </p:txBody>
      </p:sp>
    </p:spTree>
    <p:extLst>
      <p:ext uri="{BB962C8B-B14F-4D97-AF65-F5344CB8AC3E}">
        <p14:creationId xmlns:p14="http://schemas.microsoft.com/office/powerpoint/2010/main" val="414312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2F8F-4260-48B0-BDA2-7D19424BDD65}"/>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SOME BASIC CONCEPTS OF POPULATION GEOGRAPHY</a:t>
            </a:r>
          </a:p>
        </p:txBody>
      </p:sp>
      <p:sp>
        <p:nvSpPr>
          <p:cNvPr id="3" name="Content Placeholder 2">
            <a:extLst>
              <a:ext uri="{FF2B5EF4-FFF2-40B4-BE49-F238E27FC236}">
                <a16:creationId xmlns:a16="http://schemas.microsoft.com/office/drawing/2014/main" id="{906CA1E0-628E-4D25-8862-62934073E898}"/>
              </a:ext>
            </a:extLst>
          </p:cNvPr>
          <p:cNvSpPr>
            <a:spLocks noGrp="1"/>
          </p:cNvSpPr>
          <p:nvPr>
            <p:ph idx="1"/>
          </p:nvPr>
        </p:nvSpPr>
        <p:spPr>
          <a:xfrm>
            <a:off x="878444" y="1763537"/>
            <a:ext cx="10442448" cy="3903819"/>
          </a:xfrm>
        </p:spPr>
        <p:txBody>
          <a:bodyPr>
            <a:noAutofit/>
          </a:bodyPr>
          <a:lstStyle/>
          <a:p>
            <a:r>
              <a:rPr lang="en-US" sz="1400" b="0" i="0" dirty="0">
                <a:effectLst/>
                <a:latin typeface="Times New Roman" panose="02020603050405020304" pitchFamily="18" charset="0"/>
                <a:cs typeface="Times New Roman" panose="02020603050405020304" pitchFamily="18" charset="0"/>
              </a:rPr>
              <a:t>Growth of Population: Change of population in particular area between two points of time is known as growth of population.</a:t>
            </a:r>
          </a:p>
          <a:p>
            <a:r>
              <a:rPr lang="en-US" sz="1400" dirty="0">
                <a:latin typeface="Times New Roman" panose="02020603050405020304" pitchFamily="18" charset="0"/>
                <a:cs typeface="Times New Roman" panose="02020603050405020304" pitchFamily="18" charset="0"/>
              </a:rPr>
              <a:t>Growth Rate of Population: This is the change of population expressed in percentage.</a:t>
            </a:r>
          </a:p>
          <a:p>
            <a:r>
              <a:rPr lang="en-US" sz="1400" dirty="0">
                <a:latin typeface="Times New Roman" panose="02020603050405020304" pitchFamily="18" charset="0"/>
                <a:cs typeface="Times New Roman" panose="02020603050405020304" pitchFamily="18" charset="0"/>
              </a:rPr>
              <a:t>Population growth rate = P(t) - P(t₁)/P(t₁)(t₁₂)</a:t>
            </a:r>
          </a:p>
          <a:p>
            <a:r>
              <a:rPr lang="en-US" sz="1400" b="0" i="0" dirty="0">
                <a:effectLst/>
                <a:latin typeface="Times New Roman" panose="02020603050405020304" pitchFamily="18" charset="0"/>
                <a:cs typeface="Times New Roman" panose="02020603050405020304" pitchFamily="18" charset="0"/>
              </a:rPr>
              <a:t>double their population whereas some countries still do not show symptoms of doubling their population.</a:t>
            </a:r>
          </a:p>
          <a:p>
            <a:r>
              <a:rPr lang="en-US" sz="1400" b="0" i="0" dirty="0">
                <a:effectLst/>
                <a:latin typeface="Times New Roman" panose="02020603050405020304" pitchFamily="18" charset="0"/>
                <a:cs typeface="Times New Roman" panose="02020603050405020304" pitchFamily="18" charset="0"/>
              </a:rPr>
              <a:t> Natural Growth of Population: This is the population increased by difference between births and deaths in a particular region between two points of time.</a:t>
            </a:r>
          </a:p>
          <a:p>
            <a:pPr marL="0" indent="0">
              <a:buNone/>
            </a:pP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 Natural Growth Births – Deaths</a:t>
            </a:r>
          </a:p>
          <a:p>
            <a:pPr marL="0" indent="0">
              <a:buNone/>
            </a:pPr>
            <a:r>
              <a:rPr lang="en-US" sz="1400" b="0" i="0" dirty="0">
                <a:effectLst/>
                <a:latin typeface="Times New Roman" panose="02020603050405020304" pitchFamily="18" charset="0"/>
                <a:cs typeface="Times New Roman" panose="02020603050405020304" pitchFamily="18" charset="0"/>
              </a:rPr>
              <a:t>              Actual Growth of Population: This is Births - Deaths + In Migration - Out Migration</a:t>
            </a:r>
          </a:p>
          <a:p>
            <a:r>
              <a:rPr lang="en-US" sz="1400" b="0" i="0" dirty="0">
                <a:effectLst/>
                <a:latin typeface="Times New Roman" panose="02020603050405020304" pitchFamily="18" charset="0"/>
                <a:cs typeface="Times New Roman" panose="02020603050405020304" pitchFamily="18" charset="0"/>
              </a:rPr>
              <a:t> Positive Growth of Population: This happens when the birth rate is more than the death rate between two points of time or when people from other countries migrate permanently to a region.</a:t>
            </a:r>
          </a:p>
          <a:p>
            <a:r>
              <a:rPr lang="en-US" sz="1400" b="0" i="0" dirty="0">
                <a:effectLst/>
                <a:latin typeface="Times New Roman" panose="02020603050405020304" pitchFamily="18" charset="0"/>
                <a:cs typeface="Times New Roman" panose="02020603050405020304" pitchFamily="18" charset="0"/>
              </a:rPr>
              <a:t> Negative Growth of Population: If the population decreases between two points of time it is known as negative growth of population. It occurs when the birth rate falls below the death rate or people migrate to other countries.</a:t>
            </a:r>
            <a:endParaRPr lang="en-US"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F7F9A7C-492E-4B17-8400-C4BBF879E7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4BA491-9B44-4C44-9AF0-9D1DA15260B1}"/>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248597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A298-7F80-4373-B2F1-83764172490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POPULATION GROWTH</a:t>
            </a:r>
          </a:p>
        </p:txBody>
      </p:sp>
      <p:sp>
        <p:nvSpPr>
          <p:cNvPr id="3" name="Content Placeholder 2">
            <a:extLst>
              <a:ext uri="{FF2B5EF4-FFF2-40B4-BE49-F238E27FC236}">
                <a16:creationId xmlns:a16="http://schemas.microsoft.com/office/drawing/2014/main" id="{13E32B88-E39F-486B-9D5C-3BC4911E5F3B}"/>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The population growth or population change refers to the change in number of inhabitants of a territory during a specific period of time.</a:t>
            </a:r>
          </a:p>
          <a:p>
            <a:r>
              <a:rPr lang="en-US" sz="2400" b="0" i="0" dirty="0">
                <a:effectLst/>
                <a:latin typeface="Times New Roman" panose="02020603050405020304" pitchFamily="18" charset="0"/>
                <a:cs typeface="Times New Roman" panose="02020603050405020304" pitchFamily="18" charset="0"/>
              </a:rPr>
              <a:t>This change may be positive as well as negative. </a:t>
            </a:r>
          </a:p>
          <a:p>
            <a:r>
              <a:rPr lang="en-US" sz="2400" b="0" i="0" dirty="0">
                <a:effectLst/>
                <a:latin typeface="Times New Roman" panose="02020603050405020304" pitchFamily="18" charset="0"/>
                <a:cs typeface="Times New Roman" panose="02020603050405020304" pitchFamily="18" charset="0"/>
              </a:rPr>
              <a:t>It can be expressed either in terms of absolute numbers or in terms of percentage. </a:t>
            </a:r>
          </a:p>
          <a:p>
            <a:r>
              <a:rPr lang="en-US" sz="2400" b="0" i="0" dirty="0">
                <a:effectLst/>
                <a:latin typeface="Times New Roman" panose="02020603050405020304" pitchFamily="18" charset="0"/>
                <a:cs typeface="Times New Roman" panose="02020603050405020304" pitchFamily="18" charset="0"/>
              </a:rPr>
              <a:t>Population change in an area is an important indicator of economic development, social upliftment and historical and cultural background of the region.</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3A813F2-1051-40E4-BD95-AB3F83D97101}"/>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3F82C8CA-7240-434B-A8AD-AFEE95D634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849DC26-0399-4E27-8A41-3D69FFE31F85}"/>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216149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3B0D-B536-45A4-A2B1-0BCEE163EA59}"/>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COMPONENTS OF POPULATION CHANGE</a:t>
            </a:r>
          </a:p>
        </p:txBody>
      </p:sp>
      <p:sp>
        <p:nvSpPr>
          <p:cNvPr id="3" name="Content Placeholder 2">
            <a:extLst>
              <a:ext uri="{FF2B5EF4-FFF2-40B4-BE49-F238E27FC236}">
                <a16:creationId xmlns:a16="http://schemas.microsoft.com/office/drawing/2014/main" id="{9A79ECD7-06B7-4527-821B-B2655035BA75}"/>
              </a:ext>
            </a:extLst>
          </p:cNvPr>
          <p:cNvSpPr>
            <a:spLocks noGrp="1"/>
          </p:cNvSpPr>
          <p:nvPr>
            <p:ph idx="1"/>
          </p:nvPr>
        </p:nvSpPr>
        <p:spPr/>
        <p:txBody>
          <a:bodyPr>
            <a:normAutofit fontScale="92500" lnSpcReduction="10000"/>
          </a:bodyPr>
          <a:lstStyle/>
          <a:p>
            <a:r>
              <a:rPr lang="en-US" sz="2000" b="0" i="0" dirty="0">
                <a:effectLst/>
                <a:latin typeface="Times New Roman" panose="02020603050405020304" pitchFamily="18" charset="0"/>
                <a:cs typeface="Times New Roman" panose="02020603050405020304" pitchFamily="18" charset="0"/>
              </a:rPr>
              <a:t>There are three components of population change - births, deaths and migration. </a:t>
            </a:r>
          </a:p>
          <a:p>
            <a:r>
              <a:rPr lang="en-US" sz="2000" b="0" i="0" dirty="0">
                <a:effectLst/>
                <a:latin typeface="Times New Roman" panose="02020603050405020304" pitchFamily="18" charset="0"/>
                <a:cs typeface="Times New Roman" panose="02020603050405020304" pitchFamily="18" charset="0"/>
              </a:rPr>
              <a:t>The crude birth rate (CBR) is expressed as number of live births in a year per thousand of population. It is calculated as: </a:t>
            </a:r>
          </a:p>
          <a:p>
            <a:pPr marL="0" indent="0">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CBR= (live births during the year / Mid year population of the area) * 1000 </a:t>
            </a:r>
          </a:p>
          <a:p>
            <a:r>
              <a:rPr lang="en-US" sz="2000" b="0" i="0" dirty="0">
                <a:effectLst/>
                <a:latin typeface="Times New Roman" panose="02020603050405020304" pitchFamily="18" charset="0"/>
                <a:cs typeface="Times New Roman" panose="02020603050405020304" pitchFamily="18" charset="0"/>
              </a:rPr>
              <a:t> Death rate plays an active role in population change. Population growth occurs not only by increasing births rate but also due to decreasing death rate. Crude Death Rate (CDR) is a simple method of measuring mortality of any area.</a:t>
            </a:r>
          </a:p>
          <a:p>
            <a:pPr marL="0" indent="0">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CDR = (Number of deaths / Estimated mid-year population of that year) * 1000</a:t>
            </a:r>
          </a:p>
          <a:p>
            <a:r>
              <a:rPr lang="en-US" sz="2000" b="0" i="0" dirty="0">
                <a:effectLst/>
                <a:latin typeface="Times New Roman" panose="02020603050405020304" pitchFamily="18" charset="0"/>
                <a:cs typeface="Times New Roman" panose="02020603050405020304" pitchFamily="18" charset="0"/>
              </a:rPr>
              <a:t> Mortality rates are affected by the region's demographic structure, social advancement and levels of its economic development.</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3FBDFB5-EA67-4E0D-95DE-0108D0AB2F22}"/>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BC4F1E58-64E7-45BB-AD7F-E6222C5C783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E5E4A0-1C3E-4AFB-9845-5018814C641C}"/>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268901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B9EF-3729-45EB-AE7E-4E755C15419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MIGRATION</a:t>
            </a:r>
          </a:p>
        </p:txBody>
      </p:sp>
      <p:sp>
        <p:nvSpPr>
          <p:cNvPr id="3" name="Content Placeholder 2">
            <a:extLst>
              <a:ext uri="{FF2B5EF4-FFF2-40B4-BE49-F238E27FC236}">
                <a16:creationId xmlns:a16="http://schemas.microsoft.com/office/drawing/2014/main" id="{253413D8-8849-487F-85FC-4060B4075891}"/>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people move from one place to another, the place they move from is called the Place of Origin and the place they move to is called the Place of Destination.</a:t>
            </a:r>
          </a:p>
          <a:p>
            <a:r>
              <a:rPr lang="en-US" sz="1800" dirty="0">
                <a:latin typeface="Times New Roman" panose="02020603050405020304" pitchFamily="18" charset="0"/>
                <a:cs typeface="Times New Roman" panose="02020603050405020304" pitchFamily="18" charset="0"/>
              </a:rPr>
              <a:t>The place of origin shows a decrease in population while the population increases in the place of destination.</a:t>
            </a:r>
          </a:p>
          <a:p>
            <a:r>
              <a:rPr lang="en-US" sz="1800" dirty="0">
                <a:latin typeface="Times New Roman" panose="02020603050405020304" pitchFamily="18" charset="0"/>
                <a:cs typeface="Times New Roman" panose="02020603050405020304" pitchFamily="18" charset="0"/>
              </a:rPr>
              <a:t>Migration may be interpreted as a spontaneous effort to achieve a better balance between population and resources.</a:t>
            </a:r>
          </a:p>
          <a:p>
            <a:r>
              <a:rPr lang="en-US" sz="1800" dirty="0">
                <a:latin typeface="Times New Roman" panose="02020603050405020304" pitchFamily="18" charset="0"/>
                <a:cs typeface="Times New Roman" panose="02020603050405020304" pitchFamily="18" charset="0"/>
              </a:rPr>
              <a:t>It may be permanent, temporary or seasonal.</a:t>
            </a:r>
          </a:p>
          <a:p>
            <a:r>
              <a:rPr lang="en-US" sz="1800" dirty="0">
                <a:latin typeface="Times New Roman" panose="02020603050405020304" pitchFamily="18" charset="0"/>
                <a:cs typeface="Times New Roman" panose="02020603050405020304" pitchFamily="18" charset="0"/>
              </a:rPr>
              <a:t>Some name given to Migrants</a:t>
            </a:r>
          </a:p>
          <a:p>
            <a:pPr marL="0" indent="0">
              <a:buNone/>
            </a:pPr>
            <a:r>
              <a:rPr lang="en-US" sz="1800" dirty="0">
                <a:latin typeface="Times New Roman" panose="02020603050405020304" pitchFamily="18" charset="0"/>
                <a:cs typeface="Times New Roman" panose="02020603050405020304" pitchFamily="18" charset="0"/>
              </a:rPr>
              <a:t>          Immigration: Migrants who move into a new place are called Immigrants.</a:t>
            </a:r>
          </a:p>
          <a:p>
            <a:pPr marL="0" indent="0">
              <a:buNone/>
            </a:pPr>
            <a:r>
              <a:rPr lang="en-US" sz="1800" dirty="0">
                <a:latin typeface="Times New Roman" panose="02020603050405020304" pitchFamily="18" charset="0"/>
                <a:cs typeface="Times New Roman" panose="02020603050405020304" pitchFamily="18" charset="0"/>
              </a:rPr>
              <a:t>          Emigration: Migrants who move out of a place are called Emigrants.</a:t>
            </a:r>
          </a:p>
        </p:txBody>
      </p:sp>
      <p:sp>
        <p:nvSpPr>
          <p:cNvPr id="4" name="Date Placeholder 3">
            <a:extLst>
              <a:ext uri="{FF2B5EF4-FFF2-40B4-BE49-F238E27FC236}">
                <a16:creationId xmlns:a16="http://schemas.microsoft.com/office/drawing/2014/main" id="{6BB78669-27B8-473B-83BD-768A399AB193}"/>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10B6E98B-FDC8-42F7-9D28-B172CF0F1D8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48A290A-7DB8-4102-8D5E-AD962E4D7C30}"/>
              </a:ext>
            </a:extLst>
          </p:cNvPr>
          <p:cNvSpPr>
            <a:spLocks noGrp="1"/>
          </p:cNvSpPr>
          <p:nvPr>
            <p:ph type="sldNum" sz="quarter" idx="12"/>
          </p:nvPr>
        </p:nvSpPr>
        <p:spPr/>
        <p:txBody>
          <a:bodyPr/>
          <a:lstStyle/>
          <a:p>
            <a:fld id="{C68AC1EC-23E2-4F0E-A5A4-674EC8DB954E}" type="slidenum">
              <a:rPr lang="en-US" smtClean="0"/>
              <a:t>8</a:t>
            </a:fld>
            <a:endParaRPr lang="en-US"/>
          </a:p>
        </p:txBody>
      </p:sp>
    </p:spTree>
    <p:extLst>
      <p:ext uri="{BB962C8B-B14F-4D97-AF65-F5344CB8AC3E}">
        <p14:creationId xmlns:p14="http://schemas.microsoft.com/office/powerpoint/2010/main" val="49803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F2FE-56AA-4934-A2DD-1E1FAF8C1BDC}"/>
              </a:ext>
            </a:extLst>
          </p:cNvPr>
          <p:cNvSpPr>
            <a:spLocks noGrp="1"/>
          </p:cNvSpPr>
          <p:nvPr>
            <p:ph type="title"/>
          </p:nvPr>
        </p:nvSpPr>
        <p:spPr/>
        <p:txBody>
          <a:bodyPr>
            <a:normAutofit/>
          </a:bodyPr>
          <a:lstStyle/>
          <a:p>
            <a:pPr algn="ctr"/>
            <a:r>
              <a:rPr lang="en-US" b="1" i="0" dirty="0">
                <a:effectLst/>
                <a:latin typeface="Times New Roman" panose="02020603050405020304" pitchFamily="18" charset="0"/>
                <a:cs typeface="Times New Roman" panose="02020603050405020304" pitchFamily="18" charset="0"/>
              </a:rPr>
              <a:t>DOUBLING TIME OF WORLD POPULATION</a:t>
            </a:r>
            <a:endParaRPr lang="en-US"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35667B-F613-4757-ADDB-FFBC9AF65D78}"/>
              </a:ext>
            </a:extLst>
          </p:cNvPr>
          <p:cNvSpPr>
            <a:spLocks noGrp="1"/>
          </p:cNvSpPr>
          <p:nvPr>
            <p:ph type="dt" sz="half" idx="10"/>
          </p:nvPr>
        </p:nvSpPr>
        <p:spPr/>
        <p:txBody>
          <a:bodyPr/>
          <a:lstStyle/>
          <a:p>
            <a:fld id="{579F6069-8263-4296-913A-BC2234E8D32B}" type="datetime1">
              <a:rPr lang="en-US" smtClean="0"/>
              <a:t>4/1/2024</a:t>
            </a:fld>
            <a:endParaRPr lang="en-US"/>
          </a:p>
        </p:txBody>
      </p:sp>
      <p:sp>
        <p:nvSpPr>
          <p:cNvPr id="5" name="Footer Placeholder 4">
            <a:extLst>
              <a:ext uri="{FF2B5EF4-FFF2-40B4-BE49-F238E27FC236}">
                <a16:creationId xmlns:a16="http://schemas.microsoft.com/office/drawing/2014/main" id="{562FDDFC-2BE6-4A6B-B0B8-8AA671D83D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365884B-74EE-4DAD-8550-40F4BE8E5966}"/>
              </a:ext>
            </a:extLst>
          </p:cNvPr>
          <p:cNvSpPr>
            <a:spLocks noGrp="1"/>
          </p:cNvSpPr>
          <p:nvPr>
            <p:ph type="sldNum" sz="quarter" idx="12"/>
          </p:nvPr>
        </p:nvSpPr>
        <p:spPr/>
        <p:txBody>
          <a:bodyPr/>
          <a:lstStyle/>
          <a:p>
            <a:fld id="{C68AC1EC-23E2-4F0E-A5A4-674EC8DB954E}" type="slidenum">
              <a:rPr lang="en-US" smtClean="0"/>
              <a:t>9</a:t>
            </a:fld>
            <a:endParaRPr lang="en-US"/>
          </a:p>
        </p:txBody>
      </p:sp>
      <p:sp>
        <p:nvSpPr>
          <p:cNvPr id="8" name="Content Placeholder 7">
            <a:extLst>
              <a:ext uri="{FF2B5EF4-FFF2-40B4-BE49-F238E27FC236}">
                <a16:creationId xmlns:a16="http://schemas.microsoft.com/office/drawing/2014/main" id="{D2DC8DD4-608A-462D-9A97-B8C41B1013C8}"/>
              </a:ext>
            </a:extLst>
          </p:cNvPr>
          <p:cNvSpPr>
            <a:spLocks noGrp="1"/>
          </p:cNvSpPr>
          <p:nvPr>
            <p:ph idx="1"/>
          </p:nvPr>
        </p:nvSpPr>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The time taken to a number of population to be doubled up.</a:t>
            </a:r>
          </a:p>
          <a:p>
            <a:pPr algn="just"/>
            <a:r>
              <a:rPr lang="en-US" sz="2400" b="0" i="0" dirty="0">
                <a:effectLst/>
                <a:latin typeface="Times New Roman" panose="02020603050405020304" pitchFamily="18" charset="0"/>
                <a:cs typeface="Times New Roman" panose="02020603050405020304" pitchFamily="18" charset="0"/>
              </a:rPr>
              <a:t>Population growth beyond a certain level leads to problems. Of these the depletion of resources is the most serious.</a:t>
            </a:r>
          </a:p>
          <a:p>
            <a:pPr algn="just"/>
            <a:r>
              <a:rPr lang="en-US" sz="2400" b="0" i="0" dirty="0">
                <a:effectLst/>
                <a:latin typeface="Times New Roman" panose="02020603050405020304" pitchFamily="18" charset="0"/>
                <a:cs typeface="Times New Roman" panose="02020603050405020304" pitchFamily="18" charset="0"/>
              </a:rPr>
              <a:t> Population decline indicates that resources that had supported a population earlier are now insufficient to maintain the population.</a:t>
            </a:r>
          </a:p>
          <a:p>
            <a:pPr algn="just"/>
            <a:r>
              <a:rPr lang="en-US" sz="2400" b="0" i="0" dirty="0">
                <a:effectLst/>
                <a:latin typeface="Times New Roman" panose="02020603050405020304" pitchFamily="18" charset="0"/>
                <a:cs typeface="Times New Roman" panose="02020603050405020304" pitchFamily="18" charset="0"/>
              </a:rPr>
              <a:t> The deadly HIV/AIDS epidemics in Africa and some parts of the Commonwealth of Independent States (CIS) and Asia have pushed up death rates and reduced average life expectancy. This has slowed down population growth.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668347"/>
      </p:ext>
    </p:extLst>
  </p:cSld>
  <p:clrMapOvr>
    <a:masterClrMapping/>
  </p:clrMapOvr>
</p:sld>
</file>

<file path=ppt/theme/theme1.xml><?xml version="1.0" encoding="utf-8"?>
<a:theme xmlns:a="http://schemas.openxmlformats.org/drawingml/2006/main" name="BohoVogu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236</TotalTime>
  <Words>870</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Aptos Light</vt:lpstr>
      <vt:lpstr>Arial</vt:lpstr>
      <vt:lpstr>Roboto</vt:lpstr>
      <vt:lpstr>Times New Roman</vt:lpstr>
      <vt:lpstr>Walbaum Display</vt:lpstr>
      <vt:lpstr>BohoVogueVTI</vt:lpstr>
      <vt:lpstr>World population analysis</vt:lpstr>
      <vt:lpstr>POPULATION OF THE WORLD AND OUR COUNTRY</vt:lpstr>
      <vt:lpstr>90% of world population lives in the 10% of the world’s land area Present India population is 144 crores.</vt:lpstr>
      <vt:lpstr>Factors influencing the distribution of a place</vt:lpstr>
      <vt:lpstr>SOME BASIC CONCEPTS OF POPULATION GEOGRAPHY</vt:lpstr>
      <vt:lpstr>POPULATION GROWTH</vt:lpstr>
      <vt:lpstr>COMPONENTS OF POPULATION CHANGE</vt:lpstr>
      <vt:lpstr>MIGRATION</vt:lpstr>
      <vt:lpstr>DOUBLING TIME OF WORLD POPULATION</vt:lpstr>
      <vt:lpstr>POPULATION CONTROL MEASURES</vt:lpstr>
      <vt:lpstr>OUTPUT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analysis</dc:title>
  <dc:creator>nithinroykanta@gmail.com</dc:creator>
  <cp:lastModifiedBy>teja reddy</cp:lastModifiedBy>
  <cp:revision>3</cp:revision>
  <dcterms:created xsi:type="dcterms:W3CDTF">2024-02-25T14:00:23Z</dcterms:created>
  <dcterms:modified xsi:type="dcterms:W3CDTF">2024-04-01T03:20:57Z</dcterms:modified>
</cp:coreProperties>
</file>