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A8281-B514-4715-9B5E-DD98CA5D46DA}" v="39" dt="2024-04-05T13:00:58.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7" d="100"/>
          <a:sy n="17" d="100"/>
        </p:scale>
        <p:origin x="2678" y="115"/>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08-04-2024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0" y="3978186"/>
            <a:ext cx="21612436"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106" y="1004868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636" y="22012285"/>
            <a:ext cx="2159889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840931" y="4344896"/>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840931" y="16145486"/>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40931" y="22447844"/>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40931" y="27606975"/>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algn="ctr"/>
            <a:r>
              <a:rPr lang="en-US" sz="3500" b="1" i="0" u="none" strike="noStrike" dirty="0">
                <a:effectLst/>
                <a:latin typeface="Times New Roman" panose="02020603050405020304" pitchFamily="18" charset="0"/>
                <a:cs typeface="Times New Roman" panose="02020603050405020304" pitchFamily="18" charset="0"/>
              </a:rPr>
              <a:t> Enhancing the shipment tracking system that utilizes mobile connectivity of  Global positioning system(GPS) comparison with RFID</a:t>
            </a:r>
            <a:endParaRPr lang="en-US" sz="35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840931" y="10204459"/>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latin typeface="Times New Roman" panose="02020603050405020304" pitchFamily="18" charset="0"/>
                <a:cs typeface="Times New Roman" panose="02020603050405020304" pitchFamily="18" charset="0"/>
              </a:rPr>
              <a:t> Ms. Poorani.S            </a:t>
            </a:r>
            <a:endParaRPr lang="en-US" sz="2488" b="1" dirty="0">
              <a:latin typeface="Times New Roman" panose="02020603050405020304" pitchFamily="18" charset="0"/>
              <a:cs typeface="Times New Roman" panose="02020603050405020304" pitchFamily="18" charset="0"/>
            </a:endParaRPr>
          </a:p>
          <a:p>
            <a:pPr algn="r"/>
            <a:r>
              <a:rPr lang="en-US" sz="2488" b="1" dirty="0">
                <a:latin typeface="Times New Roman" panose="02020603050405020304" pitchFamily="18" charset="0"/>
                <a:cs typeface="Times New Roman" panose="02020603050405020304" pitchFamily="18" charset="0"/>
              </a:rPr>
              <a:t> Guided by Dr. Mary Valantina. G</a:t>
            </a:r>
            <a:endParaRPr lang="en-IN" sz="2488" b="1"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32117" y="4684023"/>
            <a:ext cx="15654643" cy="5165901"/>
          </a:xfrm>
          <a:prstGeom prst="rect">
            <a:avLst/>
          </a:prstGeom>
          <a:noFill/>
        </p:spPr>
        <p:txBody>
          <a:bodyPr wrap="square" rtlCol="0">
            <a:spAutoFit/>
          </a:bodyPr>
          <a:lstStyle/>
          <a:p>
            <a:endParaRPr lang="en-US" altLang="en-IN" sz="2189"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The aim of the project </a:t>
            </a:r>
            <a:r>
              <a:rPr lang="en-US" sz="2400" b="1" dirty="0">
                <a:latin typeface="Times New Roman" panose="02020603050405020304" pitchFamily="18" charset="0"/>
                <a:cs typeface="Times New Roman" panose="02020603050405020304" pitchFamily="18" charset="0"/>
              </a:rPr>
              <a:t>is to </a:t>
            </a:r>
            <a:r>
              <a:rPr lang="en-US" sz="2400" b="1" i="0" u="none" strike="noStrike" dirty="0">
                <a:effectLst/>
                <a:latin typeface="Times New Roman" panose="02020603050405020304" pitchFamily="18" charset="0"/>
                <a:cs typeface="Times New Roman" panose="02020603050405020304" pitchFamily="18" charset="0"/>
              </a:rPr>
              <a:t>Enhancing the shipment tracking system that utilizes mobile connectivity of  Global positioning system(GPS) comparison with RFID</a:t>
            </a:r>
            <a:r>
              <a:rPr lang="en-US" sz="2400" b="1" dirty="0">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endParaRPr lang="en-US" sz="2400" b="1" i="0"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Enable real-time monitoring of shipment locations, allowing for prompt interventions in case of delays or disruptions.</a:t>
            </a:r>
          </a:p>
          <a:p>
            <a:pPr marL="341254" indent="-341254" algn="just">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Enable better management of inventory, transportation, and distribution processes.</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Utilize GPS technology to provide accurate location data for shipments in transit.</a:t>
            </a:r>
          </a:p>
          <a:p>
            <a:pPr marL="341254" indent="-341254" algn="just">
              <a:buFont typeface="Wingdings" panose="05000000000000000000" pitchFamily="2" charset="2"/>
              <a:buChar char="Ø"/>
            </a:pPr>
            <a:endParaRPr lang="en-US" sz="2400" b="1" i="0"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Integrate data from GPS and RFID systems to provide comprehensive tracking information, including location, timestamp, and status updates.</a:t>
            </a: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400" b="1" i="0" dirty="0">
                <a:effectLst/>
                <a:latin typeface="Times New Roman" panose="02020603050405020304" pitchFamily="18" charset="0"/>
                <a:cs typeface="Times New Roman" panose="02020603050405020304" pitchFamily="18" charset="0"/>
              </a:rPr>
              <a:t>Records of past shipments, including origin, destination, transit times, and any incidents or delays encountered</a:t>
            </a:r>
            <a:r>
              <a:rPr lang="en-US" sz="2400" b="0" i="0" dirty="0">
                <a:effectLst/>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48719" y="23171892"/>
            <a:ext cx="20708415" cy="3799245"/>
          </a:xfrm>
          <a:prstGeom prst="rect">
            <a:avLst/>
          </a:prstGeom>
          <a:noFill/>
        </p:spPr>
        <p:txBody>
          <a:bodyPr wrap="square" rtlCol="0">
            <a:spAutoFit/>
          </a:bodyPr>
          <a:lstStyle/>
          <a:p>
            <a:pPr marL="342900" indent="-342900"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mean accuracy achieved by the GPS algorithm is significantly higher (95.47) compared to the RFID algorithm (78.95), indicating that GPS technology provides more precise location data for tracking shipments. This higher mean accuracy suggests that GPS is better suited for applications where precise location information is crucial, such as logistics and supply chain management.</a:t>
            </a:r>
            <a:endParaRPr lang="en-US" sz="219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Wingdings" panose="05000000000000000000" pitchFamily="2" charset="2"/>
              <a:buChar char="Ø"/>
            </a:pPr>
            <a:br>
              <a:rPr lang="en-US" sz="2190" b="1" dirty="0">
                <a:effectLst/>
                <a:latin typeface="Times New Roman" panose="02020603050405020304" pitchFamily="18" charset="0"/>
                <a:cs typeface="Times New Roman" panose="02020603050405020304" pitchFamily="18" charset="0"/>
              </a:rPr>
            </a:br>
            <a:r>
              <a:rPr lang="en-US" sz="2190" b="1" i="0" u="none" strike="noStrike" dirty="0">
                <a:solidFill>
                  <a:srgbClr val="000000"/>
                </a:solidFill>
                <a:effectLst/>
                <a:latin typeface="Times New Roman" panose="02020603050405020304" pitchFamily="18" charset="0"/>
                <a:cs typeface="Times New Roman" panose="02020603050405020304" pitchFamily="18" charset="0"/>
              </a:rPr>
              <a:t>Moreover, the standard deviation for the GPS algorithm (0.26) is notably lower than that of the RFID algorithm (4.356). This indicates that the GPS algorithm provides more consistent and reliable results across different samples, making it a more dependable choice for real-time tracking applications.</a:t>
            </a:r>
            <a:endParaRPr lang="en-US" sz="2190" b="1" dirty="0">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Wingdings" panose="05000000000000000000" pitchFamily="2" charset="2"/>
              <a:buChar char="Ø"/>
            </a:pPr>
            <a:br>
              <a:rPr lang="en-US" sz="2190" b="1" dirty="0">
                <a:effectLst/>
                <a:latin typeface="Times New Roman" panose="02020603050405020304" pitchFamily="18" charset="0"/>
                <a:cs typeface="Times New Roman" panose="02020603050405020304" pitchFamily="18" charset="0"/>
              </a:rPr>
            </a:b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statistical analysis further confirms the superiority of the GPS algorithm over RFID, with the independent sample t-test revealing a statistically significant difference between the two algorithms at a 95% confidence interval (p &lt; 0.05).</a:t>
            </a:r>
            <a:endParaRPr 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3125471"/>
          </a:xfrm>
          <a:prstGeom prst="rect">
            <a:avLst/>
          </a:prstGeom>
          <a:noFill/>
        </p:spPr>
        <p:txBody>
          <a:bodyPr wrap="square" rtlCol="0">
            <a:spAutoFit/>
          </a:bodyPr>
          <a:lstStyle/>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Singh, Ajit, and Sonal. n.d. “An Improvement over Kalman Filter for GPS Tracking.” Accessed March 7, 2024. https://ieeexplore.ieee.org/abstract/document/7724398/.</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Tao, Ning. n.d. “Vehicular GPS Monitor System Based on GPRS Network.” Accessed March 7, 2024.</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Wong, and </a:t>
            </a:r>
            <a:r>
              <a:rPr lang="en-IN" sz="2190" b="1" dirty="0" err="1">
                <a:latin typeface="Times New Roman" panose="02020603050405020304" pitchFamily="18" charset="0"/>
                <a:cs typeface="Times New Roman" panose="02020603050405020304" pitchFamily="18" charset="0"/>
              </a:rPr>
              <a:t>Reshetnikov</a:t>
            </a:r>
            <a:r>
              <a:rPr lang="en-IN" sz="2190" b="1" dirty="0">
                <a:latin typeface="Times New Roman" panose="02020603050405020304" pitchFamily="18" charset="0"/>
                <a:cs typeface="Times New Roman" panose="02020603050405020304" pitchFamily="18" charset="0"/>
              </a:rPr>
              <a:t>. n.d. “Hybrid Tracking Technology.” Accessed March 7, 2024.</a:t>
            </a: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Wu, Jean-Lien C., Wei-Yeh Chen, and Hung-Huan Liu. 2002. “Radio Resource Allocation in GSM/GPRS Networks.” Information Networking: Wired Communications and Management, 457–68.</a:t>
            </a:r>
          </a:p>
        </p:txBody>
      </p:sp>
      <p:sp>
        <p:nvSpPr>
          <p:cNvPr id="29" name="Text Box 28"/>
          <p:cNvSpPr txBox="1"/>
          <p:nvPr/>
        </p:nvSpPr>
        <p:spPr>
          <a:xfrm>
            <a:off x="332117" y="20532920"/>
            <a:ext cx="21040630" cy="1440394"/>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190" b="1" i="0" u="none" strike="noStrike" dirty="0">
                <a:effectLst/>
                <a:latin typeface="Times New Roman" panose="02020603050405020304" pitchFamily="18" charset="0"/>
                <a:cs typeface="Times New Roman" panose="02020603050405020304" pitchFamily="18" charset="0"/>
              </a:rPr>
              <a:t>Global Positioning System (GPS) and RFID. Both algorithms were applied to 20 samples each. The mean value achieved by the Global Positioning System (GPS) was 95.00, surpassing the mean of 78.95% obtained by the RFID algorithm. </a:t>
            </a:r>
          </a:p>
          <a:p>
            <a:pPr marL="342900" indent="-342900" algn="jus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The standard deviations for the Global Positioning System (GPS) and RFID were 0.26 and 2.982 respectively. Moreover, the standard error means were 0.006 for the Global Positioning System (GPS) and 0.667 for RFID.</a:t>
            </a:r>
            <a:endParaRPr lang="en-US"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latin typeface="Times New Roman" panose="02020603050405020304" pitchFamily="18" charset="0"/>
              <a:cs typeface="Times New Roman" panose="02020603050405020304" pitchFamily="18" charset="0"/>
            </a:endParaRPr>
          </a:p>
        </p:txBody>
      </p:sp>
      <p:sp>
        <p:nvSpPr>
          <p:cNvPr id="9" name="Text Box 8"/>
          <p:cNvSpPr txBox="1"/>
          <p:nvPr/>
        </p:nvSpPr>
        <p:spPr>
          <a:xfrm>
            <a:off x="4602480" y="20145198"/>
            <a:ext cx="437247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GPS and RFID</a:t>
            </a:r>
            <a:endParaRPr lang="en-US" sz="2189"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384316" y="8559867"/>
            <a:ext cx="4506404"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Shipment tracking system  </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35439"/>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err="1">
                <a:solidFill>
                  <a:schemeClr val="bg1"/>
                </a:solidFill>
                <a:latin typeface="Times New Roman" panose="02020603050405020304" pitchFamily="18" charset="0"/>
                <a:cs typeface="Times New Roman" panose="02020603050405020304" pitchFamily="18" charset="0"/>
              </a:rPr>
              <a:t>Tathireddy</a:t>
            </a:r>
            <a:r>
              <a:rPr lang="en-US" sz="2189" b="1" dirty="0">
                <a:solidFill>
                  <a:schemeClr val="bg1"/>
                </a:solidFill>
                <a:latin typeface="Times New Roman" panose="02020603050405020304" pitchFamily="18" charset="0"/>
                <a:cs typeface="Times New Roman" panose="02020603050405020304" pitchFamily="18" charset="0"/>
              </a:rPr>
              <a:t> Teja</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192110191</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400" b="1" dirty="0" err="1">
                <a:solidFill>
                  <a:schemeClr val="bg1"/>
                </a:solidFill>
                <a:latin typeface="Times New Roman" panose="02020603050405020304" pitchFamily="18" charset="0"/>
                <a:cs typeface="Times New Roman" panose="02020603050405020304" pitchFamily="18" charset="0"/>
              </a:rPr>
              <a:t>Dr.D.Manikevalen</a:t>
            </a:r>
            <a:r>
              <a:rPr lang="en-US" sz="2400" b="1" dirty="0">
                <a:solidFill>
                  <a:schemeClr val="bg1"/>
                </a:solidFill>
                <a:latin typeface="Times New Roman" panose="02020603050405020304" pitchFamily="18" charset="0"/>
                <a:cs typeface="Times New Roman" panose="02020603050405020304" pitchFamily="18" charset="0"/>
              </a:rPr>
              <a:t> </a:t>
            </a: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18" name="Picture 2">
            <a:extLst>
              <a:ext uri="{FF2B5EF4-FFF2-40B4-BE49-F238E27FC236}">
                <a16:creationId xmlns:a16="http://schemas.microsoft.com/office/drawing/2014/main" id="{A8A58560-FD53-C489-F4A6-9750A520B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488965" y="16329166"/>
            <a:ext cx="4404663" cy="364331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40943207-1FC5-FDE1-4A8A-4F50D8030AE0}"/>
              </a:ext>
            </a:extLst>
          </p:cNvPr>
          <p:cNvPicPr>
            <a:picLocks noChangeAspect="1"/>
          </p:cNvPicPr>
          <p:nvPr/>
        </p:nvPicPr>
        <p:blipFill>
          <a:blip r:embed="rId4">
            <a:extLst>
              <a:ext uri="{28A0092B-C50C-407E-A947-70E740481C1C}">
                <a14:useLocalDpi xmlns:a14="http://schemas.microsoft.com/office/drawing/2010/main" val="0"/>
              </a:ext>
            </a:extLst>
          </a:blip>
          <a:srcRect l="12937" r="12937"/>
          <a:stretch/>
        </p:blipFill>
        <p:spPr>
          <a:xfrm>
            <a:off x="16384316" y="4817051"/>
            <a:ext cx="4080289" cy="3422657"/>
          </a:xfrm>
          <a:prstGeom prst="rect">
            <a:avLst/>
          </a:prstGeom>
        </p:spPr>
      </p:pic>
      <p:sp>
        <p:nvSpPr>
          <p:cNvPr id="53" name="Flowchart: Alternate Process 52">
            <a:extLst>
              <a:ext uri="{FF2B5EF4-FFF2-40B4-BE49-F238E27FC236}">
                <a16:creationId xmlns:a16="http://schemas.microsoft.com/office/drawing/2014/main" id="{FFD8F5CB-AFCB-4389-3728-B28A67CF9B20}"/>
              </a:ext>
            </a:extLst>
          </p:cNvPr>
          <p:cNvSpPr/>
          <p:nvPr/>
        </p:nvSpPr>
        <p:spPr>
          <a:xfrm>
            <a:off x="2917363" y="10955134"/>
            <a:ext cx="2773934" cy="18707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Material Selection</a:t>
            </a:r>
            <a:endParaRPr lang="en-IN" dirty="0"/>
          </a:p>
        </p:txBody>
      </p:sp>
      <p:sp>
        <p:nvSpPr>
          <p:cNvPr id="54" name="Flowchart: Alternate Process 53">
            <a:extLst>
              <a:ext uri="{FF2B5EF4-FFF2-40B4-BE49-F238E27FC236}">
                <a16:creationId xmlns:a16="http://schemas.microsoft.com/office/drawing/2014/main" id="{4AA085D9-5A1C-F0F8-6B70-61641E3E4698}"/>
              </a:ext>
            </a:extLst>
          </p:cNvPr>
          <p:cNvSpPr/>
          <p:nvPr/>
        </p:nvSpPr>
        <p:spPr>
          <a:xfrm>
            <a:off x="11952304" y="10950876"/>
            <a:ext cx="2773933" cy="183025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Security and Compliance</a:t>
            </a:r>
          </a:p>
        </p:txBody>
      </p:sp>
      <p:sp>
        <p:nvSpPr>
          <p:cNvPr id="55" name="Flowchart: Alternate Process 54">
            <a:extLst>
              <a:ext uri="{FF2B5EF4-FFF2-40B4-BE49-F238E27FC236}">
                <a16:creationId xmlns:a16="http://schemas.microsoft.com/office/drawing/2014/main" id="{BC345590-AF34-F662-0641-B72A5541DF75}"/>
              </a:ext>
            </a:extLst>
          </p:cNvPr>
          <p:cNvSpPr/>
          <p:nvPr/>
        </p:nvSpPr>
        <p:spPr>
          <a:xfrm>
            <a:off x="7510112" y="13892632"/>
            <a:ext cx="2790616" cy="174930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Integration and Testing</a:t>
            </a:r>
          </a:p>
        </p:txBody>
      </p:sp>
      <p:sp>
        <p:nvSpPr>
          <p:cNvPr id="56" name="Flowchart: Alternate Process 55">
            <a:extLst>
              <a:ext uri="{FF2B5EF4-FFF2-40B4-BE49-F238E27FC236}">
                <a16:creationId xmlns:a16="http://schemas.microsoft.com/office/drawing/2014/main" id="{DEBD3AAB-28FB-CDC4-E878-1A75DF53049D}"/>
              </a:ext>
            </a:extLst>
          </p:cNvPr>
          <p:cNvSpPr/>
          <p:nvPr/>
        </p:nvSpPr>
        <p:spPr>
          <a:xfrm>
            <a:off x="2917363" y="13892633"/>
            <a:ext cx="2790617" cy="174930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Hardware Integration</a:t>
            </a:r>
          </a:p>
        </p:txBody>
      </p:sp>
      <p:sp>
        <p:nvSpPr>
          <p:cNvPr id="57" name="Flowchart: Alternate Process 56">
            <a:extLst>
              <a:ext uri="{FF2B5EF4-FFF2-40B4-BE49-F238E27FC236}">
                <a16:creationId xmlns:a16="http://schemas.microsoft.com/office/drawing/2014/main" id="{74F5A26B-D3E3-4013-4C4B-DA3FE543DAB6}"/>
              </a:ext>
            </a:extLst>
          </p:cNvPr>
          <p:cNvSpPr/>
          <p:nvPr/>
        </p:nvSpPr>
        <p:spPr>
          <a:xfrm>
            <a:off x="7526794" y="10937518"/>
            <a:ext cx="2773934" cy="184361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Software Development</a:t>
            </a:r>
          </a:p>
        </p:txBody>
      </p:sp>
      <p:sp>
        <p:nvSpPr>
          <p:cNvPr id="58" name="Flowchart: Alternate Process 57">
            <a:extLst>
              <a:ext uri="{FF2B5EF4-FFF2-40B4-BE49-F238E27FC236}">
                <a16:creationId xmlns:a16="http://schemas.microsoft.com/office/drawing/2014/main" id="{0A31A97B-83C4-EDF8-A27E-A66BD6156E70}"/>
              </a:ext>
            </a:extLst>
          </p:cNvPr>
          <p:cNvSpPr/>
          <p:nvPr/>
        </p:nvSpPr>
        <p:spPr>
          <a:xfrm>
            <a:off x="16865393" y="13749275"/>
            <a:ext cx="2773933" cy="183025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t>
            </a: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r>
              <a:rPr lang="en-IN" dirty="0">
                <a:solidFill>
                  <a:schemeClr val="tx1"/>
                </a:solidFill>
              </a:rPr>
              <a:t>Accuracy</a:t>
            </a:r>
          </a:p>
          <a:p>
            <a:pPr algn="ctr"/>
            <a:r>
              <a:rPr lang="en-IN" dirty="0">
                <a:solidFill>
                  <a:schemeClr val="tx1"/>
                </a:solidFill>
              </a:rPr>
              <a:t>95%</a:t>
            </a:r>
          </a:p>
        </p:txBody>
      </p:sp>
      <p:sp>
        <p:nvSpPr>
          <p:cNvPr id="59" name="Flowchart: Alternate Process 58">
            <a:extLst>
              <a:ext uri="{FF2B5EF4-FFF2-40B4-BE49-F238E27FC236}">
                <a16:creationId xmlns:a16="http://schemas.microsoft.com/office/drawing/2014/main" id="{FB3EFE28-0939-D466-56B3-EABDF632F235}"/>
              </a:ext>
            </a:extLst>
          </p:cNvPr>
          <p:cNvSpPr/>
          <p:nvPr/>
        </p:nvSpPr>
        <p:spPr>
          <a:xfrm>
            <a:off x="11952303" y="13783029"/>
            <a:ext cx="2773933" cy="183025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Data Management and Analytics</a:t>
            </a:r>
          </a:p>
        </p:txBody>
      </p:sp>
      <p:sp>
        <p:nvSpPr>
          <p:cNvPr id="60" name="Arrow: Down 59">
            <a:extLst>
              <a:ext uri="{FF2B5EF4-FFF2-40B4-BE49-F238E27FC236}">
                <a16:creationId xmlns:a16="http://schemas.microsoft.com/office/drawing/2014/main" id="{ADF90C72-C770-03CA-9B44-DC9192C69F7A}"/>
              </a:ext>
            </a:extLst>
          </p:cNvPr>
          <p:cNvSpPr/>
          <p:nvPr/>
        </p:nvSpPr>
        <p:spPr>
          <a:xfrm>
            <a:off x="3901440" y="13029640"/>
            <a:ext cx="701040" cy="69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Arrow: Down 62">
            <a:extLst>
              <a:ext uri="{FF2B5EF4-FFF2-40B4-BE49-F238E27FC236}">
                <a16:creationId xmlns:a16="http://schemas.microsoft.com/office/drawing/2014/main" id="{9A57ECB3-F4DA-C536-B618-135C6316DF69}"/>
              </a:ext>
            </a:extLst>
          </p:cNvPr>
          <p:cNvSpPr/>
          <p:nvPr/>
        </p:nvSpPr>
        <p:spPr>
          <a:xfrm>
            <a:off x="12988749" y="12977001"/>
            <a:ext cx="701040" cy="69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Arrow: Right 63">
            <a:extLst>
              <a:ext uri="{FF2B5EF4-FFF2-40B4-BE49-F238E27FC236}">
                <a16:creationId xmlns:a16="http://schemas.microsoft.com/office/drawing/2014/main" id="{DA49EADD-858F-D346-4659-AF0E8E8CADE2}"/>
              </a:ext>
            </a:extLst>
          </p:cNvPr>
          <p:cNvSpPr/>
          <p:nvPr/>
        </p:nvSpPr>
        <p:spPr>
          <a:xfrm>
            <a:off x="6204265" y="14514476"/>
            <a:ext cx="960120" cy="729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Arrow: Right 64">
            <a:extLst>
              <a:ext uri="{FF2B5EF4-FFF2-40B4-BE49-F238E27FC236}">
                <a16:creationId xmlns:a16="http://schemas.microsoft.com/office/drawing/2014/main" id="{1D1BF249-38A3-CB73-4E57-DDBC48C89173}"/>
              </a:ext>
            </a:extLst>
          </p:cNvPr>
          <p:cNvSpPr/>
          <p:nvPr/>
        </p:nvSpPr>
        <p:spPr>
          <a:xfrm>
            <a:off x="10701614" y="11608070"/>
            <a:ext cx="960120" cy="729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Arrow: Up 65">
            <a:extLst>
              <a:ext uri="{FF2B5EF4-FFF2-40B4-BE49-F238E27FC236}">
                <a16:creationId xmlns:a16="http://schemas.microsoft.com/office/drawing/2014/main" id="{5DAEA5E8-4D85-3006-7D21-15DACF299B7B}"/>
              </a:ext>
            </a:extLst>
          </p:cNvPr>
          <p:cNvSpPr/>
          <p:nvPr/>
        </p:nvSpPr>
        <p:spPr>
          <a:xfrm>
            <a:off x="8431989" y="13002191"/>
            <a:ext cx="817500" cy="61249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Right 66">
            <a:extLst>
              <a:ext uri="{FF2B5EF4-FFF2-40B4-BE49-F238E27FC236}">
                <a16:creationId xmlns:a16="http://schemas.microsoft.com/office/drawing/2014/main" id="{D90FA016-6C4A-E415-6ABD-5BB3D5F48187}"/>
              </a:ext>
            </a:extLst>
          </p:cNvPr>
          <p:cNvSpPr/>
          <p:nvPr/>
        </p:nvSpPr>
        <p:spPr>
          <a:xfrm>
            <a:off x="15315754" y="14294607"/>
            <a:ext cx="960120" cy="729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a:extLst>
              <a:ext uri="{FF2B5EF4-FFF2-40B4-BE49-F238E27FC236}">
                <a16:creationId xmlns:a16="http://schemas.microsoft.com/office/drawing/2014/main" id="{B65E7F28-9AEC-D5C0-ED4D-FF0E6D5D97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1091" y="13807658"/>
            <a:ext cx="2172265" cy="1199036"/>
          </a:xfrm>
          <a:prstGeom prst="rect">
            <a:avLst/>
          </a:prstGeom>
        </p:spPr>
      </p:pic>
      <p:pic>
        <p:nvPicPr>
          <p:cNvPr id="3" name="Picture 2">
            <a:extLst>
              <a:ext uri="{FF2B5EF4-FFF2-40B4-BE49-F238E27FC236}">
                <a16:creationId xmlns:a16="http://schemas.microsoft.com/office/drawing/2014/main" id="{AC9CB2BD-F2B1-E37E-F444-9FF3DFE7BD22}"/>
              </a:ext>
            </a:extLst>
          </p:cNvPr>
          <p:cNvPicPr>
            <a:picLocks noChangeAspect="1"/>
          </p:cNvPicPr>
          <p:nvPr/>
        </p:nvPicPr>
        <p:blipFill>
          <a:blip r:embed="rId6"/>
          <a:stretch>
            <a:fillRect/>
          </a:stretch>
        </p:blipFill>
        <p:spPr>
          <a:xfrm>
            <a:off x="10042280" y="16175261"/>
            <a:ext cx="7678222" cy="1257475"/>
          </a:xfrm>
          <a:prstGeom prst="rect">
            <a:avLst/>
          </a:prstGeom>
        </p:spPr>
      </p:pic>
      <p:pic>
        <p:nvPicPr>
          <p:cNvPr id="12" name="Picture 11">
            <a:extLst>
              <a:ext uri="{FF2B5EF4-FFF2-40B4-BE49-F238E27FC236}">
                <a16:creationId xmlns:a16="http://schemas.microsoft.com/office/drawing/2014/main" id="{5509D165-31B4-4EE8-2719-77C818F1C091}"/>
              </a:ext>
            </a:extLst>
          </p:cNvPr>
          <p:cNvPicPr>
            <a:picLocks noChangeAspect="1"/>
          </p:cNvPicPr>
          <p:nvPr/>
        </p:nvPicPr>
        <p:blipFill>
          <a:blip r:embed="rId7"/>
          <a:stretch>
            <a:fillRect/>
          </a:stretch>
        </p:blipFill>
        <p:spPr>
          <a:xfrm>
            <a:off x="10046911" y="17439155"/>
            <a:ext cx="7697274" cy="31752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2567</TotalTime>
  <Words>560</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teja reddy</cp:lastModifiedBy>
  <cp:revision>70</cp:revision>
  <dcterms:created xsi:type="dcterms:W3CDTF">2023-04-19T08:35:00Z</dcterms:created>
  <dcterms:modified xsi:type="dcterms:W3CDTF">2024-04-08T03:56:31Z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