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E85BC4-E90E-49D7-BC2F-029E0D40F9C8}" v="25" dt="2024-04-05T09:48:33.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107" y="-1224"/>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08-04-2024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0" y="3978186"/>
            <a:ext cx="21612436"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b="1">
              <a:latin typeface="Times New Roman" panose="02020603050405020304" pitchFamily="18" charset="0"/>
              <a:cs typeface="Times New Roman" panose="02020603050405020304" pitchFamily="18" charset="0"/>
            </a:endParaRPr>
          </a:p>
        </p:txBody>
      </p:sp>
      <p:sp>
        <p:nvSpPr>
          <p:cNvPr id="5" name="Rectangle 4"/>
          <p:cNvSpPr/>
          <p:nvPr/>
        </p:nvSpPr>
        <p:spPr>
          <a:xfrm>
            <a:off x="-26883" y="10011736"/>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b="1" dirty="0">
              <a:latin typeface="Times New Roman" panose="02020603050405020304" pitchFamily="18" charset="0"/>
              <a:cs typeface="Times New Roman" panose="02020603050405020304" pitchFamily="18" charset="0"/>
            </a:endParaRPr>
          </a:p>
        </p:txBody>
      </p:sp>
      <p:sp>
        <p:nvSpPr>
          <p:cNvPr id="6" name="Rectangle 5"/>
          <p:cNvSpPr/>
          <p:nvPr/>
        </p:nvSpPr>
        <p:spPr>
          <a:xfrm>
            <a:off x="2329" y="15728297"/>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b="1" dirty="0">
              <a:latin typeface="Times New Roman" panose="02020603050405020304" pitchFamily="18" charset="0"/>
              <a:cs typeface="Times New Roman" panose="02020603050405020304" pitchFamily="18" charset="0"/>
            </a:endParaRPr>
          </a:p>
        </p:txBody>
      </p:sp>
      <p:sp>
        <p:nvSpPr>
          <p:cNvPr id="7" name="Rectangle 6"/>
          <p:cNvSpPr/>
          <p:nvPr/>
        </p:nvSpPr>
        <p:spPr>
          <a:xfrm>
            <a:off x="15876" y="22012285"/>
            <a:ext cx="21598890"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b="1">
              <a:latin typeface="Times New Roman" panose="02020603050405020304" pitchFamily="18" charset="0"/>
              <a:cs typeface="Times New Roman" panose="02020603050405020304" pitchFamily="18" charset="0"/>
            </a:endParaRPr>
          </a:p>
        </p:txBody>
      </p:sp>
      <p:sp>
        <p:nvSpPr>
          <p:cNvPr id="8" name="Rectangle 7"/>
          <p:cNvSpPr/>
          <p:nvPr/>
        </p:nvSpPr>
        <p:spPr>
          <a:xfrm>
            <a:off x="6989"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b="1">
              <a:latin typeface="Times New Roman" panose="02020603050405020304" pitchFamily="18" charset="0"/>
              <a:cs typeface="Times New Roman" panose="02020603050405020304" pitchFamily="18" charset="0"/>
            </a:endParaRPr>
          </a:p>
        </p:txBody>
      </p:sp>
      <p:sp>
        <p:nvSpPr>
          <p:cNvPr id="19" name="Rectangle 18"/>
          <p:cNvSpPr/>
          <p:nvPr/>
        </p:nvSpPr>
        <p:spPr>
          <a:xfrm>
            <a:off x="856171" y="4344896"/>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621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b="1">
              <a:latin typeface="Times New Roman" panose="02020603050405020304" pitchFamily="18" charset="0"/>
              <a:cs typeface="Times New Roman" panose="02020603050405020304" pitchFamily="18" charset="0"/>
            </a:endParaRPr>
          </a:p>
        </p:txBody>
      </p:sp>
      <p:sp>
        <p:nvSpPr>
          <p:cNvPr id="22" name="Rectangle 21"/>
          <p:cNvSpPr/>
          <p:nvPr/>
        </p:nvSpPr>
        <p:spPr>
          <a:xfrm>
            <a:off x="856171" y="16145486"/>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856171" y="22447844"/>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856171" y="27606975"/>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63959" y="2554293"/>
            <a:ext cx="20898834" cy="1200329"/>
          </a:xfrm>
          <a:prstGeom prst="rect">
            <a:avLst/>
          </a:prstGeom>
          <a:noFill/>
        </p:spPr>
        <p:txBody>
          <a:bodyPr wrap="square" rtlCol="0">
            <a:spAutoFit/>
          </a:bodyPr>
          <a:lstStyle/>
          <a:p>
            <a:pPr algn="ctr"/>
            <a:r>
              <a:rPr lang="en-US" sz="3500" b="1" i="0" u="none" strike="noStrike" dirty="0">
                <a:solidFill>
                  <a:srgbClr val="000000"/>
                </a:solidFill>
                <a:effectLst/>
                <a:latin typeface="Times New Roman" panose="02020603050405020304" pitchFamily="18" charset="0"/>
                <a:cs typeface="Times New Roman" panose="02020603050405020304" pitchFamily="18" charset="0"/>
              </a:rPr>
              <a:t>  Increase efficiency in  shipment tracking system that utilizes mobile connectivity of  Global positioning system(GPS) comparison with  optical character recognition (OCR). </a:t>
            </a:r>
            <a:endParaRPr lang="en-US" sz="35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856171" y="10204459"/>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4032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47357" y="4684023"/>
            <a:ext cx="15654643" cy="5101268"/>
          </a:xfrm>
          <a:prstGeom prst="rect">
            <a:avLst/>
          </a:prstGeom>
          <a:noFill/>
        </p:spPr>
        <p:txBody>
          <a:bodyPr wrap="square" rtlCol="0">
            <a:spAutoFit/>
          </a:bodyPr>
          <a:lstStyle/>
          <a:p>
            <a:endParaRPr lang="en-US" altLang="en-IN" sz="2189"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Aim is to </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Increase efficiency in  shipment tracking system that utilizes mobile connectivity of  Global positioning system(GPS) comparison with  optical character recognition (OCR). </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Improve the accuracy of tracking information by leveraging GPS for location data and OCR for interpreting textual information such as shipping labels or documents.</a:t>
            </a:r>
          </a:p>
          <a:p>
            <a:pPr marL="341254" indent="-341254" algn="just">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Facilitate the tracking of raw materials and finished products within the manufacturing process, improving production efficiency.</a:t>
            </a:r>
            <a:r>
              <a:rPr lang="en-US" sz="2190" b="1" dirty="0">
                <a:latin typeface="Times New Roman" panose="02020603050405020304" pitchFamily="18" charset="0"/>
                <a:cs typeface="Times New Roman" panose="02020603050405020304" pitchFamily="18" charset="0"/>
              </a:rPr>
              <a:t>.</a:t>
            </a: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Utilize GPS technology to track the real-time location of shipments and vehicles involved in the transportation process.</a:t>
            </a: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Geospatial data such as maps, routes, and points of interest to facilitate route optimization and spatial analysis.</a:t>
            </a:r>
            <a:endParaRPr lang="en-US" altLang="en-IN" sz="219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39961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09959" y="19206004"/>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63959" y="23073464"/>
            <a:ext cx="20708415" cy="4234817"/>
          </a:xfrm>
          <a:prstGeom prst="rect">
            <a:avLst/>
          </a:prstGeom>
          <a:noFill/>
        </p:spPr>
        <p:txBody>
          <a:bodyPr wrap="square" rtlCol="0">
            <a:spAutoFit/>
          </a:bodyPr>
          <a:lstStyle/>
          <a:p>
            <a:pPr marL="342900" indent="-342900" algn="just" rtl="0">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mean accuracy achieved by the GPS algorithm is significantly higher (95.47) compared to the OCR algorithm (78.95), indicating that GPS technology provides more precise location data for tracking shipments. </a:t>
            </a:r>
          </a:p>
          <a:p>
            <a:pPr marL="342900" indent="-342900" algn="just" rtl="0">
              <a:spcBef>
                <a:spcPts val="0"/>
              </a:spcBef>
              <a:spcAft>
                <a:spcPts val="0"/>
              </a:spcAft>
              <a:buFont typeface="Wingdings" panose="05000000000000000000" pitchFamily="2" charset="2"/>
              <a:buChar char="Ø"/>
            </a:pP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This higher mean accuracy suggests that GPS is better suited for applications where precise location information is crucial, such as logistics and supply chain management.</a:t>
            </a:r>
          </a:p>
          <a:p>
            <a:pPr marL="342900" indent="-342900" algn="just" rtl="0">
              <a:spcBef>
                <a:spcPts val="0"/>
              </a:spcBef>
              <a:spcAft>
                <a:spcPts val="0"/>
              </a:spcAft>
              <a:buFont typeface="Wingdings" panose="05000000000000000000" pitchFamily="2" charset="2"/>
              <a:buChar char="Ø"/>
            </a:pPr>
            <a:endParaRPr lang="en-US" sz="2190" b="1"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statistical analysis further confirms the superiority of the GPS algorithm over OCR, with the independent sample t-test revealing a statistically significant difference between the two algorithms at a 95% confidence interval (p &lt; 0.05).</a:t>
            </a:r>
          </a:p>
          <a:p>
            <a:pPr marL="342900" indent="-342900">
              <a:buFont typeface="Wingdings" panose="05000000000000000000" pitchFamily="2" charset="2"/>
              <a:buChar char="Ø"/>
            </a:pP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 This indicates that the differences in mean accuracy between GPS and OCR are unlikely to occur by chance and are indeed meaningful.</a:t>
            </a:r>
            <a:br>
              <a:rPr lang="en-US" sz="2190" b="1" dirty="0">
                <a:latin typeface="Times New Roman" panose="02020603050405020304" pitchFamily="18" charset="0"/>
                <a:cs typeface="Times New Roman" panose="02020603050405020304" pitchFamily="18" charset="0"/>
              </a:rPr>
            </a:br>
            <a:endParaRPr lang="en-US" altLang="en-IN" sz="21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38962" y="28384746"/>
            <a:ext cx="21139308" cy="3462486"/>
          </a:xfrm>
          <a:prstGeom prst="rect">
            <a:avLst/>
          </a:prstGeom>
          <a:noFill/>
        </p:spPr>
        <p:txBody>
          <a:bodyPr wrap="square" rtlCol="0">
            <a:spAutoFit/>
          </a:bodyPr>
          <a:lstStyle/>
          <a:p>
            <a:pPr marL="341254" indent="-341254" algn="just">
              <a:buFont typeface="Wingdings" panose="05000000000000000000" pitchFamily="2" charset="2"/>
              <a:buChar char="Ø"/>
            </a:pPr>
            <a:r>
              <a:rPr lang="en-US" sz="2190" b="1" dirty="0" err="1">
                <a:latin typeface="Times New Roman" panose="02020603050405020304" pitchFamily="18" charset="0"/>
                <a:cs typeface="Times New Roman" panose="02020603050405020304" pitchFamily="18" charset="0"/>
              </a:rPr>
              <a:t>Aleid</a:t>
            </a:r>
            <a:r>
              <a:rPr lang="en-US" sz="2190" b="1" dirty="0">
                <a:latin typeface="Times New Roman" panose="02020603050405020304" pitchFamily="18" charset="0"/>
                <a:cs typeface="Times New Roman" panose="02020603050405020304" pitchFamily="18" charset="0"/>
              </a:rPr>
              <a:t>, Fahad Abdulaziz, Simon Rogerson, and Ben Fairweather. n.d. “A Suppliers’ Perspective on E-Commerce: Suppliers Responses to Consumers' Perspectives on E-Commerce Adoption in Developing Countries — A Saudi Arabian Empirical Study.” </a:t>
            </a:r>
          </a:p>
          <a:p>
            <a:pPr marL="341254" indent="-341254" algn="just">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“Automatically Tracking Engineered Components through Shipping and Receiving Processes with Passive Identification Technologies.” 2012. Automation in Construction 28 (December): 36–44.</a:t>
            </a:r>
          </a:p>
          <a:p>
            <a:pPr marL="341254" indent="-341254" algn="just">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Azzi, G. E. 1983. “On the Nature of Credit Demand and Credit Rationing in Competitive Credit Markets.” Journal of Banking &amp; Finance 7 (2): 273–84.</a:t>
            </a:r>
          </a:p>
          <a:p>
            <a:pPr marL="341254" indent="-341254" algn="just">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Basheer, Mohammed Rana, and S. Jagannathan. 2013. “Localization of RFID Tags Using Stochastic Tunneling.” IEEE Transactions on Mobile Computing. http://ieeexplore.ieee.org/stamp/stamp.jsp?tp=&amp;arnumber=6175900.</a:t>
            </a:r>
          </a:p>
        </p:txBody>
      </p:sp>
      <p:sp>
        <p:nvSpPr>
          <p:cNvPr id="29" name="Text Box 28"/>
          <p:cNvSpPr txBox="1"/>
          <p:nvPr/>
        </p:nvSpPr>
        <p:spPr>
          <a:xfrm>
            <a:off x="309958" y="19869680"/>
            <a:ext cx="21078029" cy="2422073"/>
          </a:xfrm>
          <a:prstGeom prst="rect">
            <a:avLst/>
          </a:prstGeom>
          <a:noFill/>
        </p:spPr>
        <p:txBody>
          <a:bodyPr wrap="square" rtlCol="0">
            <a:spAutoFit/>
          </a:bodyPr>
          <a:lstStyle/>
          <a:p>
            <a:pPr marL="285750" indent="-285750" algn="just" rtl="0">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 Global Positioning System (GPS) and OCR. Both algorithms were applied to 20 samples each. The mean value achieved by the Global Positioning System (GPS) was 95.00, surpassing the mean of 80.75% obtained by the OCR algorithm. </a:t>
            </a:r>
          </a:p>
          <a:p>
            <a:pPr marL="342900" indent="-342900" algn="just" rtl="0">
              <a:spcBef>
                <a:spcPts val="0"/>
              </a:spcBef>
              <a:spcAft>
                <a:spcPts val="0"/>
              </a:spcAft>
              <a:buFont typeface="Wingdings" panose="05000000000000000000" pitchFamily="2" charset="2"/>
              <a:buChar char="Ø"/>
            </a:pP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standard deviations for the Global Positioning System (GPS) and OCR were 0.00 and 6.155  respectively. Moreover, the standard error means were 0.000 for the Global Positioning System (GPS) and 1.376 for OCR.</a:t>
            </a:r>
            <a:endParaRPr lang="en-US" sz="2190" b="1" dirty="0">
              <a:effectLst/>
              <a:latin typeface="Times New Roman" panose="02020603050405020304" pitchFamily="18" charset="0"/>
              <a:cs typeface="Times New Roman" panose="02020603050405020304" pitchFamily="18" charset="0"/>
            </a:endParaRPr>
          </a:p>
          <a:p>
            <a:br>
              <a:rPr lang="en-US" sz="2000" b="1" dirty="0">
                <a:latin typeface="Times New Roman" panose="02020603050405020304" pitchFamily="18" charset="0"/>
                <a:cs typeface="Times New Roman" panose="02020603050405020304" pitchFamily="18" charset="0"/>
              </a:rPr>
            </a:br>
            <a:endParaRPr lang="en-US" sz="2189"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36372" y="24475579"/>
            <a:ext cx="15955024" cy="366524"/>
          </a:xfrm>
          <a:prstGeom prst="rect">
            <a:avLst/>
          </a:prstGeom>
          <a:noFill/>
        </p:spPr>
        <p:txBody>
          <a:bodyPr wrap="square" rtlCol="0">
            <a:spAutoFit/>
          </a:bodyPr>
          <a:lstStyle/>
          <a:p>
            <a:endParaRPr lang="en-US" sz="1791" b="1">
              <a:latin typeface="Times New Roman" panose="02020603050405020304" pitchFamily="18" charset="0"/>
              <a:cs typeface="Times New Roman" panose="02020603050405020304" pitchFamily="18" charset="0"/>
            </a:endParaRPr>
          </a:p>
        </p:txBody>
      </p:sp>
      <p:sp>
        <p:nvSpPr>
          <p:cNvPr id="9" name="Text Box 8"/>
          <p:cNvSpPr txBox="1"/>
          <p:nvPr/>
        </p:nvSpPr>
        <p:spPr>
          <a:xfrm>
            <a:off x="4843650" y="19469570"/>
            <a:ext cx="437247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GPS and OCR</a:t>
            </a:r>
            <a:endParaRPr lang="en-US" sz="2189"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6825671" y="8489771"/>
            <a:ext cx="4506404"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Shipment tracking system</a:t>
            </a:r>
          </a:p>
        </p:txBody>
      </p:sp>
      <p:sp>
        <p:nvSpPr>
          <p:cNvPr id="49" name="Rectangle 48"/>
          <p:cNvSpPr/>
          <p:nvPr/>
        </p:nvSpPr>
        <p:spPr>
          <a:xfrm>
            <a:off x="3134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b="1">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53" y="-8622"/>
            <a:ext cx="20939802" cy="2432309"/>
          </a:xfrm>
          <a:prstGeom prst="rect">
            <a:avLst/>
          </a:prstGeom>
        </p:spPr>
      </p:pic>
      <p:sp>
        <p:nvSpPr>
          <p:cNvPr id="50" name="Text Box 41"/>
          <p:cNvSpPr txBox="1"/>
          <p:nvPr/>
        </p:nvSpPr>
        <p:spPr>
          <a:xfrm>
            <a:off x="15655180" y="1419256"/>
            <a:ext cx="5569043" cy="1135439"/>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a:t>
            </a:r>
            <a:r>
              <a:rPr lang="en-US" sz="2189" b="1" dirty="0" err="1">
                <a:solidFill>
                  <a:schemeClr val="bg1"/>
                </a:solidFill>
                <a:latin typeface="Times New Roman" panose="02020603050405020304" pitchFamily="18" charset="0"/>
                <a:cs typeface="Times New Roman" panose="02020603050405020304" pitchFamily="18" charset="0"/>
              </a:rPr>
              <a:t>Tathireddy</a:t>
            </a:r>
            <a:r>
              <a:rPr lang="en-US" sz="2189" b="1" dirty="0">
                <a:solidFill>
                  <a:schemeClr val="bg1"/>
                </a:solidFill>
                <a:latin typeface="Times New Roman" panose="02020603050405020304" pitchFamily="18" charset="0"/>
                <a:cs typeface="Times New Roman" panose="02020603050405020304" pitchFamily="18" charset="0"/>
              </a:rPr>
              <a:t> Teja</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192110191</a:t>
            </a:r>
          </a:p>
          <a:p>
            <a:pPr algn="r"/>
            <a:r>
              <a:rPr lang="en-US" sz="2189" b="1" dirty="0">
                <a:solidFill>
                  <a:schemeClr val="bg1"/>
                </a:solidFill>
                <a:latin typeface="Times New Roman" panose="02020603050405020304" pitchFamily="18" charset="0"/>
                <a:cs typeface="Times New Roman" panose="02020603050405020304" pitchFamily="18" charset="0"/>
              </a:rPr>
              <a:t>Guided by: </a:t>
            </a:r>
            <a:r>
              <a:rPr lang="en-US" sz="2400" b="1" dirty="0">
                <a:solidFill>
                  <a:schemeClr val="bg1"/>
                </a:solidFill>
                <a:latin typeface="Times New Roman" panose="02020603050405020304" pitchFamily="18" charset="0"/>
                <a:cs typeface="Times New Roman" panose="02020603050405020304" pitchFamily="18" charset="0"/>
              </a:rPr>
              <a:t>Dr. </a:t>
            </a:r>
            <a:r>
              <a:rPr lang="en-US" sz="2400" b="1" dirty="0" err="1">
                <a:solidFill>
                  <a:schemeClr val="bg1"/>
                </a:solidFill>
                <a:latin typeface="Times New Roman" panose="02020603050405020304" pitchFamily="18" charset="0"/>
                <a:cs typeface="Times New Roman" panose="02020603050405020304" pitchFamily="18" charset="0"/>
              </a:rPr>
              <a:t>D.Manikevalen</a:t>
            </a:r>
            <a:endParaRPr lang="en-US" sz="2189" b="1" dirty="0">
              <a:solidFill>
                <a:schemeClr val="bg1"/>
              </a:solidFill>
              <a:latin typeface="Times New Roman" panose="02020603050405020304" pitchFamily="18" charset="0"/>
              <a:cs typeface="Times New Roman" panose="02020603050405020304" pitchFamily="18" charset="0"/>
            </a:endParaRPr>
          </a:p>
        </p:txBody>
      </p:sp>
      <p:pic>
        <p:nvPicPr>
          <p:cNvPr id="18" name="Picture 2">
            <a:extLst>
              <a:ext uri="{FF2B5EF4-FFF2-40B4-BE49-F238E27FC236}">
                <a16:creationId xmlns:a16="http://schemas.microsoft.com/office/drawing/2014/main" id="{A8A58560-FD53-C489-F4A6-9750A520B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545844" y="15929514"/>
            <a:ext cx="4752561" cy="357616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57">
            <a:extLst>
              <a:ext uri="{FF2B5EF4-FFF2-40B4-BE49-F238E27FC236}">
                <a16:creationId xmlns:a16="http://schemas.microsoft.com/office/drawing/2014/main" id="{C762691E-6921-01CA-E761-77AF1A89CEBA}"/>
              </a:ext>
            </a:extLst>
          </p:cNvPr>
          <p:cNvSpPr/>
          <p:nvPr/>
        </p:nvSpPr>
        <p:spPr>
          <a:xfrm rot="16200000">
            <a:off x="4397009" y="12917118"/>
            <a:ext cx="414363" cy="3047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Times New Roman" panose="02020603050405020304" pitchFamily="18" charset="0"/>
              <a:cs typeface="Times New Roman" panose="02020603050405020304" pitchFamily="18" charset="0"/>
            </a:endParaRPr>
          </a:p>
        </p:txBody>
      </p:sp>
      <p:sp>
        <p:nvSpPr>
          <p:cNvPr id="11" name="Rectangle: Rounded Corners 29">
            <a:extLst>
              <a:ext uri="{FF2B5EF4-FFF2-40B4-BE49-F238E27FC236}">
                <a16:creationId xmlns:a16="http://schemas.microsoft.com/office/drawing/2014/main" id="{5630ABB8-03F7-244F-4C10-D60140E86A25}"/>
              </a:ext>
            </a:extLst>
          </p:cNvPr>
          <p:cNvSpPr/>
          <p:nvPr/>
        </p:nvSpPr>
        <p:spPr>
          <a:xfrm>
            <a:off x="8035026" y="13645583"/>
            <a:ext cx="2362200" cy="1526747"/>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90" b="1" i="0" dirty="0">
                <a:solidFill>
                  <a:schemeClr val="tx1"/>
                </a:solidFill>
                <a:effectLst/>
                <a:latin typeface="Times New Roman" panose="02020603050405020304" pitchFamily="18" charset="0"/>
                <a:cs typeface="Times New Roman" panose="02020603050405020304" pitchFamily="18" charset="0"/>
              </a:rPr>
              <a:t>GPS Tracking</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2" name="Arrow: Left 11">
            <a:extLst>
              <a:ext uri="{FF2B5EF4-FFF2-40B4-BE49-F238E27FC236}">
                <a16:creationId xmlns:a16="http://schemas.microsoft.com/office/drawing/2014/main" id="{2240A16C-F38D-07B3-DE19-459EA7C5A59A}"/>
              </a:ext>
            </a:extLst>
          </p:cNvPr>
          <p:cNvSpPr/>
          <p:nvPr/>
        </p:nvSpPr>
        <p:spPr>
          <a:xfrm rot="5400000">
            <a:off x="8956059" y="12897905"/>
            <a:ext cx="396810" cy="287415"/>
          </a:xfrm>
          <a:prstGeom prst="leftArrow">
            <a:avLst>
              <a:gd name="adj1" fmla="val 50000"/>
              <a:gd name="adj2" fmla="val 57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Times New Roman" panose="02020603050405020304" pitchFamily="18" charset="0"/>
              <a:cs typeface="Times New Roman" panose="02020603050405020304" pitchFamily="18" charset="0"/>
            </a:endParaRPr>
          </a:p>
        </p:txBody>
      </p:sp>
      <p:sp>
        <p:nvSpPr>
          <p:cNvPr id="21" name="Rectangle: Rounded Corners 47">
            <a:extLst>
              <a:ext uri="{FF2B5EF4-FFF2-40B4-BE49-F238E27FC236}">
                <a16:creationId xmlns:a16="http://schemas.microsoft.com/office/drawing/2014/main" id="{89E4247B-B53D-652E-4283-883925276210}"/>
              </a:ext>
            </a:extLst>
          </p:cNvPr>
          <p:cNvSpPr/>
          <p:nvPr/>
        </p:nvSpPr>
        <p:spPr>
          <a:xfrm>
            <a:off x="12291573" y="11185648"/>
            <a:ext cx="2294313" cy="1595980"/>
          </a:xfrm>
          <a:prstGeom prst="roundRect">
            <a:avLst>
              <a:gd name="adj" fmla="val 681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GPS compared with Map Matching</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5" name="Arrow: Left 57">
            <a:extLst>
              <a:ext uri="{FF2B5EF4-FFF2-40B4-BE49-F238E27FC236}">
                <a16:creationId xmlns:a16="http://schemas.microsoft.com/office/drawing/2014/main" id="{D6E7F3F9-70E0-C949-AE13-3ECCCAD7C1EF}"/>
              </a:ext>
            </a:extLst>
          </p:cNvPr>
          <p:cNvSpPr/>
          <p:nvPr/>
        </p:nvSpPr>
        <p:spPr>
          <a:xfrm rot="10800000">
            <a:off x="10914654" y="11846585"/>
            <a:ext cx="414856" cy="2962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Times New Roman" panose="02020603050405020304" pitchFamily="18" charset="0"/>
              <a:cs typeface="Times New Roman" panose="02020603050405020304" pitchFamily="18" charset="0"/>
            </a:endParaRPr>
          </a:p>
        </p:txBody>
      </p:sp>
      <p:sp>
        <p:nvSpPr>
          <p:cNvPr id="31" name="Rectangle: Rounded Corners 28">
            <a:extLst>
              <a:ext uri="{FF2B5EF4-FFF2-40B4-BE49-F238E27FC236}">
                <a16:creationId xmlns:a16="http://schemas.microsoft.com/office/drawing/2014/main" id="{1AA31655-C0CB-0DE9-E2A6-06A3529B53E1}"/>
              </a:ext>
            </a:extLst>
          </p:cNvPr>
          <p:cNvSpPr/>
          <p:nvPr/>
        </p:nvSpPr>
        <p:spPr>
          <a:xfrm>
            <a:off x="12253980" y="13805952"/>
            <a:ext cx="2294314" cy="1508022"/>
          </a:xfrm>
          <a:prstGeom prst="roundRect">
            <a:avLst>
              <a:gd name="adj" fmla="val 1204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latin typeface="Times New Roman" panose="02020603050405020304" pitchFamily="18" charset="0"/>
                <a:cs typeface="Times New Roman" panose="02020603050405020304" pitchFamily="18" charset="0"/>
              </a:rPr>
              <a:t>Preprocessing and Training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2" name="Arrow: Left 57">
            <a:extLst>
              <a:ext uri="{FF2B5EF4-FFF2-40B4-BE49-F238E27FC236}">
                <a16:creationId xmlns:a16="http://schemas.microsoft.com/office/drawing/2014/main" id="{25A14256-8A0E-894C-CD2D-C0BDC298A32E}"/>
              </a:ext>
            </a:extLst>
          </p:cNvPr>
          <p:cNvSpPr/>
          <p:nvPr/>
        </p:nvSpPr>
        <p:spPr>
          <a:xfrm rot="16200000">
            <a:off x="13188773" y="13160536"/>
            <a:ext cx="424728" cy="290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Times New Roman" panose="02020603050405020304" pitchFamily="18" charset="0"/>
              <a:cs typeface="Times New Roman" panose="02020603050405020304" pitchFamily="18" charset="0"/>
            </a:endParaRPr>
          </a:p>
        </p:txBody>
      </p:sp>
      <p:sp>
        <p:nvSpPr>
          <p:cNvPr id="33" name="Arrow: Left 57">
            <a:extLst>
              <a:ext uri="{FF2B5EF4-FFF2-40B4-BE49-F238E27FC236}">
                <a16:creationId xmlns:a16="http://schemas.microsoft.com/office/drawing/2014/main" id="{DB566095-86A0-3A4D-2C38-B7F18781BFB8}"/>
              </a:ext>
            </a:extLst>
          </p:cNvPr>
          <p:cNvSpPr/>
          <p:nvPr/>
        </p:nvSpPr>
        <p:spPr>
          <a:xfrm rot="10800000">
            <a:off x="15623996" y="12984813"/>
            <a:ext cx="378004" cy="2449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Times New Roman" panose="02020603050405020304" pitchFamily="18" charset="0"/>
              <a:cs typeface="Times New Roman" panose="02020603050405020304" pitchFamily="18" charset="0"/>
            </a:endParaRPr>
          </a:p>
        </p:txBody>
      </p:sp>
      <p:sp>
        <p:nvSpPr>
          <p:cNvPr id="34" name="Rectangle: Rounded Corners 44">
            <a:extLst>
              <a:ext uri="{FF2B5EF4-FFF2-40B4-BE49-F238E27FC236}">
                <a16:creationId xmlns:a16="http://schemas.microsoft.com/office/drawing/2014/main" id="{AE69271C-3A70-21CE-EDAF-FECAE7E908C4}"/>
              </a:ext>
            </a:extLst>
          </p:cNvPr>
          <p:cNvSpPr/>
          <p:nvPr/>
        </p:nvSpPr>
        <p:spPr>
          <a:xfrm>
            <a:off x="16251389" y="12277777"/>
            <a:ext cx="2294313" cy="156685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Accuracy</a:t>
            </a:r>
          </a:p>
          <a:p>
            <a:pPr algn="ctr"/>
            <a:r>
              <a:rPr lang="en-IN" b="1" dirty="0">
                <a:solidFill>
                  <a:schemeClr val="tx1"/>
                </a:solidFill>
                <a:latin typeface="Times New Roman" panose="02020603050405020304" pitchFamily="18" charset="0"/>
                <a:cs typeface="Times New Roman" panose="02020603050405020304" pitchFamily="18" charset="0"/>
              </a:rPr>
              <a:t>95.00%</a:t>
            </a:r>
          </a:p>
          <a:p>
            <a:pPr algn="ct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35" name="Picture 12">
            <a:extLst>
              <a:ext uri="{FF2B5EF4-FFF2-40B4-BE49-F238E27FC236}">
                <a16:creationId xmlns:a16="http://schemas.microsoft.com/office/drawing/2014/main" id="{F7DC04F1-CC34-D211-C7D6-2051DA92D2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6042" r="6042"/>
          <a:stretch/>
        </p:blipFill>
        <p:spPr bwMode="auto">
          <a:xfrm>
            <a:off x="16825671" y="12395494"/>
            <a:ext cx="1364065" cy="875395"/>
          </a:xfrm>
          <a:prstGeom prst="rect">
            <a:avLst/>
          </a:prstGeom>
          <a:noFill/>
          <a:extLst>
            <a:ext uri="{909E8E84-426E-40DD-AFC4-6F175D3DCCD1}">
              <a14:hiddenFill xmlns:a14="http://schemas.microsoft.com/office/drawing/2010/main">
                <a:solidFill>
                  <a:srgbClr val="FFFFFF"/>
                </a:solidFill>
              </a14:hiddenFill>
            </a:ext>
          </a:extLst>
        </p:spPr>
      </p:pic>
      <p:sp>
        <p:nvSpPr>
          <p:cNvPr id="45" name="Arrow: Left 57">
            <a:extLst>
              <a:ext uri="{FF2B5EF4-FFF2-40B4-BE49-F238E27FC236}">
                <a16:creationId xmlns:a16="http://schemas.microsoft.com/office/drawing/2014/main" id="{93FF1B68-9E5C-044F-E304-0109CC5F1D58}"/>
              </a:ext>
            </a:extLst>
          </p:cNvPr>
          <p:cNvSpPr/>
          <p:nvPr/>
        </p:nvSpPr>
        <p:spPr>
          <a:xfrm rot="10800000">
            <a:off x="6767237" y="14268683"/>
            <a:ext cx="420160" cy="2863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40943207-1FC5-FDE1-4A8A-4F50D8030AE0}"/>
              </a:ext>
            </a:extLst>
          </p:cNvPr>
          <p:cNvPicPr>
            <a:picLocks noChangeAspect="1"/>
          </p:cNvPicPr>
          <p:nvPr/>
        </p:nvPicPr>
        <p:blipFill>
          <a:blip r:embed="rId5">
            <a:extLst>
              <a:ext uri="{28A0092B-C50C-407E-A947-70E740481C1C}">
                <a14:useLocalDpi xmlns:a14="http://schemas.microsoft.com/office/drawing/2010/main" val="0"/>
              </a:ext>
            </a:extLst>
          </a:blip>
          <a:srcRect l="24388" r="24388"/>
          <a:stretch/>
        </p:blipFill>
        <p:spPr>
          <a:xfrm>
            <a:off x="16399556" y="4880951"/>
            <a:ext cx="4080289" cy="3422657"/>
          </a:xfrm>
          <a:prstGeom prst="rect">
            <a:avLst/>
          </a:prstGeom>
        </p:spPr>
      </p:pic>
      <p:sp>
        <p:nvSpPr>
          <p:cNvPr id="47" name="Rectangle: Rounded Corners 46">
            <a:extLst>
              <a:ext uri="{FF2B5EF4-FFF2-40B4-BE49-F238E27FC236}">
                <a16:creationId xmlns:a16="http://schemas.microsoft.com/office/drawing/2014/main" id="{054A34EE-D441-799C-B759-A0EBC242EC03}"/>
              </a:ext>
            </a:extLst>
          </p:cNvPr>
          <p:cNvSpPr/>
          <p:nvPr/>
        </p:nvSpPr>
        <p:spPr>
          <a:xfrm>
            <a:off x="3639886" y="13696312"/>
            <a:ext cx="2148840" cy="14514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Data Processing </a:t>
            </a:r>
          </a:p>
        </p:txBody>
      </p:sp>
      <p:sp>
        <p:nvSpPr>
          <p:cNvPr id="51" name="Rectangle: Rounded Corners 50">
            <a:extLst>
              <a:ext uri="{FF2B5EF4-FFF2-40B4-BE49-F238E27FC236}">
                <a16:creationId xmlns:a16="http://schemas.microsoft.com/office/drawing/2014/main" id="{0504DEDC-0C9F-D420-5FB0-76475476BEEC}"/>
              </a:ext>
            </a:extLst>
          </p:cNvPr>
          <p:cNvSpPr/>
          <p:nvPr/>
        </p:nvSpPr>
        <p:spPr>
          <a:xfrm>
            <a:off x="3681621" y="11003035"/>
            <a:ext cx="2147608" cy="14713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Data Collection</a:t>
            </a:r>
          </a:p>
        </p:txBody>
      </p:sp>
      <p:sp>
        <p:nvSpPr>
          <p:cNvPr id="2" name="Rectangle: Rounded Corners 46">
            <a:extLst>
              <a:ext uri="{FF2B5EF4-FFF2-40B4-BE49-F238E27FC236}">
                <a16:creationId xmlns:a16="http://schemas.microsoft.com/office/drawing/2014/main" id="{9568CF55-F9A8-F768-552C-D79E6675F92C}"/>
              </a:ext>
            </a:extLst>
          </p:cNvPr>
          <p:cNvSpPr/>
          <p:nvPr/>
        </p:nvSpPr>
        <p:spPr>
          <a:xfrm>
            <a:off x="8035026" y="10985888"/>
            <a:ext cx="2362200" cy="157998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90" b="1" i="0" dirty="0">
                <a:solidFill>
                  <a:schemeClr val="tx1"/>
                </a:solidFill>
                <a:effectLst/>
                <a:latin typeface="Times New Roman" panose="02020603050405020304" pitchFamily="18" charset="0"/>
                <a:cs typeface="Times New Roman" panose="02020603050405020304" pitchFamily="18" charset="0"/>
              </a:rPr>
              <a:t>Analytics and Reporting</a:t>
            </a:r>
            <a:endParaRPr lang="en-IN" sz="2190" b="1" dirty="0">
              <a:solidFill>
                <a:schemeClr val="tx1"/>
              </a:solidFill>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DB3885F9-C340-46EB-1126-7D7DEC915552}"/>
              </a:ext>
            </a:extLst>
          </p:cNvPr>
          <p:cNvPicPr>
            <a:picLocks noChangeAspect="1"/>
          </p:cNvPicPr>
          <p:nvPr/>
        </p:nvPicPr>
        <p:blipFill>
          <a:blip r:embed="rId6"/>
          <a:stretch>
            <a:fillRect/>
          </a:stretch>
        </p:blipFill>
        <p:spPr>
          <a:xfrm>
            <a:off x="10799762" y="15910069"/>
            <a:ext cx="7668695" cy="1181265"/>
          </a:xfrm>
          <a:prstGeom prst="rect">
            <a:avLst/>
          </a:prstGeom>
        </p:spPr>
      </p:pic>
      <p:pic>
        <p:nvPicPr>
          <p:cNvPr id="40" name="Picture 39">
            <a:extLst>
              <a:ext uri="{FF2B5EF4-FFF2-40B4-BE49-F238E27FC236}">
                <a16:creationId xmlns:a16="http://schemas.microsoft.com/office/drawing/2014/main" id="{CA7854F8-CC4B-1DB0-A54C-B9DC45AC327E}"/>
              </a:ext>
            </a:extLst>
          </p:cNvPr>
          <p:cNvPicPr>
            <a:picLocks noChangeAspect="1"/>
          </p:cNvPicPr>
          <p:nvPr/>
        </p:nvPicPr>
        <p:blipFill>
          <a:blip r:embed="rId7"/>
          <a:stretch>
            <a:fillRect/>
          </a:stretch>
        </p:blipFill>
        <p:spPr>
          <a:xfrm>
            <a:off x="10799762" y="17194751"/>
            <a:ext cx="7621064" cy="26076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2512</TotalTime>
  <Words>566</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teja reddy</cp:lastModifiedBy>
  <cp:revision>69</cp:revision>
  <dcterms:created xsi:type="dcterms:W3CDTF">2023-04-19T08:35:00Z</dcterms:created>
  <dcterms:modified xsi:type="dcterms:W3CDTF">2024-04-08T03:38:25Z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