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F98C5-2FF9-402C-A9D4-0BE445AFBD12}" v="52" dt="2024-04-05T12:27:42.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08" y="-435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08-04-2024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latin typeface="Times New Roman" panose="02020603050405020304" pitchFamily="18" charset="0"/>
              <a:cs typeface="Times New Roman" panose="02020603050405020304" pitchFamily="18" charset="0"/>
            </a:endParaRPr>
          </a:p>
        </p:txBody>
      </p:sp>
      <p:sp>
        <p:nvSpPr>
          <p:cNvPr id="6" name="Rectangle 5"/>
          <p:cNvSpPr/>
          <p:nvPr/>
        </p:nvSpPr>
        <p:spPr>
          <a:xfrm>
            <a:off x="-67105" y="15788332"/>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latin typeface="Times New Roman" panose="02020603050405020304" pitchFamily="18" charset="0"/>
              <a:cs typeface="Times New Roman" panose="02020603050405020304" pitchFamily="18" charset="0"/>
            </a:endParaRPr>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latin typeface="Times New Roman" panose="02020603050405020304" pitchFamily="18" charset="0"/>
              <a:cs typeface="Times New Roman" panose="02020603050405020304" pitchFamily="18" charset="0"/>
            </a:endParaRPr>
          </a:p>
        </p:txBody>
      </p:sp>
      <p:sp>
        <p:nvSpPr>
          <p:cNvPr id="19" name="Rectangle 18"/>
          <p:cNvSpPr/>
          <p:nvPr/>
        </p:nvSpPr>
        <p:spPr>
          <a:xfrm>
            <a:off x="2297388" y="4377928"/>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latin typeface="Times New Roman" panose="02020603050405020304" pitchFamily="18" charset="0"/>
              <a:cs typeface="Times New Roman" panose="02020603050405020304" pitchFamily="18" charset="0"/>
            </a:endParaRPr>
          </a:p>
        </p:txBody>
      </p:sp>
      <p:sp>
        <p:nvSpPr>
          <p:cNvPr id="22" name="Rectangle 21"/>
          <p:cNvSpPr/>
          <p:nvPr/>
        </p:nvSpPr>
        <p:spPr>
          <a:xfrm>
            <a:off x="2003212" y="15853280"/>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92530" y="2227887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33799" y="277772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194540"/>
          </a:xfrm>
          <a:prstGeom prst="rect">
            <a:avLst/>
          </a:prstGeom>
          <a:noFill/>
        </p:spPr>
        <p:txBody>
          <a:bodyPr wrap="square" rtlCol="0">
            <a:spAutoFit/>
          </a:bodyPr>
          <a:lstStyle/>
          <a:p>
            <a:pPr algn="ctr"/>
            <a:r>
              <a:rPr lang="en-US" sz="3583" b="1" dirty="0">
                <a:latin typeface="Times New Roman" panose="02020603050405020304" pitchFamily="18" charset="0"/>
                <a:cs typeface="Times New Roman" panose="02020603050405020304" pitchFamily="18" charset="0"/>
              </a:rPr>
              <a:t>Strengthen the  shipment management tracking system that utilizes mobile connectivity of  Global positioning system (GPS) comparison with Map matching algorithm</a:t>
            </a: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136397" y="4331934"/>
            <a:ext cx="14171371" cy="5856732"/>
          </a:xfrm>
          <a:prstGeom prst="rect">
            <a:avLst/>
          </a:prstGeom>
          <a:noFill/>
        </p:spPr>
        <p:txBody>
          <a:bodyPr wrap="square" rtlCol="0">
            <a:spAutoFit/>
          </a:bodyPr>
          <a:lstStyle/>
          <a:p>
            <a:r>
              <a:rPr lang="en-IN" sz="2189"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US" sz="2190" b="1" dirty="0">
                <a:solidFill>
                  <a:srgbClr val="0D0D0D"/>
                </a:solidFill>
                <a:latin typeface="Times New Roman" panose="02020603050405020304" pitchFamily="18" charset="0"/>
                <a:cs typeface="Times New Roman" panose="02020603050405020304" pitchFamily="18" charset="0"/>
              </a:rPr>
              <a:t>To</a:t>
            </a:r>
            <a:r>
              <a:rPr lang="en-US" sz="2190" b="1" i="0" dirty="0">
                <a:solidFill>
                  <a:srgbClr val="0D0D0D"/>
                </a:solidFill>
                <a:effectLst/>
                <a:latin typeface="Times New Roman" panose="02020603050405020304" pitchFamily="18" charset="0"/>
                <a:cs typeface="Times New Roman" panose="02020603050405020304" pitchFamily="18" charset="0"/>
              </a:rPr>
              <a:t> enhance the efficiency and accuracy of tracking shipments in real-time utilizing the mobile connectivity of the Global Positioning System (GPS) through the comparison with Map Matching Algorithm.</a:t>
            </a:r>
          </a:p>
          <a:p>
            <a:pPr marL="341254" indent="-341254">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The system can analyze real-time data to identify the most efficient routes for shipments, leading to cost savings and faster delivery times.</a:t>
            </a: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Monitoring the delivery of orders, providing customers with real-time tracking information, and improving delivery efficiency.</a:t>
            </a:r>
            <a:r>
              <a:rPr lang="en-US" altLang="en-IN" sz="2190" b="1" dirty="0">
                <a:latin typeface="Times New Roman" panose="02020603050405020304" pitchFamily="18" charset="0"/>
                <a:cs typeface="Times New Roman" panose="02020603050405020304" pitchFamily="18" charset="0"/>
                <a:sym typeface="+mn-ea"/>
              </a:rPr>
              <a:t> </a:t>
            </a: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Adjusting route predictions in real-time based on incoming GPS data to account for changing conditions such as traffic congestion or road closures.</a:t>
            </a:r>
          </a:p>
          <a:p>
            <a:pPr algn="just"/>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Latitude, longitude, and timestamp data obtained from GPS sensors installed in vehicles or mobile devices.</a:t>
            </a:r>
            <a:endParaRPr 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8233981" y="19453079"/>
            <a:ext cx="4504795" cy="284847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2154" y="23121577"/>
            <a:ext cx="20489198" cy="4505849"/>
          </a:xfrm>
          <a:prstGeom prst="rect">
            <a:avLst/>
          </a:prstGeom>
          <a:noFill/>
        </p:spPr>
        <p:txBody>
          <a:bodyPr wrap="square" rtlCol="0">
            <a:spAutoFit/>
          </a:bodyPr>
          <a:lstStyle/>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Global positioning system (GPS) and Map matching algorithm. Both algorithms were applied to 20 samples each. The mean value achieved by the Global positioning system (GPS) was 95.47, surpassing the mean of 83.15 obtained by the Map Matching algorithm. </a:t>
            </a:r>
            <a:endParaRPr lang="en-US" sz="219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standard deviations for Global positioning system (GPS) and Map matching were 0.26 and 4.356 respectively. Moreover, the standard error means were 0.006 for Global positioning system (GPS) and 0.974 for the Map Matching.</a:t>
            </a:r>
            <a:endParaRPr lang="en-US" sz="2190" b="1"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resulting two-tailed significance value, falling below 0.023 (p &lt; 0.05), substantiates our hypothesis, signifying a statistically significant difference between the compared groups.</a:t>
            </a:r>
            <a:endParaRPr lang="en-US"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From the work , it is concluded that the </a:t>
            </a:r>
            <a:r>
              <a:rPr lang="en-US" sz="2400" b="1" dirty="0">
                <a:latin typeface="Times New Roman" panose="02020603050405020304" pitchFamily="18" charset="0"/>
                <a:cs typeface="Times New Roman" panose="02020603050405020304" pitchFamily="18" charset="0"/>
              </a:rPr>
              <a:t>Global positioning system (GPS) </a:t>
            </a:r>
            <a:r>
              <a:rPr lang="en-US" altLang="en-IN" sz="2190" b="1" dirty="0">
                <a:latin typeface="Times New Roman" panose="02020603050405020304" pitchFamily="18" charset="0"/>
                <a:cs typeface="Times New Roman" panose="02020603050405020304" pitchFamily="18" charset="0"/>
              </a:rPr>
              <a:t>algorithm attains the high accuracy when comparing with Map Matching Algorithm in shipment tracking system.</a:t>
            </a:r>
          </a:p>
          <a:p>
            <a:pPr marL="341254" indent="-341254">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5547160"/>
          </a:xfrm>
          <a:prstGeom prst="rect">
            <a:avLst/>
          </a:prstGeom>
          <a:noFill/>
        </p:spPr>
        <p:txBody>
          <a:bodyPr wrap="square" rtlCol="0">
            <a:spAutoFit/>
          </a:bodyPr>
          <a:lstStyle/>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Azzi, G. E. 1983. “On the Nature of Credit Demand and Credit Rationing in Competitive Credit Markets.” Journal of Banking &amp; Finance 7 (2): 273–84.</a:t>
            </a: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Geda, Priya, and Sumitra Motade. 2022. “Traffic Management System Using AI and IoT.” Advances in Micro-Electronics, Embedded Systems and IoT, 285–96.</a:t>
            </a: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Hassan, Tasbih A. O., Abdalla A. Osman, Sally D. Awadalkareem, Ibrahim G. A. Zurgani, Razan S. M. Saadaldeen, and Rania M. Hassan. n.d. “A Design of Packages Tracking System Based on Radio Frequency Identification.” Accessed March 7, 2024</a:t>
            </a: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Khalid, Reda, and Waleed Ejaz. n.d. “Internet of Things-Based On-Demand Rental Asset Tracking and Monitoring System.</a:t>
            </a: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algn="just" rtl="0">
              <a:spcBef>
                <a:spcPts val="1100"/>
              </a:spcBef>
              <a:spcAft>
                <a:spcPts val="0"/>
              </a:spcAf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rcRect/>
          <a:stretch/>
        </p:blipFill>
        <p:spPr>
          <a:xfrm>
            <a:off x="3393026" y="16571336"/>
            <a:ext cx="4504795" cy="3710233"/>
          </a:xfrm>
          <a:prstGeom prst="rect">
            <a:avLst/>
          </a:prstGeom>
        </p:spPr>
      </p:pic>
      <p:sp>
        <p:nvSpPr>
          <p:cNvPr id="29" name="Text Box 28"/>
          <p:cNvSpPr txBox="1"/>
          <p:nvPr/>
        </p:nvSpPr>
        <p:spPr>
          <a:xfrm>
            <a:off x="567936" y="21225670"/>
            <a:ext cx="21600659" cy="766364"/>
          </a:xfrm>
          <a:prstGeom prst="rect">
            <a:avLst/>
          </a:prstGeom>
          <a:noFill/>
        </p:spPr>
        <p:txBody>
          <a:bodyPr wrap="square" rtlCol="0">
            <a:spAutoFit/>
          </a:bodyPr>
          <a:lstStyle/>
          <a:p>
            <a:pPr marL="342900" indent="-342900" algn="just">
              <a:buFont typeface="Wingdings" panose="05000000000000000000" pitchFamily="2" charset="2"/>
              <a:buChar char="Ø"/>
            </a:pPr>
            <a:r>
              <a:rPr lang="en-US" sz="1990"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Global positioning system (GPS) and Map matching algorithm. Both algorithms were applied to 20 samples each. The mean value achieved by the Global positioning system (GPS) was 95.47, surpassing the mean of 83.15 obtained by the Map Matching algorithm</a:t>
            </a:r>
            <a:r>
              <a:rPr lang="en-US" sz="1990" b="1" dirty="0">
                <a:latin typeface="Times New Roman" panose="02020603050405020304" pitchFamily="18" charset="0"/>
                <a:cs typeface="Times New Roman" panose="02020603050405020304" pitchFamily="18" charset="0"/>
              </a:rPr>
              <a:t>.</a:t>
            </a:r>
            <a:endParaRPr lang="en-US" sz="2189"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6116605" y="24532593"/>
            <a:ext cx="15955024" cy="366524"/>
          </a:xfrm>
          <a:prstGeom prst="rect">
            <a:avLst/>
          </a:prstGeom>
          <a:noFill/>
        </p:spPr>
        <p:txBody>
          <a:bodyPr wrap="square" rtlCol="0">
            <a:spAutoFit/>
          </a:bodyPr>
          <a:lstStyle/>
          <a:p>
            <a:r>
              <a:rPr lang="en-US" sz="1791" dirty="0">
                <a:latin typeface="Times New Roman" panose="02020603050405020304" pitchFamily="18" charset="0"/>
                <a:cs typeface="Times New Roman" panose="02020603050405020304" pitchFamily="18" charset="0"/>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p:blipFill>
        <p:spPr>
          <a:xfrm>
            <a:off x="15639940" y="4051207"/>
            <a:ext cx="5732807" cy="239627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p:blipFill>
        <p:spPr>
          <a:xfrm>
            <a:off x="15639939" y="6594896"/>
            <a:ext cx="5732807" cy="2578938"/>
          </a:xfrm>
          <a:prstGeom prst="rect">
            <a:avLst/>
          </a:prstGeom>
        </p:spPr>
      </p:pic>
      <p:sp>
        <p:nvSpPr>
          <p:cNvPr id="9" name="Text Box 8"/>
          <p:cNvSpPr txBox="1"/>
          <p:nvPr/>
        </p:nvSpPr>
        <p:spPr>
          <a:xfrm>
            <a:off x="2481490" y="19734151"/>
            <a:ext cx="4372476" cy="427822"/>
          </a:xfrm>
          <a:prstGeom prst="rect">
            <a:avLst/>
          </a:prstGeom>
          <a:noFill/>
        </p:spPr>
        <p:txBody>
          <a:bodyPr wrap="square" rtlCol="0">
            <a:spAutoFit/>
          </a:bodyPr>
          <a:lstStyle/>
          <a:p>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31" name="Text Box 30"/>
          <p:cNvSpPr txBox="1"/>
          <p:nvPr/>
        </p:nvSpPr>
        <p:spPr>
          <a:xfrm>
            <a:off x="2951624" y="20701584"/>
            <a:ext cx="6209215"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Global positioning system (GPS)  and  Map Matching</a:t>
            </a:r>
            <a:endParaRPr lang="en-US" sz="2189"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993833" y="14815148"/>
            <a:ext cx="17162367" cy="76573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Shipment tracking system</a:t>
            </a:r>
          </a:p>
        </p:txBody>
      </p:sp>
      <p:sp>
        <p:nvSpPr>
          <p:cNvPr id="42" name="Text Box 41"/>
          <p:cNvSpPr txBox="1"/>
          <p:nvPr/>
        </p:nvSpPr>
        <p:spPr>
          <a:xfrm>
            <a:off x="15893987" y="9355175"/>
            <a:ext cx="5569043"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Shipment Tracking system</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a:t>
            </a:r>
            <a:r>
              <a:rPr lang="en-US" sz="2189" b="1" dirty="0" err="1">
                <a:solidFill>
                  <a:schemeClr val="bg1"/>
                </a:solidFill>
                <a:latin typeface="Times New Roman" panose="02020603050405020304" pitchFamily="18" charset="0"/>
                <a:cs typeface="Times New Roman" panose="02020603050405020304" pitchFamily="18" charset="0"/>
              </a:rPr>
              <a:t>Tathireddy</a:t>
            </a:r>
            <a:r>
              <a:rPr lang="en-US" sz="2189" b="1" dirty="0">
                <a:solidFill>
                  <a:schemeClr val="bg1"/>
                </a:solidFill>
                <a:latin typeface="Times New Roman" panose="02020603050405020304" pitchFamily="18" charset="0"/>
                <a:cs typeface="Times New Roman" panose="02020603050405020304" pitchFamily="18" charset="0"/>
              </a:rPr>
              <a:t> Teja</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192110191</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D.Manikevalan</a:t>
            </a:r>
            <a:r>
              <a:rPr lang="en-US" sz="2189" b="1" dirty="0">
                <a:solidFill>
                  <a:schemeClr val="bg1"/>
                </a:solidFill>
                <a:latin typeface="Times New Roman" panose="02020603050405020304" pitchFamily="18" charset="0"/>
                <a:cs typeface="Times New Roman" panose="02020603050405020304" pitchFamily="18" charset="0"/>
              </a:rPr>
              <a:t> </a:t>
            </a:r>
          </a:p>
        </p:txBody>
      </p:sp>
      <p:sp>
        <p:nvSpPr>
          <p:cNvPr id="72" name="Rectangle 71">
            <a:extLst>
              <a:ext uri="{FF2B5EF4-FFF2-40B4-BE49-F238E27FC236}">
                <a16:creationId xmlns:a16="http://schemas.microsoft.com/office/drawing/2014/main" id="{CC644D72-6BC0-D2A0-91FB-36A404D5735D}"/>
              </a:ext>
            </a:extLst>
          </p:cNvPr>
          <p:cNvSpPr/>
          <p:nvPr/>
        </p:nvSpPr>
        <p:spPr>
          <a:xfrm>
            <a:off x="0" y="10048750"/>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solidFill>
                <a:schemeClr val="tx1"/>
              </a:solidFill>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a16="http://schemas.microsoft.com/office/drawing/2014/main" id="{BBBE73D4-ACB5-1F12-C868-B65DBF9B8EF0}"/>
              </a:ext>
            </a:extLst>
          </p:cNvPr>
          <p:cNvSpPr/>
          <p:nvPr/>
        </p:nvSpPr>
        <p:spPr>
          <a:xfrm>
            <a:off x="864722" y="10062808"/>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75" name="Flowchart: Process 74">
            <a:extLst>
              <a:ext uri="{FF2B5EF4-FFF2-40B4-BE49-F238E27FC236}">
                <a16:creationId xmlns:a16="http://schemas.microsoft.com/office/drawing/2014/main" id="{AC02EA4F-346E-45F2-2349-CA8A20AFBE19}"/>
              </a:ext>
            </a:extLst>
          </p:cNvPr>
          <p:cNvSpPr/>
          <p:nvPr/>
        </p:nvSpPr>
        <p:spPr>
          <a:xfrm>
            <a:off x="348719" y="12386157"/>
            <a:ext cx="2812160" cy="13124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Collection</a:t>
            </a:r>
          </a:p>
        </p:txBody>
      </p:sp>
      <p:sp>
        <p:nvSpPr>
          <p:cNvPr id="76" name="Flowchart: Process 75">
            <a:extLst>
              <a:ext uri="{FF2B5EF4-FFF2-40B4-BE49-F238E27FC236}">
                <a16:creationId xmlns:a16="http://schemas.microsoft.com/office/drawing/2014/main" id="{C7E13D6E-883B-74B4-0FE0-B08BA8F3B361}"/>
              </a:ext>
            </a:extLst>
          </p:cNvPr>
          <p:cNvSpPr/>
          <p:nvPr/>
        </p:nvSpPr>
        <p:spPr>
          <a:xfrm>
            <a:off x="9926616" y="10528298"/>
            <a:ext cx="2812160" cy="13124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Comparing GPS and Map Matching</a:t>
            </a:r>
          </a:p>
        </p:txBody>
      </p:sp>
      <p:sp>
        <p:nvSpPr>
          <p:cNvPr id="77" name="Flowchart: Process 76">
            <a:extLst>
              <a:ext uri="{FF2B5EF4-FFF2-40B4-BE49-F238E27FC236}">
                <a16:creationId xmlns:a16="http://schemas.microsoft.com/office/drawing/2014/main" id="{3485257F-CE98-72C2-F05B-6E54BA9ABF76}"/>
              </a:ext>
            </a:extLst>
          </p:cNvPr>
          <p:cNvSpPr/>
          <p:nvPr/>
        </p:nvSpPr>
        <p:spPr>
          <a:xfrm>
            <a:off x="14692559" y="12148238"/>
            <a:ext cx="2812160" cy="13124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Result using SPSS</a:t>
            </a:r>
          </a:p>
        </p:txBody>
      </p:sp>
      <p:sp>
        <p:nvSpPr>
          <p:cNvPr id="78" name="Flowchart: Process 77">
            <a:extLst>
              <a:ext uri="{FF2B5EF4-FFF2-40B4-BE49-F238E27FC236}">
                <a16:creationId xmlns:a16="http://schemas.microsoft.com/office/drawing/2014/main" id="{C550EC34-77D7-3435-76A8-3966E547919F}"/>
              </a:ext>
            </a:extLst>
          </p:cNvPr>
          <p:cNvSpPr/>
          <p:nvPr/>
        </p:nvSpPr>
        <p:spPr>
          <a:xfrm>
            <a:off x="9968728" y="13820669"/>
            <a:ext cx="2812160" cy="13124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Training and Pre processing Algorithm </a:t>
            </a:r>
          </a:p>
        </p:txBody>
      </p:sp>
      <p:sp>
        <p:nvSpPr>
          <p:cNvPr id="79" name="Flowchart: Process 78">
            <a:extLst>
              <a:ext uri="{FF2B5EF4-FFF2-40B4-BE49-F238E27FC236}">
                <a16:creationId xmlns:a16="http://schemas.microsoft.com/office/drawing/2014/main" id="{57A0F549-1269-272A-084E-D39F3653C1AA}"/>
              </a:ext>
            </a:extLst>
          </p:cNvPr>
          <p:cNvSpPr/>
          <p:nvPr/>
        </p:nvSpPr>
        <p:spPr>
          <a:xfrm>
            <a:off x="4458080" y="12321851"/>
            <a:ext cx="2812160" cy="13124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Processing</a:t>
            </a:r>
          </a:p>
        </p:txBody>
      </p:sp>
      <p:sp>
        <p:nvSpPr>
          <p:cNvPr id="80" name="Flowchart: Process 79">
            <a:extLst>
              <a:ext uri="{FF2B5EF4-FFF2-40B4-BE49-F238E27FC236}">
                <a16:creationId xmlns:a16="http://schemas.microsoft.com/office/drawing/2014/main" id="{79CE43E5-7001-3B01-455C-862DED4A29DC}"/>
              </a:ext>
            </a:extLst>
          </p:cNvPr>
          <p:cNvSpPr/>
          <p:nvPr/>
        </p:nvSpPr>
        <p:spPr>
          <a:xfrm>
            <a:off x="18506342" y="11975464"/>
            <a:ext cx="2463312" cy="156401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dirty="0">
              <a:solidFill>
                <a:schemeClr val="tx1"/>
              </a:solidFill>
              <a:latin typeface="Times New Roman" panose="02020603050405020304" pitchFamily="18" charset="0"/>
              <a:cs typeface="Times New Roman" panose="02020603050405020304" pitchFamily="18" charset="0"/>
            </a:endParaRPr>
          </a:p>
          <a:p>
            <a:pPr algn="ctr"/>
            <a:endParaRPr lang="en-IN" sz="2190" dirty="0">
              <a:solidFill>
                <a:schemeClr val="tx1"/>
              </a:solidFill>
              <a:latin typeface="Times New Roman" panose="02020603050405020304" pitchFamily="18" charset="0"/>
              <a:cs typeface="Times New Roman" panose="02020603050405020304" pitchFamily="18" charset="0"/>
            </a:endParaRPr>
          </a:p>
          <a:p>
            <a:pPr algn="ctr"/>
            <a:endParaRPr lang="en-IN" sz="2190" dirty="0">
              <a:solidFill>
                <a:schemeClr val="tx1"/>
              </a:solidFill>
              <a:latin typeface="Times New Roman" panose="02020603050405020304" pitchFamily="18" charset="0"/>
              <a:cs typeface="Times New Roman" panose="02020603050405020304" pitchFamily="18" charset="0"/>
            </a:endParaRPr>
          </a:p>
          <a:p>
            <a:pPr algn="ctr"/>
            <a:r>
              <a:rPr lang="en-IN" sz="2190" dirty="0">
                <a:solidFill>
                  <a:schemeClr val="tx1"/>
                </a:solidFill>
                <a:latin typeface="Times New Roman" panose="02020603050405020304" pitchFamily="18" charset="0"/>
                <a:cs typeface="Times New Roman" panose="02020603050405020304" pitchFamily="18" charset="0"/>
              </a:rPr>
              <a:t>Accuracy</a:t>
            </a:r>
          </a:p>
          <a:p>
            <a:pPr algn="ctr"/>
            <a:r>
              <a:rPr lang="en-IN" sz="2190" dirty="0">
                <a:solidFill>
                  <a:schemeClr val="tx1"/>
                </a:solidFill>
                <a:latin typeface="Times New Roman" panose="02020603050405020304" pitchFamily="18" charset="0"/>
                <a:cs typeface="Times New Roman" panose="02020603050405020304" pitchFamily="18" charset="0"/>
              </a:rPr>
              <a:t>95%</a:t>
            </a:r>
          </a:p>
        </p:txBody>
      </p:sp>
      <p:pic>
        <p:nvPicPr>
          <p:cNvPr id="81" name="Picture 80">
            <a:extLst>
              <a:ext uri="{FF2B5EF4-FFF2-40B4-BE49-F238E27FC236}">
                <a16:creationId xmlns:a16="http://schemas.microsoft.com/office/drawing/2014/main" id="{F1D82DBD-EDA4-48F8-568A-79D0E4184F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83892" y="11996498"/>
            <a:ext cx="1908211" cy="963782"/>
          </a:xfrm>
          <a:prstGeom prst="rect">
            <a:avLst/>
          </a:prstGeom>
        </p:spPr>
      </p:pic>
      <p:sp>
        <p:nvSpPr>
          <p:cNvPr id="82" name="Arrow: Right 81">
            <a:extLst>
              <a:ext uri="{FF2B5EF4-FFF2-40B4-BE49-F238E27FC236}">
                <a16:creationId xmlns:a16="http://schemas.microsoft.com/office/drawing/2014/main" id="{601FA583-EA63-65CF-7AF2-D2A3EAC27B6C}"/>
              </a:ext>
            </a:extLst>
          </p:cNvPr>
          <p:cNvSpPr/>
          <p:nvPr/>
        </p:nvSpPr>
        <p:spPr>
          <a:xfrm>
            <a:off x="3333671" y="12758266"/>
            <a:ext cx="973860" cy="6242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Arrow: Right 82">
            <a:extLst>
              <a:ext uri="{FF2B5EF4-FFF2-40B4-BE49-F238E27FC236}">
                <a16:creationId xmlns:a16="http://schemas.microsoft.com/office/drawing/2014/main" id="{9225B0E0-24A1-73B2-04AE-1BCBA1B62D41}"/>
              </a:ext>
            </a:extLst>
          </p:cNvPr>
          <p:cNvSpPr/>
          <p:nvPr/>
        </p:nvSpPr>
        <p:spPr>
          <a:xfrm>
            <a:off x="8930640" y="14159073"/>
            <a:ext cx="995976" cy="624260"/>
          </a:xfrm>
          <a:prstGeom prst="rightArrow">
            <a:avLst>
              <a:gd name="adj1" fmla="val 54883"/>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F1C4D081-7B72-B3D9-219A-542508D4B7AD}"/>
              </a:ext>
            </a:extLst>
          </p:cNvPr>
          <p:cNvSpPr/>
          <p:nvPr/>
        </p:nvSpPr>
        <p:spPr>
          <a:xfrm>
            <a:off x="8930640" y="10959341"/>
            <a:ext cx="995976" cy="6242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Arrow: Bent-Up 84">
            <a:extLst>
              <a:ext uri="{FF2B5EF4-FFF2-40B4-BE49-F238E27FC236}">
                <a16:creationId xmlns:a16="http://schemas.microsoft.com/office/drawing/2014/main" id="{E765A50B-EDAC-1B0E-01A9-9D00DD6E9E90}"/>
              </a:ext>
            </a:extLst>
          </p:cNvPr>
          <p:cNvSpPr/>
          <p:nvPr/>
        </p:nvSpPr>
        <p:spPr>
          <a:xfrm>
            <a:off x="7527592" y="11252364"/>
            <a:ext cx="1246580" cy="147861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6" name="Arrow: Bent-Up 85">
            <a:extLst>
              <a:ext uri="{FF2B5EF4-FFF2-40B4-BE49-F238E27FC236}">
                <a16:creationId xmlns:a16="http://schemas.microsoft.com/office/drawing/2014/main" id="{975A5E05-BEAD-7B12-92B9-D9B3D44CC706}"/>
              </a:ext>
            </a:extLst>
          </p:cNvPr>
          <p:cNvSpPr/>
          <p:nvPr/>
        </p:nvSpPr>
        <p:spPr>
          <a:xfrm flipV="1">
            <a:off x="7527592" y="13174235"/>
            <a:ext cx="1246580" cy="1151311"/>
          </a:xfrm>
          <a:prstGeom prst="bentUpArrow">
            <a:avLst>
              <a:gd name="adj1" fmla="val 25000"/>
              <a:gd name="adj2" fmla="val 26223"/>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7" name="Arrow: Bent-Up 86">
            <a:extLst>
              <a:ext uri="{FF2B5EF4-FFF2-40B4-BE49-F238E27FC236}">
                <a16:creationId xmlns:a16="http://schemas.microsoft.com/office/drawing/2014/main" id="{47EB1091-279D-2CD1-17D1-CF47BD8174BA}"/>
              </a:ext>
            </a:extLst>
          </p:cNvPr>
          <p:cNvSpPr/>
          <p:nvPr/>
        </p:nvSpPr>
        <p:spPr>
          <a:xfrm flipV="1">
            <a:off x="12780888" y="11037724"/>
            <a:ext cx="1637064" cy="1021371"/>
          </a:xfrm>
          <a:prstGeom prst="bentUpArrow">
            <a:avLst>
              <a:gd name="adj1" fmla="val 36937"/>
              <a:gd name="adj2" fmla="val 25000"/>
              <a:gd name="adj3" fmla="val 235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Arrow: Bent-Up 87">
            <a:extLst>
              <a:ext uri="{FF2B5EF4-FFF2-40B4-BE49-F238E27FC236}">
                <a16:creationId xmlns:a16="http://schemas.microsoft.com/office/drawing/2014/main" id="{5FE4E0C8-1175-B43A-3438-B4CB7EC92E8F}"/>
              </a:ext>
            </a:extLst>
          </p:cNvPr>
          <p:cNvSpPr/>
          <p:nvPr/>
        </p:nvSpPr>
        <p:spPr>
          <a:xfrm>
            <a:off x="13025074" y="13382525"/>
            <a:ext cx="1392877" cy="117915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Arrow: Right 88">
            <a:extLst>
              <a:ext uri="{FF2B5EF4-FFF2-40B4-BE49-F238E27FC236}">
                <a16:creationId xmlns:a16="http://schemas.microsoft.com/office/drawing/2014/main" id="{D8F5B0D1-154B-7E0D-8F5C-E9F80F2A7ACC}"/>
              </a:ext>
            </a:extLst>
          </p:cNvPr>
          <p:cNvSpPr/>
          <p:nvPr/>
        </p:nvSpPr>
        <p:spPr>
          <a:xfrm>
            <a:off x="17696077" y="12460334"/>
            <a:ext cx="727015" cy="7876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93EEE5ED-8182-5AF6-643E-D34078C2A93E}"/>
              </a:ext>
            </a:extLst>
          </p:cNvPr>
          <p:cNvPicPr>
            <a:picLocks noChangeAspect="1"/>
          </p:cNvPicPr>
          <p:nvPr/>
        </p:nvPicPr>
        <p:blipFill>
          <a:blip r:embed="rId7"/>
          <a:stretch>
            <a:fillRect/>
          </a:stretch>
        </p:blipFill>
        <p:spPr>
          <a:xfrm>
            <a:off x="10697239" y="16188551"/>
            <a:ext cx="7725853" cy="1476581"/>
          </a:xfrm>
          <a:prstGeom prst="rect">
            <a:avLst/>
          </a:prstGeom>
        </p:spPr>
      </p:pic>
      <p:pic>
        <p:nvPicPr>
          <p:cNvPr id="18" name="Picture 17">
            <a:extLst>
              <a:ext uri="{FF2B5EF4-FFF2-40B4-BE49-F238E27FC236}">
                <a16:creationId xmlns:a16="http://schemas.microsoft.com/office/drawing/2014/main" id="{613EA0FD-8540-C876-3D0F-47846C08E4ED}"/>
              </a:ext>
            </a:extLst>
          </p:cNvPr>
          <p:cNvPicPr>
            <a:picLocks noChangeAspect="1"/>
          </p:cNvPicPr>
          <p:nvPr/>
        </p:nvPicPr>
        <p:blipFill>
          <a:blip r:embed="rId8"/>
          <a:stretch>
            <a:fillRect/>
          </a:stretch>
        </p:blipFill>
        <p:spPr>
          <a:xfrm>
            <a:off x="10735344" y="17677792"/>
            <a:ext cx="7687748" cy="36426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563</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teja reddy</cp:lastModifiedBy>
  <cp:revision>67</cp:revision>
  <dcterms:created xsi:type="dcterms:W3CDTF">2023-04-19T08:35:00Z</dcterms:created>
  <dcterms:modified xsi:type="dcterms:W3CDTF">2024-04-08T03:47:20Z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