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0" autoAdjust="0"/>
    <p:restoredTop sz="94660"/>
  </p:normalViewPr>
  <p:slideViewPr>
    <p:cSldViewPr snapToGrid="0">
      <p:cViewPr varScale="1">
        <p:scale>
          <a:sx n="77" d="100"/>
          <a:sy n="77" d="100"/>
        </p:scale>
        <p:origin x="76" y="3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4"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5"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6"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07"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8"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09"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dirty="0"/>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19471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33850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46042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dirty="0"/>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835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24553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60398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dirty="0"/>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78930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10/1/2022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515166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10/1/2022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48376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Name Card">
    <p:spTree>
      <p:nvGrpSpPr>
        <p:cNvPr id="1" name=""/>
        <p:cNvGrpSpPr/>
        <p:nvPr/>
      </p:nvGrpSpPr>
      <p:grpSpPr>
        <a:xfrm>
          <a:off x="0" y="0"/>
          <a:ext cx="0" cy="0"/>
          <a:chOff x="0" y="0"/>
          <a:chExt cx="0" cy="0"/>
        </a:xfrm>
      </p:grpSpPr>
      <p:sp>
        <p:nvSpPr>
          <p:cNvPr id="1048604"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1048605"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06" name="Date Placeholder 3"/>
          <p:cNvSpPr>
            <a:spLocks noGrp="1"/>
          </p:cNvSpPr>
          <p:nvPr>
            <p:ph type="dt" sz="half" idx="10"/>
          </p:nvPr>
        </p:nvSpPr>
        <p:spPr/>
        <p:txBody>
          <a:bodyPr/>
          <a:lstStyle/>
          <a:p>
            <a:fld id="{B61BEF0D-F0BB-DE4B-95CE-6DB70DBA9567}" type="datetimeFigureOut">
              <a:rPr lang="en-US" smtClean="0"/>
              <a:t>10/1/2022</a:t>
            </a:fld>
            <a:endParaRPr lang="en-US" dirty="0"/>
          </a:p>
        </p:txBody>
      </p:sp>
      <p:sp>
        <p:nvSpPr>
          <p:cNvPr id="1048607" name="Footer Placeholder 4"/>
          <p:cNvSpPr>
            <a:spLocks noGrp="1"/>
          </p:cNvSpPr>
          <p:nvPr>
            <p:ph type="ftr" sz="quarter" idx="11"/>
          </p:nvPr>
        </p:nvSpPr>
        <p:spPr/>
        <p:txBody>
          <a:bodyPr/>
          <a:lstStyle/>
          <a:p>
            <a:endParaRPr lang="en-US" dirty="0"/>
          </a:p>
        </p:txBody>
      </p:sp>
      <p:sp>
        <p:nvSpPr>
          <p:cNvPr id="1048608"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46030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10/1/2022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93896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13276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10/1/2022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4863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dirty="0"/>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10/1/2022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79967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10/1/2022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1537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36322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80533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03292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2.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387138467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ctrTitle"/>
          </p:nvPr>
        </p:nvSpPr>
        <p:spPr/>
        <p:txBody>
          <a:bodyPr/>
          <a:lstStyle/>
          <a:p>
            <a:r>
              <a:rPr lang="en-IN" dirty="0"/>
              <a:t>BUSINESS-TO-BUSINESS</a:t>
            </a:r>
          </a:p>
        </p:txBody>
      </p:sp>
      <p:sp>
        <p:nvSpPr>
          <p:cNvPr id="1048602" name="Subtitle 2"/>
          <p:cNvSpPr>
            <a:spLocks noGrp="1"/>
          </p:cNvSpPr>
          <p:nvPr>
            <p:ph type="subTitle" idx="1"/>
          </p:nvPr>
        </p:nvSpPr>
        <p:spPr/>
        <p:txBody>
          <a:bodyPr/>
          <a:lstStyle/>
          <a:p>
            <a:r>
              <a:rPr lang="en-IN" dirty="0">
                <a:solidFill>
                  <a:schemeClr val="accent1"/>
                </a:solidFill>
              </a:rPr>
              <a:t>(B2B)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itle 1"/>
          <p:cNvSpPr>
            <a:spLocks noGrp="1"/>
          </p:cNvSpPr>
          <p:nvPr>
            <p:ph type="title"/>
          </p:nvPr>
        </p:nvSpPr>
        <p:spPr>
          <a:xfrm>
            <a:off x="2560320" y="2842953"/>
            <a:ext cx="6780183" cy="2693324"/>
          </a:xfrm>
        </p:spPr>
        <p:txBody>
          <a:bodyPr>
            <a:normAutofit/>
          </a:bodyPr>
          <a:lstStyle/>
          <a:p>
            <a:r>
              <a:rPr lang="en-IN" sz="9600" b="1" i="1"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normAutofit/>
          </a:bodyPr>
          <a:lstStyle/>
          <a:p>
            <a:r>
              <a:rPr lang="en-IN" dirty="0"/>
              <a:t>NAME:</a:t>
            </a:r>
            <a:r>
              <a:rPr lang="en-US" dirty="0"/>
              <a:t> 1.T.TEJA</a:t>
            </a:r>
            <a:br>
              <a:rPr lang="en-IN" dirty="0"/>
            </a:br>
            <a:r>
              <a:rPr lang="en-IN" dirty="0"/>
              <a:t>REG NO:1921101</a:t>
            </a:r>
            <a:r>
              <a:rPr lang="en-US" dirty="0"/>
              <a:t>91</a:t>
            </a:r>
            <a:br>
              <a:rPr lang="en-US" dirty="0"/>
            </a:br>
            <a:r>
              <a:rPr lang="en-US" dirty="0"/>
              <a:t>          </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4"/>
          <p:cNvSpPr>
            <a:spLocks noGrp="1"/>
          </p:cNvSpPr>
          <p:nvPr>
            <p:ph type="ctrTitle"/>
          </p:nvPr>
        </p:nvSpPr>
        <p:spPr>
          <a:xfrm>
            <a:off x="1507067" y="2404534"/>
            <a:ext cx="1410930" cy="1646302"/>
          </a:xfrm>
        </p:spPr>
        <p:txBody>
          <a:bodyPr/>
          <a:lstStyle/>
          <a:p>
            <a:r>
              <a:rPr lang="en-IN" sz="4000" dirty="0"/>
              <a:t>AIM:</a:t>
            </a:r>
          </a:p>
        </p:txBody>
      </p:sp>
      <p:sp>
        <p:nvSpPr>
          <p:cNvPr id="1048612" name="Subtitle 6"/>
          <p:cNvSpPr>
            <a:spLocks noGrp="1"/>
          </p:cNvSpPr>
          <p:nvPr>
            <p:ph type="subTitle" idx="1"/>
          </p:nvPr>
        </p:nvSpPr>
        <p:spPr>
          <a:xfrm>
            <a:off x="2385753" y="4050833"/>
            <a:ext cx="6888250" cy="1096899"/>
          </a:xfrm>
        </p:spPr>
        <p:txBody>
          <a:bodyPr>
            <a:normAutofit fontScale="74375" lnSpcReduction="20000"/>
          </a:bodyPr>
          <a:lstStyle/>
          <a:p>
            <a:r>
              <a:rPr lang="en-IN" sz="3200" dirty="0"/>
              <a:t>To verify the e-payment system in business-to-business(B2B) application.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r>
              <a:rPr lang="en-IN" dirty="0"/>
              <a:t>TEST SCENARIO:</a:t>
            </a:r>
          </a:p>
        </p:txBody>
      </p:sp>
      <p:sp>
        <p:nvSpPr>
          <p:cNvPr id="1048619" name="Content Placeholder 2"/>
          <p:cNvSpPr>
            <a:spLocks noGrp="1"/>
          </p:cNvSpPr>
          <p:nvPr>
            <p:ph idx="1"/>
          </p:nvPr>
        </p:nvSpPr>
        <p:spPr>
          <a:xfrm>
            <a:off x="523701" y="1687483"/>
            <a:ext cx="9592887" cy="4560917"/>
          </a:xfrm>
        </p:spPr>
        <p:txBody>
          <a:bodyPr>
            <a:normAutofit lnSpcReduction="10000"/>
          </a:bodyPr>
          <a:lstStyle/>
          <a:p>
            <a:pPr algn="l">
              <a:buFont typeface="+mj-lt"/>
              <a:buAutoNum type="arabicPeriod"/>
            </a:pPr>
            <a:r>
              <a:rPr lang="en-US" sz="3200" b="0" i="0" dirty="0">
                <a:solidFill>
                  <a:schemeClr val="tx2"/>
                </a:solidFill>
                <a:effectLst/>
                <a:latin typeface="Segoe UI" panose="020B0502040204020203" pitchFamily="34" charset="0"/>
              </a:rPr>
              <a:t>Check if all the labels and boxes are visible.</a:t>
            </a:r>
          </a:p>
          <a:p>
            <a:pPr algn="l">
              <a:buFont typeface="+mj-lt"/>
              <a:buAutoNum type="arabicPeriod"/>
            </a:pPr>
            <a:r>
              <a:rPr lang="en-US" sz="3200" b="0" i="0" dirty="0">
                <a:solidFill>
                  <a:schemeClr val="tx2"/>
                </a:solidFill>
                <a:effectLst/>
                <a:latin typeface="Segoe UI" panose="020B0502040204020203" pitchFamily="34" charset="0"/>
              </a:rPr>
              <a:t>Verify the payment gateway company logo or name.</a:t>
            </a:r>
          </a:p>
          <a:p>
            <a:pPr algn="l">
              <a:buFont typeface="+mj-lt"/>
              <a:buAutoNum type="arabicPeriod"/>
            </a:pPr>
            <a:r>
              <a:rPr lang="en-US" sz="3200" b="0" i="0" dirty="0">
                <a:solidFill>
                  <a:schemeClr val="tx2"/>
                </a:solidFill>
                <a:effectLst/>
                <a:latin typeface="Segoe UI" panose="020B0502040204020203" pitchFamily="34" charset="0"/>
              </a:rPr>
              <a:t>Check if the credit card number is masked or not.</a:t>
            </a:r>
          </a:p>
          <a:p>
            <a:pPr algn="l">
              <a:buFont typeface="+mj-lt"/>
              <a:buAutoNum type="arabicPeriod"/>
            </a:pPr>
            <a:r>
              <a:rPr lang="en-US" sz="3200" b="0" i="0" dirty="0">
                <a:solidFill>
                  <a:schemeClr val="tx2"/>
                </a:solidFill>
                <a:effectLst/>
                <a:latin typeface="Segoe UI" panose="020B0502040204020203" pitchFamily="34" charset="0"/>
              </a:rPr>
              <a:t>Verify that all the payment options are visible.</a:t>
            </a:r>
          </a:p>
          <a:p>
            <a:pPr algn="l">
              <a:buFont typeface="+mj-lt"/>
              <a:buAutoNum type="arabicPeriod"/>
            </a:pPr>
            <a:r>
              <a:rPr lang="en-US" sz="3200" b="0" i="0" dirty="0">
                <a:solidFill>
                  <a:schemeClr val="tx2"/>
                </a:solidFill>
                <a:effectLst/>
                <a:latin typeface="Segoe UI" panose="020B0502040204020203" pitchFamily="34" charset="0"/>
              </a:rPr>
              <a:t>Check if the color scheme matches the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p:txBody>
          <a:bodyPr>
            <a:normAutofit/>
          </a:bodyPr>
          <a:lstStyle/>
          <a:p>
            <a:r>
              <a:rPr lang="en-IN" dirty="0"/>
              <a:t>FUNCTIONAL TEST CASES FOR E-PAYMENT</a:t>
            </a:r>
          </a:p>
        </p:txBody>
      </p:sp>
      <p:sp>
        <p:nvSpPr>
          <p:cNvPr id="1048621" name="Content Placeholder 2"/>
          <p:cNvSpPr>
            <a:spLocks noGrp="1"/>
          </p:cNvSpPr>
          <p:nvPr>
            <p:ph idx="1"/>
          </p:nvPr>
        </p:nvSpPr>
        <p:spPr>
          <a:xfrm>
            <a:off x="677334" y="1662545"/>
            <a:ext cx="8596668" cy="5195455"/>
          </a:xfrm>
        </p:spPr>
        <p:txBody>
          <a:bodyPr>
            <a:noAutofit/>
          </a:bodyPr>
          <a:lstStyle/>
          <a:p>
            <a:pPr algn="l">
              <a:buFont typeface="+mj-lt"/>
              <a:buAutoNum type="arabicPeriod"/>
            </a:pPr>
            <a:r>
              <a:rPr lang="en-US" sz="2400" b="0" i="0" dirty="0">
                <a:solidFill>
                  <a:schemeClr val="tx2"/>
                </a:solidFill>
                <a:effectLst/>
                <a:latin typeface="Segoe UI" panose="020B0502040204020203" pitchFamily="34" charset="0"/>
              </a:rPr>
              <a:t>Check if each of the payment options is selectable.</a:t>
            </a:r>
          </a:p>
          <a:p>
            <a:pPr algn="l">
              <a:buFont typeface="+mj-lt"/>
              <a:buAutoNum type="arabicPeriod"/>
            </a:pPr>
            <a:r>
              <a:rPr lang="en-US" sz="2400" b="0" i="0" dirty="0">
                <a:solidFill>
                  <a:schemeClr val="tx2"/>
                </a:solidFill>
                <a:effectLst/>
                <a:latin typeface="Segoe UI" panose="020B0502040204020203" pitchFamily="34" charset="0"/>
              </a:rPr>
              <a:t>Check if the default credit/debit card gets automatically added.</a:t>
            </a:r>
          </a:p>
          <a:p>
            <a:pPr algn="l">
              <a:buFont typeface="+mj-lt"/>
              <a:buAutoNum type="arabicPeriod"/>
            </a:pPr>
            <a:r>
              <a:rPr lang="en-US" sz="2400" b="0" i="0" dirty="0">
                <a:solidFill>
                  <a:schemeClr val="tx2"/>
                </a:solidFill>
                <a:effectLst/>
                <a:latin typeface="Segoe UI" panose="020B0502040204020203" pitchFamily="34" charset="0"/>
              </a:rPr>
              <a:t>Verify that the page does not proceed to the payment page before all the mandatory information is filled.</a:t>
            </a:r>
          </a:p>
          <a:p>
            <a:pPr algn="l">
              <a:buFont typeface="+mj-lt"/>
              <a:buAutoNum type="arabicPeriod"/>
            </a:pPr>
            <a:r>
              <a:rPr lang="en-US" sz="2400" b="0" i="0" dirty="0">
                <a:solidFill>
                  <a:schemeClr val="tx2"/>
                </a:solidFill>
                <a:effectLst/>
                <a:latin typeface="Segoe UI" panose="020B0502040204020203" pitchFamily="34" charset="0"/>
              </a:rPr>
              <a:t>Check if multiple cards can be saved as default or not.</a:t>
            </a:r>
          </a:p>
          <a:p>
            <a:pPr algn="l">
              <a:buFont typeface="+mj-lt"/>
              <a:buAutoNum type="arabicPeriod"/>
            </a:pPr>
            <a:r>
              <a:rPr lang="en-US" sz="2400" b="0" i="0" dirty="0">
                <a:solidFill>
                  <a:schemeClr val="tx2"/>
                </a:solidFill>
                <a:effectLst/>
                <a:latin typeface="Segoe UI" panose="020B0502040204020203" pitchFamily="34" charset="0"/>
              </a:rPr>
              <a:t>Verify that the correct currency is reflected on the page.</a:t>
            </a:r>
          </a:p>
          <a:p>
            <a:pPr algn="l">
              <a:buFont typeface="+mj-lt"/>
              <a:buAutoNum type="arabicPeriod"/>
            </a:pPr>
            <a:r>
              <a:rPr lang="en-US" sz="2400" b="0" i="0" dirty="0">
                <a:solidFill>
                  <a:schemeClr val="tx2"/>
                </a:solidFill>
                <a:effectLst/>
                <a:latin typeface="Segoe UI" panose="020B0502040204020203" pitchFamily="34" charset="0"/>
              </a:rPr>
              <a:t>Check if the payment is not getting Processed for null values in the cart.</a:t>
            </a:r>
          </a:p>
          <a:p>
            <a:pPr algn="l">
              <a:buFont typeface="+mj-lt"/>
              <a:buAutoNum type="arabicPeriod"/>
            </a:pPr>
            <a:r>
              <a:rPr lang="en-US" sz="2400" b="0" i="0" dirty="0">
                <a:solidFill>
                  <a:schemeClr val="tx2"/>
                </a:solidFill>
                <a:effectLst/>
                <a:latin typeface="Segoe UI" panose="020B0502040204020203" pitchFamily="34" charset="0"/>
              </a:rPr>
              <a:t>Verify if multiple payment options are not getting selected. Only one at a time.</a:t>
            </a:r>
            <a:br>
              <a:rPr lang="en-US" sz="2400" b="0" i="0" dirty="0">
                <a:solidFill>
                  <a:schemeClr val="tx2"/>
                </a:solidFill>
                <a:effectLst/>
                <a:latin typeface="Segoe UI" panose="020B0502040204020203" pitchFamily="34" charset="0"/>
              </a:rPr>
            </a:br>
            <a:br>
              <a:rPr lang="en-US" sz="1400" b="0" i="0" dirty="0">
                <a:solidFill>
                  <a:schemeClr val="tx2"/>
                </a:solidFill>
                <a:effectLst/>
                <a:latin typeface="Segoe UI" panose="020B0502040204020203" pitchFamily="34" charset="0"/>
              </a:rPr>
            </a:br>
            <a:endParaRPr lang="en-US" sz="1400" b="0" i="0" dirty="0">
              <a:solidFill>
                <a:schemeClr val="tx2"/>
              </a:solidFill>
              <a:effectLst/>
              <a:latin typeface="Segoe UI" panose="020B0502040204020203" pitchFamily="34" charset="0"/>
            </a:endParaRPr>
          </a:p>
          <a:p>
            <a:pPr marL="0" indent="0">
              <a:buNone/>
            </a:pPr>
            <a:br>
              <a:rPr lang="en-US" sz="1400" dirty="0"/>
            </a:br>
            <a:endParaRPr lang="en-IN"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a:xfrm>
            <a:off x="677334" y="609600"/>
            <a:ext cx="8596668" cy="6090458"/>
          </a:xfrm>
        </p:spPr>
        <p:txBody>
          <a:bodyPr>
            <a:normAutofit fontScale="90000"/>
          </a:bodyPr>
          <a:lstStyle/>
          <a:p>
            <a:pPr algn="l">
              <a:buFont typeface="+mj-lt"/>
              <a:buAutoNum type="arabicPeriod"/>
            </a:pPr>
            <a:r>
              <a:rPr lang="en-US" sz="2400" dirty="0">
                <a:latin typeface="Segoe UI" panose="020B0502040204020203" pitchFamily="34" charset="0"/>
              </a:rPr>
              <a:t>8</a:t>
            </a:r>
            <a:r>
              <a:rPr lang="en-US" sz="2400" dirty="0">
                <a:solidFill>
                  <a:schemeClr val="tx2"/>
                </a:solidFill>
                <a:latin typeface="Segoe UI" panose="020B0502040204020203" pitchFamily="34" charset="0"/>
              </a:rPr>
              <a:t>.C</a:t>
            </a:r>
            <a:r>
              <a:rPr lang="en-US" sz="2400" b="0" i="0" dirty="0">
                <a:solidFill>
                  <a:schemeClr val="tx2"/>
                </a:solidFill>
                <a:effectLst/>
                <a:latin typeface="Segoe UI" panose="020B0502040204020203" pitchFamily="34" charset="0"/>
              </a:rPr>
              <a:t>heck if the payment is not getting proceeded with an expired/blocked card.</a:t>
            </a:r>
            <a:br>
              <a:rPr lang="en-US" sz="2400" b="0" i="0" dirty="0">
                <a:solidFill>
                  <a:schemeClr val="tx2"/>
                </a:solidFill>
                <a:effectLst/>
                <a:latin typeface="Segoe UI" panose="020B0502040204020203" pitchFamily="34" charset="0"/>
              </a:rPr>
            </a:br>
            <a:r>
              <a:rPr lang="en-US" sz="2400" b="0" i="0" dirty="0">
                <a:effectLst/>
                <a:latin typeface="Segoe UI" panose="020B0502040204020203" pitchFamily="34" charset="0"/>
              </a:rPr>
              <a:t>9</a:t>
            </a:r>
            <a:r>
              <a:rPr lang="en-US" sz="2400" b="0" i="0" dirty="0">
                <a:solidFill>
                  <a:schemeClr val="tx2"/>
                </a:solidFill>
                <a:effectLst/>
                <a:latin typeface="Segoe UI" panose="020B0502040204020203" pitchFamily="34" charset="0"/>
              </a:rPr>
              <a:t>.Verify cases like-</a:t>
            </a:r>
            <a:br>
              <a:rPr lang="en-US" sz="2400" b="0" i="0" dirty="0">
                <a:solidFill>
                  <a:schemeClr val="tx2"/>
                </a:solidFill>
                <a:effectLst/>
                <a:latin typeface="Segoe UI" panose="020B0502040204020203" pitchFamily="34" charset="0"/>
              </a:rPr>
            </a:br>
            <a:r>
              <a:rPr lang="en-US" sz="2400" b="0" i="0" dirty="0">
                <a:solidFill>
                  <a:schemeClr val="tx2"/>
                </a:solidFill>
                <a:effectLst/>
                <a:latin typeface="Segoe UI" panose="020B0502040204020203" pitchFamily="34" charset="0"/>
              </a:rPr>
              <a:t>		-Credit/debit card </a:t>
            </a:r>
            <a:r>
              <a:rPr lang="en-US" sz="2400" b="0" i="0" dirty="0" err="1">
                <a:solidFill>
                  <a:schemeClr val="tx2"/>
                </a:solidFill>
                <a:effectLst/>
                <a:latin typeface="Segoe UI" panose="020B0502040204020203" pitchFamily="34" charset="0"/>
              </a:rPr>
              <a:t>number+wrong</a:t>
            </a:r>
            <a:r>
              <a:rPr lang="en-US" sz="2400" b="0" i="0" dirty="0">
                <a:solidFill>
                  <a:schemeClr val="tx2"/>
                </a:solidFill>
                <a:effectLst/>
                <a:latin typeface="Segoe UI" panose="020B0502040204020203" pitchFamily="34" charset="0"/>
              </a:rPr>
              <a:t> date+ right </a:t>
            </a:r>
            <a:r>
              <a:rPr lang="en-US" sz="2400" b="0" i="0" dirty="0" err="1">
                <a:solidFill>
                  <a:schemeClr val="tx2"/>
                </a:solidFill>
                <a:effectLst/>
                <a:latin typeface="Segoe UI" panose="020B0502040204020203" pitchFamily="34" charset="0"/>
              </a:rPr>
              <a:t>cvv</a:t>
            </a:r>
            <a:br>
              <a:rPr lang="en-US" sz="2400" b="0" i="0" dirty="0">
                <a:solidFill>
                  <a:schemeClr val="tx2"/>
                </a:solidFill>
                <a:effectLst/>
                <a:latin typeface="Segoe UI" panose="020B0502040204020203" pitchFamily="34" charset="0"/>
              </a:rPr>
            </a:br>
            <a:r>
              <a:rPr lang="en-US" sz="2400" b="0" i="0" dirty="0">
                <a:solidFill>
                  <a:schemeClr val="tx2"/>
                </a:solidFill>
                <a:effectLst/>
                <a:latin typeface="Segoe UI" panose="020B0502040204020203" pitchFamily="34" charset="0"/>
              </a:rPr>
              <a:t>		-Credit/debit card number+ right date+ wrong </a:t>
            </a:r>
            <a:r>
              <a:rPr lang="en-US" sz="2400" b="0" i="0" dirty="0" err="1">
                <a:solidFill>
                  <a:schemeClr val="tx2"/>
                </a:solidFill>
                <a:effectLst/>
                <a:latin typeface="Segoe UI" panose="020B0502040204020203" pitchFamily="34" charset="0"/>
              </a:rPr>
              <a:t>cvv</a:t>
            </a:r>
            <a:br>
              <a:rPr lang="en-US" sz="2400" b="0" i="0" dirty="0">
                <a:solidFill>
                  <a:schemeClr val="tx2"/>
                </a:solidFill>
                <a:effectLst/>
                <a:latin typeface="Segoe UI" panose="020B0502040204020203" pitchFamily="34" charset="0"/>
              </a:rPr>
            </a:br>
            <a:r>
              <a:rPr lang="en-US" sz="2400" b="0" i="0" dirty="0">
                <a:solidFill>
                  <a:schemeClr val="tx2"/>
                </a:solidFill>
                <a:effectLst/>
                <a:latin typeface="Segoe UI" panose="020B0502040204020203" pitchFamily="34" charset="0"/>
              </a:rPr>
              <a:t>		-Wrong credit/debit card number+ right date+ right </a:t>
            </a:r>
            <a:r>
              <a:rPr lang="en-US" sz="2400" dirty="0">
                <a:solidFill>
                  <a:schemeClr val="tx2"/>
                </a:solidFill>
                <a:latin typeface="Segoe UI" panose="020B0502040204020203" pitchFamily="34" charset="0"/>
              </a:rPr>
              <a:t> 				</a:t>
            </a:r>
            <a:r>
              <a:rPr lang="en-US" sz="2400" b="0" i="0" dirty="0" err="1">
                <a:solidFill>
                  <a:schemeClr val="tx2"/>
                </a:solidFill>
                <a:effectLst/>
                <a:latin typeface="Segoe UI" panose="020B0502040204020203" pitchFamily="34" charset="0"/>
              </a:rPr>
              <a:t>cvv</a:t>
            </a:r>
            <a:br>
              <a:rPr lang="en-US" sz="2400" b="0" i="0" dirty="0">
                <a:solidFill>
                  <a:schemeClr val="tx2"/>
                </a:solidFill>
                <a:effectLst/>
                <a:latin typeface="Segoe UI" panose="020B0502040204020203" pitchFamily="34" charset="0"/>
              </a:rPr>
            </a:br>
            <a:r>
              <a:rPr lang="en-US" sz="2400" b="0" i="0" dirty="0">
                <a:solidFill>
                  <a:schemeClr val="tx2"/>
                </a:solidFill>
                <a:effectLst/>
                <a:latin typeface="Segoe UI" panose="020B0502040204020203" pitchFamily="34" charset="0"/>
              </a:rPr>
              <a:t>		-And some other similar combinations</a:t>
            </a:r>
            <a:br>
              <a:rPr lang="en-US" sz="2400" b="0" i="0" dirty="0">
                <a:solidFill>
                  <a:schemeClr val="tx2"/>
                </a:solidFill>
                <a:effectLst/>
                <a:latin typeface="Segoe UI" panose="020B0502040204020203" pitchFamily="34" charset="0"/>
              </a:rPr>
            </a:br>
            <a:br>
              <a:rPr lang="en-US" sz="2400" b="0" i="0" dirty="0">
                <a:solidFill>
                  <a:schemeClr val="tx2"/>
                </a:solidFill>
                <a:effectLst/>
                <a:latin typeface="Segoe UI" panose="020B0502040204020203" pitchFamily="34" charset="0"/>
              </a:rPr>
            </a:br>
            <a:r>
              <a:rPr lang="en-US" sz="2400" b="0" i="0" dirty="0">
                <a:effectLst/>
                <a:latin typeface="Segoe UI" panose="020B0502040204020203" pitchFamily="34" charset="0"/>
              </a:rPr>
              <a:t>10.</a:t>
            </a:r>
            <a:r>
              <a:rPr lang="en-US" sz="2400" b="0" i="0" dirty="0">
                <a:solidFill>
                  <a:schemeClr val="tx2"/>
                </a:solidFill>
                <a:effectLst/>
                <a:latin typeface="Segoe UI" panose="020B0502040204020203" pitchFamily="34" charset="0"/>
              </a:rPr>
              <a:t>Check if the user gets a confirmation message or mail if the payment is successful.</a:t>
            </a:r>
            <a:br>
              <a:rPr lang="en-US" sz="2400" b="0" i="0" dirty="0">
                <a:solidFill>
                  <a:schemeClr val="tx2"/>
                </a:solidFill>
                <a:effectLst/>
                <a:latin typeface="Segoe UI" panose="020B0502040204020203" pitchFamily="34" charset="0"/>
              </a:rPr>
            </a:br>
            <a:r>
              <a:rPr lang="en-US" sz="2400" b="0" i="0" dirty="0">
                <a:effectLst/>
                <a:latin typeface="Segoe UI" panose="020B0502040204020203" pitchFamily="34" charset="0"/>
              </a:rPr>
              <a:t>11</a:t>
            </a:r>
            <a:r>
              <a:rPr lang="en-US" sz="2400" b="0" i="0" dirty="0">
                <a:solidFill>
                  <a:schemeClr val="tx2"/>
                </a:solidFill>
                <a:effectLst/>
                <a:latin typeface="Segoe UI" panose="020B0502040204020203" pitchFamily="34" charset="0"/>
              </a:rPr>
              <a:t>.Check if a pop-up appears if the session has expired.</a:t>
            </a:r>
            <a:br>
              <a:rPr lang="en-US" sz="2400" b="0" i="0" dirty="0">
                <a:solidFill>
                  <a:schemeClr val="tx2"/>
                </a:solidFill>
                <a:effectLst/>
                <a:latin typeface="Segoe UI" panose="020B0502040204020203" pitchFamily="34" charset="0"/>
              </a:rPr>
            </a:br>
            <a:r>
              <a:rPr lang="en-US" sz="2400" b="0" i="0" dirty="0">
                <a:effectLst/>
                <a:latin typeface="Segoe UI" panose="020B0502040204020203" pitchFamily="34" charset="0"/>
              </a:rPr>
              <a:t>12.</a:t>
            </a:r>
            <a:r>
              <a:rPr lang="en-US" sz="800" b="0" i="0" dirty="0">
                <a:solidFill>
                  <a:srgbClr val="282829"/>
                </a:solidFill>
                <a:effectLst/>
                <a:latin typeface="Segoe UI" panose="020B0502040204020203" pitchFamily="34" charset="0"/>
              </a:rPr>
              <a:t> </a:t>
            </a:r>
            <a:r>
              <a:rPr lang="en-US" sz="2400" b="0" i="0" dirty="0">
                <a:solidFill>
                  <a:schemeClr val="tx2"/>
                </a:solidFill>
                <a:effectLst/>
                <a:latin typeface="Segoe UI" panose="020B0502040204020203" pitchFamily="34" charset="0"/>
              </a:rPr>
              <a:t>Verify that the user gets information about unsuccessful payment.</a:t>
            </a:r>
            <a:br>
              <a:rPr lang="en-US" sz="2400" b="0" i="0" dirty="0">
                <a:solidFill>
                  <a:schemeClr val="tx2"/>
                </a:solidFill>
                <a:effectLst/>
                <a:latin typeface="Segoe UI" panose="020B0502040204020203" pitchFamily="34" charset="0"/>
              </a:rPr>
            </a:br>
            <a:r>
              <a:rPr lang="en-US" sz="2400" b="0" i="0" dirty="0">
                <a:effectLst/>
                <a:latin typeface="Segoe UI" panose="020B0502040204020203" pitchFamily="34" charset="0"/>
              </a:rPr>
              <a:t>13.</a:t>
            </a:r>
            <a:r>
              <a:rPr lang="en-US" sz="2400" b="0" i="0" dirty="0">
                <a:solidFill>
                  <a:schemeClr val="tx2"/>
                </a:solidFill>
                <a:effectLst/>
                <a:latin typeface="Segoe UI" panose="020B0502040204020203" pitchFamily="34" charset="0"/>
              </a:rPr>
              <a:t>Check if double payment is not occurring in any case.</a:t>
            </a:r>
            <a:br>
              <a:rPr lang="en-US" sz="2400" b="0" i="0" dirty="0">
                <a:solidFill>
                  <a:schemeClr val="tx2"/>
                </a:solidFill>
                <a:effectLst/>
                <a:latin typeface="Segoe UI" panose="020B0502040204020203" pitchFamily="34" charset="0"/>
              </a:rPr>
            </a:br>
            <a:br>
              <a:rPr lang="en-US" sz="1200" b="0" i="0" dirty="0">
                <a:solidFill>
                  <a:srgbClr val="282829"/>
                </a:solidFill>
                <a:effectLst/>
                <a:latin typeface="Segoe UI" panose="020B0502040204020203" pitchFamily="34" charset="0"/>
              </a:rPr>
            </a:br>
            <a:endParaRPr lang="en-IN" sz="2400" dirty="0">
              <a:solidFill>
                <a:schemeClr val="tx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677334" y="609600"/>
            <a:ext cx="8596668" cy="6248400"/>
          </a:xfrm>
        </p:spPr>
        <p:txBody>
          <a:bodyPr>
            <a:normAutofit fontScale="90000"/>
          </a:bodyPr>
          <a:lstStyle/>
          <a:p>
            <a:r>
              <a:rPr lang="en-US" sz="2200" b="0" i="0" dirty="0">
                <a:effectLst/>
                <a:latin typeface="Segoe UI" panose="020B0502040204020203" pitchFamily="34" charset="0"/>
              </a:rPr>
              <a:t>14</a:t>
            </a:r>
            <a:r>
              <a:rPr lang="en-US" sz="2700" b="0" i="0" dirty="0">
                <a:solidFill>
                  <a:schemeClr val="tx2"/>
                </a:solidFill>
                <a:effectLst/>
                <a:latin typeface="Segoe UI" panose="020B0502040204020203" pitchFamily="34" charset="0"/>
              </a:rPr>
              <a:t>.Check what happens after the session gets expired. Does the payment still occur?</a:t>
            </a:r>
            <a:br>
              <a:rPr lang="en-US" sz="2700" b="0" i="0" dirty="0">
                <a:solidFill>
                  <a:schemeClr val="tx2"/>
                </a:solidFill>
                <a:effectLst/>
                <a:latin typeface="Segoe UI" panose="020B0502040204020203" pitchFamily="34" charset="0"/>
              </a:rPr>
            </a:br>
            <a:br>
              <a:rPr lang="en-US" sz="2700" b="0" i="0" dirty="0">
                <a:solidFill>
                  <a:schemeClr val="tx2"/>
                </a:solidFill>
                <a:effectLst/>
                <a:latin typeface="Segoe UI" panose="020B0502040204020203" pitchFamily="34" charset="0"/>
              </a:rPr>
            </a:br>
            <a:r>
              <a:rPr lang="en-US" sz="2200" b="0" i="0" dirty="0">
                <a:effectLst/>
                <a:latin typeface="Segoe UI" panose="020B0502040204020203" pitchFamily="34" charset="0"/>
              </a:rPr>
              <a:t>15.</a:t>
            </a:r>
            <a:r>
              <a:rPr lang="en-US" sz="2700" b="0" i="0" dirty="0">
                <a:solidFill>
                  <a:schemeClr val="tx2"/>
                </a:solidFill>
                <a:effectLst/>
                <a:latin typeface="Segoe UI" panose="020B0502040204020203" pitchFamily="34" charset="0"/>
              </a:rPr>
              <a:t>Verify if the respective payment option triggers the right payment gateway.</a:t>
            </a:r>
            <a:br>
              <a:rPr lang="en-US" sz="2700" b="0" i="0" dirty="0">
                <a:solidFill>
                  <a:schemeClr val="tx2"/>
                </a:solidFill>
                <a:effectLst/>
                <a:latin typeface="Segoe UI" panose="020B0502040204020203" pitchFamily="34" charset="0"/>
              </a:rPr>
            </a:br>
            <a:br>
              <a:rPr lang="en-US" sz="2700" b="0" i="0" dirty="0">
                <a:solidFill>
                  <a:schemeClr val="tx2"/>
                </a:solidFill>
                <a:effectLst/>
                <a:latin typeface="Segoe UI" panose="020B0502040204020203" pitchFamily="34" charset="0"/>
              </a:rPr>
            </a:br>
            <a:r>
              <a:rPr lang="en-US" sz="2200" b="0" i="0" dirty="0">
                <a:effectLst/>
                <a:latin typeface="Segoe UI" panose="020B0502040204020203" pitchFamily="34" charset="0"/>
              </a:rPr>
              <a:t>16</a:t>
            </a:r>
            <a:r>
              <a:rPr lang="en-US" sz="2700" b="0" i="0" dirty="0">
                <a:solidFill>
                  <a:schemeClr val="tx2"/>
                </a:solidFill>
                <a:effectLst/>
                <a:latin typeface="Segoe UI" panose="020B0502040204020203" pitchFamily="34" charset="0"/>
              </a:rPr>
              <a:t>.Check if the user is directed back to the application after a successful transaction.</a:t>
            </a:r>
            <a:br>
              <a:rPr lang="en-US" sz="2700" b="0" i="0" dirty="0">
                <a:solidFill>
                  <a:schemeClr val="tx2"/>
                </a:solidFill>
                <a:effectLst/>
                <a:latin typeface="Segoe UI" panose="020B0502040204020203" pitchFamily="34" charset="0"/>
              </a:rPr>
            </a:br>
            <a:br>
              <a:rPr lang="en-US" sz="2700" dirty="0">
                <a:solidFill>
                  <a:schemeClr val="tx2"/>
                </a:solidFill>
                <a:latin typeface="Segoe UI" panose="020B0502040204020203" pitchFamily="34" charset="0"/>
              </a:rPr>
            </a:br>
            <a:r>
              <a:rPr lang="en-US" sz="2200" dirty="0">
                <a:latin typeface="Segoe UI" panose="020B0502040204020203" pitchFamily="34" charset="0"/>
              </a:rPr>
              <a:t>17</a:t>
            </a:r>
            <a:r>
              <a:rPr lang="en-US" sz="2700" dirty="0">
                <a:solidFill>
                  <a:schemeClr val="tx2"/>
                </a:solidFill>
                <a:latin typeface="Segoe UI" panose="020B0502040204020203" pitchFamily="34" charset="0"/>
              </a:rPr>
              <a:t>.</a:t>
            </a:r>
            <a:r>
              <a:rPr lang="en-US" sz="2700" b="0" i="0" dirty="0">
                <a:solidFill>
                  <a:schemeClr val="tx2"/>
                </a:solidFill>
                <a:effectLst/>
                <a:latin typeface="Segoe UI" panose="020B0502040204020203" pitchFamily="34" charset="0"/>
              </a:rPr>
              <a:t>Check what happens if the payment gets stopped midway. Does the amount still gets deducted? </a:t>
            </a:r>
            <a:br>
              <a:rPr lang="en-US" b="0" i="0" dirty="0">
                <a:solidFill>
                  <a:srgbClr val="282829"/>
                </a:solidFill>
                <a:effectLst/>
                <a:latin typeface="Segoe UI" panose="020B0502040204020203" pitchFamily="34" charset="0"/>
              </a:rPr>
            </a:br>
            <a:r>
              <a:rPr lang="en-US" sz="2200" b="0" i="0" dirty="0">
                <a:effectLst/>
                <a:latin typeface="Segoe UI" panose="020B0502040204020203" pitchFamily="34" charset="0"/>
              </a:rPr>
              <a:t>18</a:t>
            </a:r>
            <a:r>
              <a:rPr lang="en-US" sz="2200" dirty="0">
                <a:latin typeface="Segoe UI" panose="020B0502040204020203" pitchFamily="34" charset="0"/>
              </a:rPr>
              <a:t>.</a:t>
            </a:r>
            <a:r>
              <a:rPr lang="en-US" sz="2700" b="0" i="0" dirty="0">
                <a:solidFill>
                  <a:schemeClr val="tx2"/>
                </a:solidFill>
                <a:effectLst/>
                <a:latin typeface="Segoe UI" panose="020B0502040204020203" pitchFamily="34" charset="0"/>
              </a:rPr>
              <a:t>Check if the pop-up blocker during the payment is functional.</a:t>
            </a:r>
            <a:br>
              <a:rPr lang="en-US" sz="2700" b="0" i="0" dirty="0">
                <a:solidFill>
                  <a:schemeClr val="tx2"/>
                </a:solidFill>
                <a:effectLst/>
                <a:latin typeface="Segoe UI" panose="020B0502040204020203" pitchFamily="34" charset="0"/>
              </a:rPr>
            </a:br>
            <a:br>
              <a:rPr lang="en-US" sz="2700" b="0" i="0" dirty="0">
                <a:solidFill>
                  <a:schemeClr val="tx2"/>
                </a:solidFill>
                <a:effectLst/>
                <a:latin typeface="Segoe UI" panose="020B0502040204020203" pitchFamily="34" charset="0"/>
              </a:rPr>
            </a:br>
            <a:r>
              <a:rPr lang="en-US" sz="2200" b="0" i="0" dirty="0">
                <a:effectLst/>
                <a:latin typeface="Segoe UI" panose="020B0502040204020203" pitchFamily="34" charset="0"/>
              </a:rPr>
              <a:t>19.</a:t>
            </a:r>
            <a:r>
              <a:rPr lang="en-US" sz="2700" b="0" i="0" dirty="0">
                <a:solidFill>
                  <a:schemeClr val="tx2"/>
                </a:solidFill>
                <a:effectLst/>
                <a:latin typeface="Segoe UI" panose="020B0502040204020203" pitchFamily="34" charset="0"/>
              </a:rPr>
              <a:t>Check if the application page is not getting redirected to some other page or link.</a:t>
            </a:r>
            <a:br>
              <a:rPr lang="en-US" sz="2700" b="0" i="0" dirty="0">
                <a:solidFill>
                  <a:schemeClr val="tx2"/>
                </a:solidFill>
                <a:effectLst/>
                <a:latin typeface="Segoe UI" panose="020B0502040204020203" pitchFamily="34" charset="0"/>
              </a:rPr>
            </a:br>
            <a:br>
              <a:rPr lang="en-US" b="0" i="0" dirty="0">
                <a:solidFill>
                  <a:srgbClr val="282829"/>
                </a:solidFill>
                <a:effectLst/>
                <a:latin typeface="Segoe UI" panose="020B0502040204020203" pitchFamily="34" charset="0"/>
              </a:rPr>
            </a:b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a:xfrm>
            <a:off x="677334" y="609600"/>
            <a:ext cx="8596668" cy="836815"/>
          </a:xfrm>
        </p:spPr>
        <p:txBody>
          <a:bodyPr/>
          <a:lstStyle/>
          <a:p>
            <a:r>
              <a:rPr lang="en-IN" dirty="0"/>
              <a:t>POSITIVE TEST CASES:</a:t>
            </a:r>
          </a:p>
        </p:txBody>
      </p:sp>
      <p:sp>
        <p:nvSpPr>
          <p:cNvPr id="1048629" name="Content Placeholder 2"/>
          <p:cNvSpPr>
            <a:spLocks noGrp="1"/>
          </p:cNvSpPr>
          <p:nvPr>
            <p:ph idx="1"/>
          </p:nvPr>
        </p:nvSpPr>
        <p:spPr>
          <a:xfrm>
            <a:off x="556953" y="1363288"/>
            <a:ext cx="8717049" cy="3724102"/>
          </a:xfrm>
        </p:spPr>
        <p:txBody>
          <a:bodyPr>
            <a:normAutofit fontScale="85000" lnSpcReduction="20000"/>
          </a:bodyPr>
          <a:lstStyle/>
          <a:p>
            <a:r>
              <a:rPr lang="en-IN" dirty="0"/>
              <a:t>Verify that the user is able to save card information or not.</a:t>
            </a:r>
          </a:p>
          <a:p>
            <a:r>
              <a:rPr lang="en-IN" dirty="0"/>
              <a:t>Verify that the user is able to see the correct currency or not.</a:t>
            </a:r>
          </a:p>
          <a:p>
            <a:r>
              <a:rPr lang="en-IN" dirty="0"/>
              <a:t>Verify that the user is able to see proceed with the null value in the cart.</a:t>
            </a:r>
          </a:p>
          <a:p>
            <a:r>
              <a:rPr lang="en-IN" dirty="0"/>
              <a:t>Verify that the user is able to proceed with the blocked card or not.</a:t>
            </a:r>
          </a:p>
          <a:p>
            <a:r>
              <a:rPr lang="en-IN" dirty="0"/>
              <a:t>Verify that the user is able to proceed with the expired card data or not.</a:t>
            </a:r>
          </a:p>
          <a:p>
            <a:r>
              <a:rPr lang="en-IN" dirty="0"/>
              <a:t>Verify that the user is able to get a confirmation message for successful payment.</a:t>
            </a:r>
          </a:p>
          <a:p>
            <a:r>
              <a:rPr lang="en-IN" dirty="0"/>
              <a:t>Verify that the user is able to select a message after an unsuccessful payment.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p:cNvSpPr>
          <p:nvPr>
            <p:ph type="title"/>
          </p:nvPr>
        </p:nvSpPr>
        <p:spPr>
          <a:xfrm>
            <a:off x="677334" y="950422"/>
            <a:ext cx="8596668" cy="1320800"/>
          </a:xfrm>
        </p:spPr>
        <p:txBody>
          <a:bodyPr/>
          <a:lstStyle/>
          <a:p>
            <a:r>
              <a:rPr lang="en-IN" dirty="0"/>
              <a:t>NEGATIVE TEST CASES:</a:t>
            </a:r>
          </a:p>
        </p:txBody>
      </p:sp>
      <p:sp>
        <p:nvSpPr>
          <p:cNvPr id="1048631" name="Content Placeholder 2"/>
          <p:cNvSpPr>
            <a:spLocks noGrp="1"/>
          </p:cNvSpPr>
          <p:nvPr>
            <p:ph idx="1"/>
          </p:nvPr>
        </p:nvSpPr>
        <p:spPr>
          <a:xfrm>
            <a:off x="581891" y="2003368"/>
            <a:ext cx="8692111" cy="4603260"/>
          </a:xfrm>
        </p:spPr>
        <p:txBody>
          <a:bodyPr>
            <a:normAutofit/>
          </a:bodyPr>
          <a:lstStyle/>
          <a:p>
            <a:r>
              <a:rPr lang="en-IN" sz="2000" dirty="0"/>
              <a:t>Verify if the payment gateway stops responding while transaction.</a:t>
            </a:r>
          </a:p>
          <a:p>
            <a:r>
              <a:rPr lang="en-IN" sz="2000" dirty="0"/>
              <a:t>Verify that the payment when the session expires.</a:t>
            </a:r>
          </a:p>
          <a:p>
            <a:r>
              <a:rPr lang="en-IN" sz="2000" dirty="0"/>
              <a:t>Verify that the payment transaction process while disconnecting network connection.</a:t>
            </a:r>
          </a:p>
          <a:p>
            <a:r>
              <a:rPr lang="en-IN" sz="2000" dirty="0"/>
              <a:t>Verify that back button functionality while payment process.</a:t>
            </a:r>
          </a:p>
          <a:p>
            <a:r>
              <a:rPr lang="en-IN" sz="2000" dirty="0"/>
              <a:t>Verify that the refresh button functionality while payment process.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Circuit</vt:lpstr>
      <vt:lpstr>BUSINESS-TO-BUSINESS</vt:lpstr>
      <vt:lpstr>NAME: 1.T.TEJA REG NO:192110191           </vt:lpstr>
      <vt:lpstr>AIM:</vt:lpstr>
      <vt:lpstr>TEST SCENARIO:</vt:lpstr>
      <vt:lpstr>FUNCTIONAL TEST CASES FOR E-PAYMENT</vt:lpstr>
      <vt:lpstr>8.Check if the payment is not getting proceeded with an expired/blocked card. 9.Verify cases like-   -Credit/debit card number+wrong date+ right cvv   -Credit/debit card number+ right date+ wrong cvv   -Wrong credit/debit card number+ right date+ right      cvv   -And some other similar combinations  10.Check if the user gets a confirmation message or mail if the payment is successful. 11.Check if a pop-up appears if the session has expired. 12. Verify that the user gets information about unsuccessful payment. 13.Check if double payment is not occurring in any case.  </vt:lpstr>
      <vt:lpstr>14.Check what happens after the session gets expired. Does the payment still occur?  15.Verify if the respective payment option triggers the right payment gateway.  16.Check if the user is directed back to the application after a successful transaction.  17.Check what happens if the payment gets stopped midway. Does the amount still gets deducted?  18.Check if the pop-up blocker during the payment is functional.  19.Check if the application page is not getting redirected to some other page or link.  </vt:lpstr>
      <vt:lpstr>POSITIVE TEST CASES:</vt:lpstr>
      <vt:lpstr>NEGATIVE TEST CASES: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BUSINESS-TO-BUSINESS</dc:title>
  <dc:creator>bhavana kovi</dc:creator>
  <cp:lastModifiedBy>tejareddy2302@gmail.com</cp:lastModifiedBy>
  <cp:revision>1</cp:revision>
  <dcterms:created xsi:type="dcterms:W3CDTF">2022-09-15T17:00:20Z</dcterms:created>
  <dcterms:modified xsi:type="dcterms:W3CDTF">2022-10-01T05:01:51Z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c1e3bb5762244eeda0c02b0f413242d7</vt:lpwstr>
  </property>
</Properties>
</file>