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7" r:id="rId13"/>
    <p:sldId id="268"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252" y="-14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8</a:t>
            </a:fld>
            <a:endParaRPr lang="en-IN"/>
          </a:p>
        </p:txBody>
      </p:sp>
    </p:spTree>
    <p:extLst>
      <p:ext uri="{BB962C8B-B14F-4D97-AF65-F5344CB8AC3E}">
        <p14:creationId xmlns:p14="http://schemas.microsoft.com/office/powerpoint/2010/main" xmlns="" val="399528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7/12/2024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7/12/2024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7/12/2024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7/12/2024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670091" y="546100"/>
            <a:ext cx="10993549" cy="699376"/>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606591" y="1334377"/>
            <a:ext cx="10993549" cy="3618186"/>
          </a:xfrm>
        </p:spPr>
        <p:txBody>
          <a:bodyPr>
            <a:normAutofit/>
          </a:bodyPr>
          <a:lstStyle/>
          <a:p>
            <a:r>
              <a:rPr lang="en-GB" dirty="0">
                <a:solidFill>
                  <a:schemeClr val="accent1">
                    <a:lumMod val="50000"/>
                  </a:schemeClr>
                </a:solidFill>
                <a:latin typeface="Times New Roman" panose="02020603050405020304" pitchFamily="18" charset="0"/>
                <a:cs typeface="Times New Roman" panose="02020603050405020304" pitchFamily="18" charset="0"/>
              </a:rPr>
              <a:t>Name of the student:    </a:t>
            </a:r>
            <a:r>
              <a:rPr lang="en-GB" dirty="0" smtClean="0">
                <a:solidFill>
                  <a:schemeClr val="accent1">
                    <a:lumMod val="50000"/>
                  </a:schemeClr>
                </a:solidFill>
                <a:latin typeface="Times New Roman" panose="02020603050405020304" pitchFamily="18" charset="0"/>
                <a:cs typeface="Times New Roman" panose="02020603050405020304" pitchFamily="18" charset="0"/>
              </a:rPr>
              <a:t>POTHULA TEJASRI</a:t>
            </a:r>
            <a:endParaRPr lang="en-GB" dirty="0">
              <a:solidFill>
                <a:schemeClr val="accent1">
                  <a:lumMod val="50000"/>
                </a:schemeClr>
              </a:solidFill>
              <a:latin typeface="Times New Roman" panose="02020603050405020304" pitchFamily="18" charset="0"/>
              <a:cs typeface="Times New Roman" panose="02020603050405020304" pitchFamily="18" charset="0"/>
            </a:endParaRPr>
          </a:p>
          <a:p>
            <a:r>
              <a:rPr lang="en-GB" dirty="0">
                <a:solidFill>
                  <a:schemeClr val="accent1">
                    <a:lumMod val="50000"/>
                  </a:schemeClr>
                </a:solidFill>
                <a:latin typeface="Times New Roman" panose="02020603050405020304" pitchFamily="18" charset="0"/>
                <a:cs typeface="Times New Roman" panose="02020603050405020304" pitchFamily="18" charset="0"/>
              </a:rPr>
              <a:t>SKILLS BUILD email  ID:    </a:t>
            </a:r>
            <a:r>
              <a:rPr lang="en-US" sz="1800" u="sng" kern="100" dirty="0" smtClean="0">
                <a:effectLst/>
                <a:latin typeface="Aptos"/>
                <a:ea typeface="Aptos"/>
                <a:cs typeface="Times New Roman" panose="02020603050405020304" pitchFamily="18" charset="0"/>
              </a:rPr>
              <a:t>yedukondalurao90@gmail.com</a:t>
            </a:r>
            <a:endParaRPr lang="en-IN" sz="1800" u="sng" kern="100" dirty="0">
              <a:latin typeface="Aptos"/>
              <a:ea typeface="Aptos"/>
              <a:cs typeface="Times New Roman" panose="02020603050405020304" pitchFamily="18" charset="0"/>
            </a:endParaRPr>
          </a:p>
          <a:p>
            <a:r>
              <a:rPr lang="en-GB" dirty="0">
                <a:solidFill>
                  <a:schemeClr val="accent1">
                    <a:lumMod val="50000"/>
                  </a:schemeClr>
                </a:solidFill>
                <a:latin typeface="Times New Roman" panose="02020603050405020304" pitchFamily="18" charset="0"/>
                <a:cs typeface="Times New Roman" panose="02020603050405020304" pitchFamily="18" charset="0"/>
              </a:rPr>
              <a:t>College name:                  GIET ENGINEERING COLLEGE</a:t>
            </a:r>
          </a:p>
          <a:p>
            <a:r>
              <a:rPr lang="en-GB" dirty="0">
                <a:solidFill>
                  <a:schemeClr val="accent1">
                    <a:lumMod val="50000"/>
                  </a:schemeClr>
                </a:solidFill>
                <a:latin typeface="Times New Roman" panose="02020603050405020304" pitchFamily="18" charset="0"/>
                <a:cs typeface="Times New Roman" panose="02020603050405020304" pitchFamily="18" charset="0"/>
              </a:rPr>
              <a:t>COLLEGE STATE:                  Andhra </a:t>
            </a:r>
            <a:r>
              <a:rPr lang="en-GB" dirty="0" err="1">
                <a:solidFill>
                  <a:schemeClr val="accent1">
                    <a:lumMod val="50000"/>
                  </a:schemeClr>
                </a:solidFill>
                <a:latin typeface="Times New Roman" panose="02020603050405020304" pitchFamily="18" charset="0"/>
                <a:cs typeface="Times New Roman" panose="02020603050405020304" pitchFamily="18" charset="0"/>
              </a:rPr>
              <a:t>pradesh</a:t>
            </a:r>
            <a:endParaRPr lang="en-GB" dirty="0">
              <a:solidFill>
                <a:schemeClr val="accent1">
                  <a:lumMod val="50000"/>
                </a:schemeClr>
              </a:solidFill>
              <a:latin typeface="Times New Roman" panose="02020603050405020304" pitchFamily="18" charset="0"/>
              <a:cs typeface="Times New Roman" panose="02020603050405020304" pitchFamily="18" charset="0"/>
            </a:endParaRPr>
          </a:p>
          <a:p>
            <a:r>
              <a:rPr lang="en-GB" dirty="0">
                <a:solidFill>
                  <a:schemeClr val="accent1">
                    <a:lumMod val="50000"/>
                  </a:schemeClr>
                </a:solidFill>
                <a:latin typeface="Times New Roman" panose="02020603050405020304" pitchFamily="18" charset="0"/>
                <a:cs typeface="Times New Roman" panose="02020603050405020304" pitchFamily="18" charset="0"/>
              </a:rPr>
              <a:t>INTERNSHIP DOMAIN:        cybersecurity using kali </a:t>
            </a:r>
            <a:r>
              <a:rPr lang="en-GB" dirty="0" err="1">
                <a:solidFill>
                  <a:schemeClr val="accent1">
                    <a:lumMod val="50000"/>
                  </a:schemeClr>
                </a:solidFill>
                <a:latin typeface="Times New Roman" panose="02020603050405020304" pitchFamily="18" charset="0"/>
                <a:cs typeface="Times New Roman" panose="02020603050405020304" pitchFamily="18" charset="0"/>
              </a:rPr>
              <a:t>linux</a:t>
            </a:r>
            <a:endParaRPr lang="en-GB" dirty="0">
              <a:solidFill>
                <a:schemeClr val="accent1">
                  <a:lumMod val="50000"/>
                </a:schemeClr>
              </a:solidFill>
              <a:latin typeface="Times New Roman" panose="02020603050405020304" pitchFamily="18" charset="0"/>
              <a:cs typeface="Times New Roman" panose="02020603050405020304" pitchFamily="18" charset="0"/>
            </a:endParaRPr>
          </a:p>
          <a:p>
            <a:r>
              <a:rPr lang="en-GB" dirty="0">
                <a:solidFill>
                  <a:schemeClr val="accent1">
                    <a:lumMod val="50000"/>
                  </a:schemeClr>
                </a:solidFill>
                <a:latin typeface="Times New Roman" panose="02020603050405020304" pitchFamily="18" charset="0"/>
                <a:cs typeface="Times New Roman" panose="02020603050405020304" pitchFamily="18" charset="0"/>
              </a:rPr>
              <a:t>START DATE &amp; END DATE:  03-06-2024 to 12-02-2024</a:t>
            </a:r>
          </a:p>
          <a:p>
            <a:endParaRPr lang="en-GB" dirty="0">
              <a:solidFill>
                <a:schemeClr val="accent1">
                  <a:lumMod val="50000"/>
                </a:schemeClr>
              </a:solidFill>
              <a:latin typeface="Times New Roman" panose="02020603050405020304" pitchFamily="18" charset="0"/>
              <a:cs typeface="Times New Roman" panose="02020603050405020304" pitchFamily="18" charset="0"/>
            </a:endParaRPr>
          </a:p>
          <a:p>
            <a:endParaRPr lang="en-GB" b="1" dirty="0">
              <a:solidFill>
                <a:schemeClr val="accent1">
                  <a:lumMod val="50000"/>
                </a:schemeClr>
              </a:solidFill>
              <a:latin typeface="Times New Roman" panose="02020603050405020304" pitchFamily="18" charset="0"/>
              <a:cs typeface="Times New Roman" panose="02020603050405020304" pitchFamily="18" charset="0"/>
            </a:endParaRPr>
          </a:p>
          <a:p>
            <a:endParaRPr lang="en-GB" b="1" dirty="0">
              <a:solidFill>
                <a:schemeClr val="tx1"/>
              </a:solidFill>
              <a:latin typeface="Times New Roman" panose="02020603050405020304" pitchFamily="18" charset="0"/>
              <a:cs typeface="Times New Roman" panose="02020603050405020304" pitchFamily="18" charset="0"/>
            </a:endParaRPr>
          </a:p>
          <a:p>
            <a:endParaRPr lang="en-GB" dirty="0"/>
          </a:p>
          <a:p>
            <a:endParaRPr lang="en-GB" dirty="0"/>
          </a:p>
          <a:p>
            <a:endParaRPr lang="en-GB"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extLst>
              <a:ext uri="{28A0092B-C50C-407E-A947-70E740481C1C}">
                <a14:useLocalDpi xmlns:a14="http://schemas.microsoft.com/office/drawing/2010/main" xmlns="" val="0"/>
              </a:ext>
            </a:extLst>
          </a:blip>
          <a:srcRect/>
          <a:stretch/>
        </p:blipFill>
        <p:spPr>
          <a:xfrm>
            <a:off x="474133" y="3746500"/>
            <a:ext cx="11260667" cy="3022600"/>
          </a:xfrm>
          <a:prstGeom prst="rect">
            <a:avLst/>
          </a:prstGeom>
        </p:spPr>
      </p:pic>
      <p:sp>
        <p:nvSpPr>
          <p:cNvPr id="4" name="TextBox 3">
            <a:extLst>
              <a:ext uri="{FF2B5EF4-FFF2-40B4-BE49-F238E27FC236}">
                <a16:creationId xmlns:a16="http://schemas.microsoft.com/office/drawing/2014/main" xmlns="" id="{C63F1023-4EAE-4C53-B816-41F41A95EF1B}"/>
              </a:ext>
            </a:extLst>
          </p:cNvPr>
          <p:cNvSpPr txBox="1"/>
          <p:nvPr/>
        </p:nvSpPr>
        <p:spPr>
          <a:xfrm>
            <a:off x="8639503" y="1056290"/>
            <a:ext cx="2743200" cy="2601309"/>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xmlns=""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E9D03238-9FB3-4B52-9E3C-556910458CFF}"/>
              </a:ext>
            </a:extLst>
          </p:cNvPr>
          <p:cNvSpPr txBox="1"/>
          <p:nvPr/>
        </p:nvSpPr>
        <p:spPr>
          <a:xfrm>
            <a:off x="495300" y="647700"/>
            <a:ext cx="3149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ORIGINAL IMAGE:</a:t>
            </a:r>
            <a:endParaRPr lang="en-IN" sz="2400" b="1" dirty="0">
              <a:latin typeface="Times New Roman" panose="02020603050405020304" pitchFamily="18" charset="0"/>
              <a:cs typeface="Times New Roman" panose="02020603050405020304" pitchFamily="18" charset="0"/>
            </a:endParaRPr>
          </a:p>
        </p:txBody>
      </p:sp>
      <p:pic>
        <p:nvPicPr>
          <p:cNvPr id="4" name="Picture 3" descr="original.jfif"/>
          <p:cNvPicPr>
            <a:picLocks noChangeAspect="1"/>
          </p:cNvPicPr>
          <p:nvPr/>
        </p:nvPicPr>
        <p:blipFill>
          <a:blip r:embed="rId2"/>
          <a:stretch>
            <a:fillRect/>
          </a:stretch>
        </p:blipFill>
        <p:spPr>
          <a:xfrm>
            <a:off x="682171" y="1190171"/>
            <a:ext cx="10827658" cy="49203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16CEFC7-20CC-4DCB-8ADB-AA2498D64130}"/>
              </a:ext>
            </a:extLst>
          </p:cNvPr>
          <p:cNvSpPr txBox="1"/>
          <p:nvPr/>
        </p:nvSpPr>
        <p:spPr>
          <a:xfrm>
            <a:off x="596900" y="863600"/>
            <a:ext cx="40259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ENCRYPTED IMAGE:</a:t>
            </a:r>
            <a:endParaRPr lang="en-IN" sz="2400" b="1" dirty="0">
              <a:latin typeface="Times New Roman" panose="02020603050405020304" pitchFamily="18" charset="0"/>
              <a:cs typeface="Times New Roman" panose="02020603050405020304" pitchFamily="18" charset="0"/>
            </a:endParaRPr>
          </a:p>
        </p:txBody>
      </p:sp>
      <p:pic>
        <p:nvPicPr>
          <p:cNvPr id="5" name="Picture 4" descr="encrypted.jfif"/>
          <p:cNvPicPr>
            <a:picLocks noChangeAspect="1"/>
          </p:cNvPicPr>
          <p:nvPr/>
        </p:nvPicPr>
        <p:blipFill>
          <a:blip r:embed="rId2"/>
          <a:stretch>
            <a:fillRect/>
          </a:stretch>
        </p:blipFill>
        <p:spPr>
          <a:xfrm>
            <a:off x="740230" y="1451429"/>
            <a:ext cx="11074400" cy="5109028"/>
          </a:xfrm>
          <a:prstGeom prst="rect">
            <a:avLst/>
          </a:prstGeom>
        </p:spPr>
      </p:pic>
    </p:spTree>
    <p:extLst>
      <p:ext uri="{BB962C8B-B14F-4D97-AF65-F5344CB8AC3E}">
        <p14:creationId xmlns:p14="http://schemas.microsoft.com/office/powerpoint/2010/main" xmlns="" val="321529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normAutofit/>
          </a:bodyPr>
          <a:lstStyle/>
          <a:p>
            <a:r>
              <a:rPr lang="en-US" sz="2400" smtClean="0">
                <a:latin typeface="Times New Roman" panose="02020603050405020304" pitchFamily="18" charset="0"/>
                <a:cs typeface="Times New Roman" panose="02020603050405020304" pitchFamily="18" charset="0"/>
              </a:rPr>
              <a:t>https://github.com/Teja290604/Image_stege.git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21535" y="820085"/>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130629" y="820085"/>
            <a:ext cx="11494073" cy="5900029"/>
          </a:xfrm>
        </p:spPr>
        <p:txBody>
          <a:bodyPr>
            <a:normAutofit/>
          </a:bodyPr>
          <a:lstStyle/>
          <a:p>
            <a:pPr>
              <a:buNone/>
            </a:pPr>
            <a:r>
              <a:rPr lang="en-US" sz="1800" dirty="0"/>
              <a:t>      </a:t>
            </a:r>
            <a:r>
              <a:rPr lang="en-US" sz="1800" dirty="0">
                <a:latin typeface="Times New Roman" panose="02020603050405020304" pitchFamily="18" charset="0"/>
                <a:cs typeface="Times New Roman" panose="02020603050405020304" pitchFamily="18" charset="0"/>
              </a:rPr>
              <a:t>In the era of digital communication, ensuring secure transmission of sensitive information is crucial. Traditional encryption methods protect data during transit, but the existence of encrypted messages can still be detected. This project aims to explore the application of steganography as a covert communication technique by developing a system to hide textual information within digital images. The challenge lies in devising an efficient method to embed text into the pixel data of images without perceptible alteration to the visual quality of the image. The project will investigate different steganographic techniques, evaluate their effectiveness in terms of hiding capacity and robustness against detection, and develop a software tool that can reliably embed and extract text messages from images</a:t>
            </a:r>
          </a:p>
          <a:p>
            <a:pPr>
              <a:buNone/>
            </a:pPr>
            <a:r>
              <a:rPr lang="en-US" sz="1800" dirty="0">
                <a:latin typeface="Times New Roman" panose="02020603050405020304" pitchFamily="18" charset="0"/>
                <a:cs typeface="Times New Roman" panose="02020603050405020304" pitchFamily="18" charset="0"/>
              </a:rPr>
              <a:t>     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spTree>
    <p:extLst>
      <p:ext uri="{BB962C8B-B14F-4D97-AF65-F5344CB8AC3E}">
        <p14:creationId xmlns:p14="http://schemas.microsoft.com/office/powerpoint/2010/main" xmlns=""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40480" y="964005"/>
            <a:ext cx="12278561"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440480" y="1988456"/>
            <a:ext cx="5655521" cy="486954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agenda of this project to send a secret text to higher officials using the steganography concept and RGB technique, ensuring that criminals or others cannot identify the image or its hidden content. This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r>
              <a:rPr lang="en-US" sz="2000" dirty="0"/>
              <a:t>.</a:t>
            </a:r>
          </a:p>
        </p:txBody>
      </p:sp>
      <p:pic>
        <p:nvPicPr>
          <p:cNvPr id="11270" name="Picture 6" descr="Unseen: An Overview of Steganography and Presentation of Associated Java  Application C-Hide"/>
          <p:cNvPicPr>
            <a:picLocks noChangeAspect="1" noChangeArrowheads="1"/>
          </p:cNvPicPr>
          <p:nvPr/>
        </p:nvPicPr>
        <p:blipFill>
          <a:blip r:embed="rId2"/>
          <a:srcRect/>
          <a:stretch>
            <a:fillRect/>
          </a:stretch>
        </p:blipFill>
        <p:spPr bwMode="auto">
          <a:xfrm>
            <a:off x="6168570" y="1944914"/>
            <a:ext cx="5500915" cy="4341815"/>
          </a:xfrm>
          <a:prstGeom prst="rect">
            <a:avLst/>
          </a:prstGeom>
          <a:noFill/>
        </p:spPr>
      </p:pic>
    </p:spTree>
    <p:extLst>
      <p:ext uri="{BB962C8B-B14F-4D97-AF65-F5344CB8AC3E}">
        <p14:creationId xmlns:p14="http://schemas.microsoft.com/office/powerpoint/2010/main" xmlns=""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203200" y="1092200"/>
            <a:ext cx="11506200" cy="5765800"/>
          </a:xfrm>
        </p:spPr>
        <p:txBody>
          <a:bodyPr>
            <a:noAutofit/>
          </a:bodyPr>
          <a:lstStyle/>
          <a:p>
            <a:r>
              <a:rPr lang="en-US" sz="1800" dirty="0">
                <a:latin typeface="Times New Roman" panose="02020603050405020304" pitchFamily="18" charset="0"/>
                <a:cs typeface="Times New Roman" panose="02020603050405020304" pitchFamily="18" charset="0"/>
              </a:rPr>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800" b="1" dirty="0">
                <a:latin typeface="Times New Roman" panose="02020603050405020304" pitchFamily="18" charset="0"/>
                <a:cs typeface="Times New Roman" panose="02020603050405020304" pitchFamily="18" charset="0"/>
              </a:rPr>
              <a:t>Image Encoding: </a:t>
            </a:r>
            <a:r>
              <a:rPr lang="en-US" sz="1800" dirty="0">
                <a:latin typeface="Times New Roman" panose="02020603050405020304" pitchFamily="18" charset="0"/>
                <a:cs typeface="Times New Roman" panose="02020603050405020304" pitchFamily="18" charset="0"/>
              </a:rPr>
              <a:t>Secret text is hidden within the image’s pixel values using the LSB method, with additional security provided by XOR the text characters with a user-provided security key.  </a:t>
            </a:r>
          </a:p>
          <a:p>
            <a:r>
              <a:rPr lang="en-US" sz="1800" b="1" dirty="0">
                <a:latin typeface="Times New Roman" panose="02020603050405020304" pitchFamily="18" charset="0"/>
                <a:cs typeface="Times New Roman" panose="02020603050405020304" pitchFamily="18" charset="0"/>
              </a:rPr>
              <a:t>Pixel Manipulation: </a:t>
            </a:r>
            <a:r>
              <a:rPr lang="en-US" sz="1800" dirty="0">
                <a:latin typeface="Times New Roman" panose="02020603050405020304" pitchFamily="18" charset="0"/>
                <a:cs typeface="Times New Roman" panose="02020603050405020304" pitchFamily="18" charset="0"/>
              </a:rPr>
              <a:t>The encoded text is distributed across the image’s pixels, maintaining the visual integrity of the image while embedding the hidden message.</a:t>
            </a:r>
          </a:p>
          <a:p>
            <a:r>
              <a:rPr lang="en-US" sz="1800" b="1" dirty="0">
                <a:latin typeface="Times New Roman" panose="02020603050405020304" pitchFamily="18" charset="0"/>
                <a:cs typeface="Times New Roman" panose="02020603050405020304" pitchFamily="18" charset="0"/>
              </a:rPr>
              <a:t>Text Decoding: </a:t>
            </a:r>
            <a:r>
              <a:rPr lang="en-US" sz="1800" dirty="0">
                <a:latin typeface="Times New Roman" panose="02020603050405020304" pitchFamily="18" charset="0"/>
                <a:cs typeface="Times New Roman" panose="02020603050405020304" pitchFamily="18" charset="0"/>
              </a:rPr>
              <a:t>The project includes functionality to decrypt and retrieve the hidden text from the image using the correct security key, ensuring that only authorized users can access the information.</a:t>
            </a:r>
          </a:p>
          <a:p>
            <a:r>
              <a:rPr lang="en-US" sz="1800" dirty="0">
                <a:latin typeface="Times New Roman" panose="02020603050405020304" pitchFamily="18" charset="0"/>
                <a:cs typeface="Times New Roman" panose="02020603050405020304" pitchFamily="18" charset="0"/>
              </a:rPr>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xmlns=""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363477" y="1538514"/>
            <a:ext cx="7889040" cy="4673106"/>
          </a:xfrm>
        </p:spPr>
        <p:txBody>
          <a:bodyPr>
            <a:normAutofit/>
          </a:bodyPr>
          <a:lstStyle/>
          <a:p>
            <a:r>
              <a:rPr lang="en-US" sz="1800" dirty="0">
                <a:latin typeface="Times New Roman" panose="02020603050405020304" pitchFamily="18" charset="0"/>
                <a:cs typeface="Times New Roman" panose="02020603050405020304" pitchFamily="18" charset="0"/>
              </a:rPr>
              <a:t>The primary end users for this steganography project include government and military personnel secure communication, corporate executives protecting proprietary data, and journalists sharing sensitive information discreetly.</a:t>
            </a:r>
          </a:p>
          <a:p>
            <a:r>
              <a:rPr lang="en-US" sz="1800" dirty="0">
                <a:latin typeface="Times New Roman" panose="02020603050405020304" pitchFamily="18" charset="0"/>
                <a:cs typeface="Times New Roman" panose="02020603050405020304" pitchFamily="18" charset="0"/>
              </a:rPr>
              <a:t>IT and cyber security teams can integrate this technique to enhance organizational data security.</a:t>
            </a:r>
          </a:p>
          <a:p>
            <a:r>
              <a:rPr lang="en-US" sz="1800" dirty="0">
                <a:latin typeface="Times New Roman" panose="02020603050405020304" pitchFamily="18" charset="0"/>
                <a:cs typeface="Times New Roman" panose="02020603050405020304" pitchFamily="18" charset="0"/>
              </a:rPr>
              <a:t>Additionally,  the person who wants to send any secret message other person in a hidden format then this project will helpful for them.</a:t>
            </a:r>
          </a:p>
          <a:p>
            <a:r>
              <a:rPr lang="en-US" sz="1800" dirty="0">
                <a:latin typeface="Times New Roman" panose="02020603050405020304" pitchFamily="18" charset="0"/>
                <a:cs typeface="Times New Roman" panose="02020603050405020304" pitchFamily="18" charset="0"/>
              </a:rPr>
              <a:t>Steganography can be employed to embed copyright information or digital watermarks within images to assert ownership and deter unauthorized use or distribution.</a:t>
            </a:r>
          </a:p>
        </p:txBody>
      </p:sp>
      <p:pic>
        <p:nvPicPr>
          <p:cNvPr id="6" name="Picture 5">
            <a:extLst>
              <a:ext uri="{FF2B5EF4-FFF2-40B4-BE49-F238E27FC236}">
                <a16:creationId xmlns:a16="http://schemas.microsoft.com/office/drawing/2014/main" xmlns="" id="{E6C3EAAA-AE9F-4739-A791-CEE4D167B2DD}"/>
              </a:ext>
            </a:extLst>
          </p:cNvPr>
          <p:cNvPicPr>
            <a:picLocks noChangeAspect="1"/>
          </p:cNvPicPr>
          <p:nvPr/>
        </p:nvPicPr>
        <p:blipFill>
          <a:blip r:embed="rId2"/>
          <a:stretch>
            <a:fillRect/>
          </a:stretch>
        </p:blipFill>
        <p:spPr>
          <a:xfrm>
            <a:off x="8355724" y="1292773"/>
            <a:ext cx="3836275" cy="4673106"/>
          </a:xfrm>
          <a:prstGeom prst="rect">
            <a:avLst/>
          </a:prstGeom>
        </p:spPr>
      </p:pic>
    </p:spTree>
    <p:extLst>
      <p:ext uri="{BB962C8B-B14F-4D97-AF65-F5344CB8AC3E}">
        <p14:creationId xmlns:p14="http://schemas.microsoft.com/office/powerpoint/2010/main" xmlns=""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55791" y="760512"/>
            <a:ext cx="11029616" cy="1188720"/>
          </a:xfrm>
        </p:spPr>
        <p:txBody>
          <a:bodyPr anchor="ctr"/>
          <a:lstStyle/>
          <a:p>
            <a:r>
              <a:rPr lang="en-US" sz="2800" dirty="0"/>
              <a:t/>
            </a:r>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normAutofit fontScale="92500" lnSpcReduction="10000"/>
          </a:bodyPr>
          <a:lstStyle/>
          <a:p>
            <a:pPr>
              <a:buNone/>
            </a:pPr>
            <a:r>
              <a:rPr lang="en-US" dirty="0"/>
              <a:t>.</a:t>
            </a:r>
          </a:p>
          <a:p>
            <a:r>
              <a:rPr lang="en-US" sz="1900" dirty="0">
                <a:latin typeface="Times New Roman" panose="02020603050405020304" pitchFamily="18" charset="0"/>
                <a:cs typeface="Times New Roman" panose="02020603050405020304" pitchFamily="18" charset="0"/>
              </a:rPr>
              <a:t>Steganography is the basic concept to hide the data inside other data.</a:t>
            </a:r>
          </a:p>
          <a:p>
            <a:r>
              <a:rPr lang="en-US" sz="1900" dirty="0">
                <a:latin typeface="Times New Roman" panose="02020603050405020304" pitchFamily="18" charset="0"/>
                <a:cs typeface="Times New Roman" panose="02020603050405020304" pitchFamily="18" charset="0"/>
              </a:rPr>
              <a:t>In this project RGB Mechanism is used for pixel manipulation.</a:t>
            </a:r>
          </a:p>
          <a:p>
            <a:r>
              <a:rPr lang="en-US" sz="1900" dirty="0">
                <a:latin typeface="Times New Roman" panose="02020603050405020304" pitchFamily="18" charset="0"/>
                <a:cs typeface="Times New Roman" panose="02020603050405020304" pitchFamily="18" charset="0"/>
              </a:rPr>
              <a:t>XOR operation is used for encryption and decryption of the test inside the image.</a:t>
            </a:r>
          </a:p>
          <a:p>
            <a:r>
              <a:rPr lang="en-US" sz="1900" dirty="0">
                <a:latin typeface="Times New Roman" panose="02020603050405020304" pitchFamily="18" charset="0"/>
                <a:cs typeface="Times New Roman" panose="02020603050405020304" pitchFamily="18" charset="0"/>
              </a:rPr>
              <a:t>The project reads an image and hides the secret text within the pixel values using the least significant bits (LSB) method.</a:t>
            </a:r>
          </a:p>
          <a:p>
            <a:r>
              <a:rPr lang="en-US" sz="1900" dirty="0">
                <a:latin typeface="Times New Roman" panose="02020603050405020304" pitchFamily="18" charset="0"/>
                <a:cs typeface="Times New Roman" panose="02020603050405020304" pitchFamily="18" charset="0"/>
              </a:rPr>
              <a:t>For security purpose that means to avoid unauthorized users taking the advantage of the message, a secret key used to hide and unhide the data.</a:t>
            </a:r>
          </a:p>
          <a:p>
            <a:r>
              <a:rPr lang="en-US" sz="1900" dirty="0">
                <a:latin typeface="Times New Roman" panose="02020603050405020304" pitchFamily="18" charset="0"/>
                <a:cs typeface="Times New Roman" panose="02020603050405020304" pitchFamily="18" charset="0"/>
              </a:rPr>
              <a:t>Finally, By using this project we can hide the data inside an image using secret key and for unhide the message secret is used.</a:t>
            </a:r>
          </a:p>
        </p:txBody>
      </p:sp>
    </p:spTree>
    <p:extLst>
      <p:ext uri="{BB962C8B-B14F-4D97-AF65-F5344CB8AC3E}">
        <p14:creationId xmlns:p14="http://schemas.microsoft.com/office/powerpoint/2010/main" xmlns=""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101598" y="2228650"/>
            <a:ext cx="7087478" cy="3634486"/>
          </a:xfrm>
        </p:spPr>
        <p:txBody>
          <a:bodyPr>
            <a:normAutofit fontScale="92500"/>
          </a:bodyPr>
          <a:lstStyle/>
          <a:p>
            <a:r>
              <a:rPr lang="en-US" sz="1800" dirty="0">
                <a:latin typeface="Times New Roman" panose="02020603050405020304" pitchFamily="18" charset="0"/>
                <a:cs typeface="Times New Roman" panose="02020603050405020304" pitchFamily="18" charset="0"/>
              </a:rPr>
              <a:t>To customize and make this steganography project my own, I focused on implementing the RGB technique with XOR operation for embedding and extracting text within digital images. This approach not only ensures that the hidden text is integrated seamlessly into the image's pixel data but also enhances the security by using XOR encryption. By leveraging XOR operation, the project aims to provide a balance between simplicity and effectiveness in concealing information, making it suitable for applications requiring covert communication and data protection. Through rigorous testing and optimization of the algorithm, I aim to deliver a robust steganography tool that meets the needs of users in sectors such as journalism, cybersecurity, and personal privacy, offering a reliable solution for secure digital communication.</a:t>
            </a:r>
          </a:p>
        </p:txBody>
      </p:sp>
      <p:pic>
        <p:nvPicPr>
          <p:cNvPr id="7170" name="Picture 2" descr="What would be the real life example of steganography? Can you provide a few  examples by which I can be able to teach someone who has not any technical  knowledge about it? -"/>
          <p:cNvPicPr>
            <a:picLocks noChangeAspect="1" noChangeArrowheads="1"/>
          </p:cNvPicPr>
          <p:nvPr/>
        </p:nvPicPr>
        <p:blipFill>
          <a:blip r:embed="rId2"/>
          <a:srcRect/>
          <a:stretch>
            <a:fillRect/>
          </a:stretch>
        </p:blipFill>
        <p:spPr bwMode="auto">
          <a:xfrm>
            <a:off x="7242629" y="2293257"/>
            <a:ext cx="4583792" cy="3759200"/>
          </a:xfrm>
          <a:prstGeom prst="rect">
            <a:avLst/>
          </a:prstGeom>
          <a:noFill/>
        </p:spPr>
      </p:pic>
    </p:spTree>
    <p:extLst>
      <p:ext uri="{BB962C8B-B14F-4D97-AF65-F5344CB8AC3E}">
        <p14:creationId xmlns:p14="http://schemas.microsoft.com/office/powerpoint/2010/main" xmlns=""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290286" y="0"/>
            <a:ext cx="11532277" cy="2423677"/>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101600" y="914401"/>
            <a:ext cx="6328229" cy="5651380"/>
          </a:xfrm>
        </p:spPr>
        <p:txBody>
          <a:bodyPr>
            <a:normAutofit/>
          </a:bodyPr>
          <a:lstStyle/>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1:  </a:t>
            </a:r>
            <a:r>
              <a:rPr lang="en-US" sz="1800" dirty="0">
                <a:latin typeface="Times New Roman" panose="02020603050405020304" pitchFamily="18" charset="0"/>
                <a:cs typeface="Times New Roman" panose="02020603050405020304" pitchFamily="18" charset="0"/>
              </a:rPr>
              <a:t>Import the  libraries like cv2 and os for accessing relevant concept into code.</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2: </a:t>
            </a:r>
            <a:r>
              <a:rPr lang="en-US" sz="1800" dirty="0">
                <a:latin typeface="Times New Roman" panose="02020603050405020304" pitchFamily="18" charset="0"/>
                <a:cs typeface="Times New Roman" panose="02020603050405020304" pitchFamily="18" charset="0"/>
              </a:rPr>
              <a:t>After converting the text into their equivalent ASCII values that values should be stored in the variables.</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3:  </a:t>
            </a:r>
            <a:r>
              <a:rPr lang="en-US" sz="1800" dirty="0">
                <a:latin typeface="Times New Roman" panose="02020603050405020304" pitchFamily="18" charset="0"/>
                <a:cs typeface="Times New Roman" panose="02020603050405020304" pitchFamily="18" charset="0"/>
              </a:rPr>
              <a:t>Read the image from it’s path and hiding the image using XOR operation , RGB       mechanism</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4: </a:t>
            </a:r>
            <a:r>
              <a:rPr lang="en-US" sz="1800" dirty="0">
                <a:latin typeface="Times New Roman" panose="02020603050405020304" pitchFamily="18" charset="0"/>
                <a:cs typeface="Times New Roman" panose="02020603050405020304" pitchFamily="18" charset="0"/>
              </a:rPr>
              <a:t>A secret key  should be generated to avoid unauthorized users.</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5: </a:t>
            </a:r>
            <a:r>
              <a:rPr lang="en-US" sz="1800" dirty="0">
                <a:latin typeface="Times New Roman" panose="02020603050405020304" pitchFamily="18" charset="0"/>
                <a:cs typeface="Times New Roman" panose="02020603050405020304" pitchFamily="18" charset="0"/>
              </a:rPr>
              <a:t>To unhide the image user need to know the secret key .</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6: </a:t>
            </a:r>
            <a:r>
              <a:rPr lang="en-US" sz="1800" dirty="0">
                <a:latin typeface="Times New Roman" panose="02020603050405020304" pitchFamily="18" charset="0"/>
                <a:cs typeface="Times New Roman" panose="02020603050405020304" pitchFamily="18" charset="0"/>
              </a:rPr>
              <a:t>Then the  user can able to see the secret message.</a:t>
            </a:r>
            <a:endParaRPr lang="en-US" sz="1800" b="1" dirty="0">
              <a:latin typeface="Times New Roman" panose="02020603050405020304" pitchFamily="18" charset="0"/>
              <a:cs typeface="Times New Roman" panose="02020603050405020304" pitchFamily="18" charset="0"/>
            </a:endParaRPr>
          </a:p>
        </p:txBody>
      </p:sp>
      <p:pic>
        <p:nvPicPr>
          <p:cNvPr id="6146" name="Picture 2" descr="Basic concepts and behavior of steganography | Download Scientific Diagram"/>
          <p:cNvPicPr>
            <a:picLocks noChangeAspect="1" noChangeArrowheads="1"/>
          </p:cNvPicPr>
          <p:nvPr/>
        </p:nvPicPr>
        <p:blipFill>
          <a:blip r:embed="rId3"/>
          <a:srcRect/>
          <a:stretch>
            <a:fillRect/>
          </a:stretch>
        </p:blipFill>
        <p:spPr bwMode="auto">
          <a:xfrm>
            <a:off x="6125028" y="1726519"/>
            <a:ext cx="5581195" cy="4143376"/>
          </a:xfrm>
          <a:prstGeom prst="rect">
            <a:avLst/>
          </a:prstGeom>
          <a:noFill/>
        </p:spPr>
      </p:pic>
    </p:spTree>
    <p:extLst>
      <p:ext uri="{BB962C8B-B14F-4D97-AF65-F5344CB8AC3E}">
        <p14:creationId xmlns:p14="http://schemas.microsoft.com/office/powerpoint/2010/main" xmlns=""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sp>
        <p:nvSpPr>
          <p:cNvPr id="4098" name="AutoShape 2"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6" name="AutoShape 10"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8" name="AutoShape 12"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0" name="AutoShape 14"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2" name="AutoShape 16"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4" name="AutoShape 18"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6" name="AutoShape 20"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8" name="AutoShape 22"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20" name="AutoShape 24"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22" name="AutoShape 26"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24" name="AutoShape 28"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26" name="AutoShape 30"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28" name="AutoShape 32"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30" name="AutoShape 34" descr="blob:https://web.whatsapp.com/ff372bb6-e69b-4a4e-b527-cd61bb478e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 name="Picture 21" descr="ste.jfif"/>
          <p:cNvPicPr>
            <a:picLocks noChangeAspect="1"/>
          </p:cNvPicPr>
          <p:nvPr/>
        </p:nvPicPr>
        <p:blipFill>
          <a:blip r:embed="rId2"/>
          <a:stretch>
            <a:fillRect/>
          </a:stretch>
        </p:blipFill>
        <p:spPr>
          <a:xfrm>
            <a:off x="362856" y="914400"/>
            <a:ext cx="11379201" cy="5021943"/>
          </a:xfrm>
          <a:prstGeom prst="rect">
            <a:avLst/>
          </a:prstGeom>
        </p:spPr>
      </p:pic>
    </p:spTree>
    <p:extLst>
      <p:ext uri="{BB962C8B-B14F-4D97-AF65-F5344CB8AC3E}">
        <p14:creationId xmlns:p14="http://schemas.microsoft.com/office/powerpoint/2010/main" xmlns=""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653</TotalTime>
  <Words>995</Words>
  <Application>Microsoft Office PowerPoint</Application>
  <PresentationFormat>Custom</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Slide 10</vt:lpstr>
      <vt:lpstr>Slide 11</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ideal</cp:lastModifiedBy>
  <cp:revision>53</cp:revision>
  <dcterms:created xsi:type="dcterms:W3CDTF">2021-05-26T16:50:10Z</dcterms:created>
  <dcterms:modified xsi:type="dcterms:W3CDTF">2024-07-12T03:52:45Z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