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832FF1-24FB-4D0C-8158-A0E6DED76120}" v="7" dt="2024-02-28T07:42:15.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55" autoAdjust="0"/>
    <p:restoredTop sz="94660"/>
  </p:normalViewPr>
  <p:slideViewPr>
    <p:cSldViewPr snapToGrid="0">
      <p:cViewPr varScale="1">
        <p:scale>
          <a:sx n="63" d="100"/>
          <a:sy n="63" d="100"/>
        </p:scale>
        <p:origin x="10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90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055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5925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2869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2309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634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3977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324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8672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864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62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8A87A34-81AB-432B-8DAE-1953F412C126}" type="datetimeFigureOut">
              <a:rPr lang="en-US" smtClean="0"/>
              <a:pPr/>
              <a:t>4/3/2024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81087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15DCD-BE93-8DA5-6CE1-E12B3EC4D9F9}"/>
              </a:ext>
            </a:extLst>
          </p:cNvPr>
          <p:cNvSpPr>
            <a:spLocks noGrp="1"/>
          </p:cNvSpPr>
          <p:nvPr>
            <p:ph type="ctrTitle"/>
          </p:nvPr>
        </p:nvSpPr>
        <p:spPr/>
        <p:txBody>
          <a:bodyPr/>
          <a:lstStyle/>
          <a:p>
            <a:r>
              <a:rPr lang="en-IN" sz="4000" spc="25" dirty="0">
                <a:solidFill>
                  <a:srgbClr val="4E4A4A"/>
                </a:solidFill>
                <a:effectLst/>
                <a:latin typeface="Broadway" panose="04040905080B02020502" pitchFamily="82" charset="0"/>
                <a:ea typeface="FZYaoTi"/>
                <a:cs typeface="JasmineUPC" panose="02020603050405020304" pitchFamily="18" charset="-34"/>
              </a:rPr>
              <a:t>capstone project</a:t>
            </a: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4000" spc="25" dirty="0">
                <a:solidFill>
                  <a:srgbClr val="4E4A4A"/>
                </a:solidFill>
                <a:effectLst/>
                <a:latin typeface="Broadway" panose="04040905080B02020502" pitchFamily="82" charset="0"/>
                <a:ea typeface="FZYaoTi"/>
                <a:cs typeface="JasmineUPC" panose="02020603050405020304" pitchFamily="18" charset="-34"/>
              </a:rPr>
            </a:b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r>
              <a:rPr lang="en-IN" sz="2800" spc="0" dirty="0">
                <a:ln>
                  <a:noFill/>
                </a:ln>
                <a:solidFill>
                  <a:srgbClr val="956251"/>
                </a:solidFill>
                <a:effectLst>
                  <a:outerShdw blurRad="38100" dist="25400" dir="5400000" algn="ctr">
                    <a:srgbClr val="6E747A">
                      <a:alpha val="43000"/>
                    </a:srgbClr>
                  </a:outerShdw>
                </a:effectLst>
                <a:latin typeface="Baskerville Old Face" panose="02020602080505020303" pitchFamily="18" charset="0"/>
                <a:ea typeface="FZYaoTi"/>
                <a:cs typeface="JasmineUPC" panose="02020603050405020304" pitchFamily="18" charset="-34"/>
              </a:rPr>
              <a:t>ONLINE PAYROLL SYSTEM</a:t>
            </a:r>
            <a:br>
              <a:rPr lang="en-IN" sz="1800" spc="25" dirty="0">
                <a:solidFill>
                  <a:srgbClr val="4E4A4A"/>
                </a:solidFill>
                <a:effectLst/>
                <a:latin typeface="Rockwell Condensed" panose="02060603050405020104" pitchFamily="18" charset="0"/>
                <a:ea typeface="FZYaoTi"/>
                <a:cs typeface="JasmineUPC" panose="02020603050405020304" pitchFamily="18" charset="-34"/>
              </a:rPr>
            </a:br>
            <a:endParaRPr lang="en-IN" dirty="0"/>
          </a:p>
        </p:txBody>
      </p:sp>
    </p:spTree>
    <p:extLst>
      <p:ext uri="{BB962C8B-B14F-4D97-AF65-F5344CB8AC3E}">
        <p14:creationId xmlns:p14="http://schemas.microsoft.com/office/powerpoint/2010/main" val="3330453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C907FC-A119-0AEC-6A6E-6D20B40012A4}"/>
              </a:ext>
            </a:extLst>
          </p:cNvPr>
          <p:cNvSpPr txBox="1"/>
          <p:nvPr/>
        </p:nvSpPr>
        <p:spPr>
          <a:xfrm>
            <a:off x="660400" y="1652399"/>
            <a:ext cx="7640320" cy="3323987"/>
          </a:xfrm>
          <a:prstGeom prst="rect">
            <a:avLst/>
          </a:prstGeom>
          <a:noFill/>
        </p:spPr>
        <p:txBody>
          <a:bodyPr wrap="square">
            <a:spAutoFit/>
          </a:bodyPr>
          <a:lstStyle/>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Calculations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hoursWorked</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hourlyRate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taxes =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 / 100.0); // Convert percentage to decimal</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 - taxes;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Output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a:t>
            </a:r>
            <a:r>
              <a:rPr lang="en-IN" sz="1400" spc="25" dirty="0" err="1">
                <a:solidFill>
                  <a:srgbClr val="4E4A4A"/>
                </a:solidFill>
                <a:effectLst/>
                <a:latin typeface="Calibri" panose="020F0502020204030204" pitchFamily="34" charset="0"/>
                <a:ea typeface="FZYaoTi"/>
                <a:cs typeface="JasmineUPC" panose="02020603050405020304" pitchFamily="18" charset="-34"/>
              </a:rPr>
              <a:t>nPayroll</a:t>
            </a:r>
            <a:r>
              <a:rPr lang="en-IN" sz="1400" spc="25" dirty="0">
                <a:solidFill>
                  <a:srgbClr val="4E4A4A"/>
                </a:solidFill>
                <a:effectLst/>
                <a:latin typeface="Calibri" panose="020F0502020204030204" pitchFamily="34" charset="0"/>
                <a:ea typeface="FZYaoTi"/>
                <a:cs typeface="JasmineUPC" panose="02020603050405020304" pitchFamily="18" charset="-34"/>
              </a:rPr>
              <a:t> Information:\n");</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printf("Employee Name: %s", </a:t>
            </a:r>
            <a:r>
              <a:rPr lang="en-IN" sz="1400" spc="25" dirty="0" err="1">
                <a:solidFill>
                  <a:srgbClr val="4E4A4A"/>
                </a:solidFill>
                <a:effectLst/>
                <a:latin typeface="Calibri" panose="020F0502020204030204" pitchFamily="34" charset="0"/>
                <a:ea typeface="FZYaoTi"/>
                <a:cs typeface="JasmineUPC" panose="02020603050405020304" pitchFamily="18" charset="-34"/>
              </a:rPr>
              <a:t>employeeName</a:t>
            </a:r>
            <a:r>
              <a:rPr lang="en-IN" sz="1400" spc="25" dirty="0">
                <a:solidFill>
                  <a:srgbClr val="4E4A4A"/>
                </a:solidFill>
                <a:effectLst/>
                <a:latin typeface="Calibri" panose="020F0502020204030204" pitchFamily="34" charset="0"/>
                <a:ea typeface="FZYaoTi"/>
                <a:cs typeface="JasmineUPC" panose="02020603050405020304" pitchFamily="18" charset="-34"/>
              </a:rPr>
              <a:t>); // </a:t>
            </a:r>
            <a:r>
              <a:rPr lang="en-IN" sz="1400" spc="25" dirty="0" err="1">
                <a:solidFill>
                  <a:srgbClr val="4E4A4A"/>
                </a:solidFill>
                <a:effectLst/>
                <a:latin typeface="Calibri" panose="020F0502020204030204" pitchFamily="34" charset="0"/>
                <a:ea typeface="FZYaoTi"/>
                <a:cs typeface="JasmineUPC" panose="02020603050405020304" pitchFamily="18" charset="-34"/>
              </a:rPr>
              <a:t>fgets</a:t>
            </a:r>
            <a:r>
              <a:rPr lang="en-IN" sz="1400" spc="25" dirty="0">
                <a:solidFill>
                  <a:srgbClr val="4E4A4A"/>
                </a:solidFill>
                <a:effectLst/>
                <a:latin typeface="Calibri" panose="020F0502020204030204" pitchFamily="34" charset="0"/>
                <a:ea typeface="FZYaoTi"/>
                <a:cs typeface="JasmineUPC" panose="02020603050405020304" pitchFamily="18" charset="-34"/>
              </a:rPr>
              <a:t> includes the newline character in the input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printf("Gross Pay: $%.2f\n", </a:t>
            </a:r>
            <a:r>
              <a:rPr lang="en-IN" sz="1400" spc="25" dirty="0" err="1">
                <a:solidFill>
                  <a:srgbClr val="4E4A4A"/>
                </a:solidFill>
                <a:effectLst/>
                <a:latin typeface="Calibri" panose="020F0502020204030204" pitchFamily="34" charset="0"/>
                <a:ea typeface="FZYaoTi"/>
                <a:cs typeface="JasmineUPC" panose="02020603050405020304" pitchFamily="18" charset="-34"/>
              </a:rPr>
              <a:t>grossPay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printf("Taxes: $%.2f\n", taxes);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printf("Net Pay: $%.2f\n",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return 0;</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spcAft>
                <a:spcPts val="1500"/>
              </a:spcAft>
            </a:pP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48733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05654A-8AC6-30F5-C5D5-6A885DA6A576}"/>
              </a:ext>
            </a:extLst>
          </p:cNvPr>
          <p:cNvSpPr txBox="1"/>
          <p:nvPr/>
        </p:nvSpPr>
        <p:spPr>
          <a:xfrm>
            <a:off x="711200" y="897374"/>
            <a:ext cx="6096000" cy="584775"/>
          </a:xfrm>
          <a:prstGeom prst="rect">
            <a:avLst/>
          </a:prstGeom>
          <a:noFill/>
        </p:spPr>
        <p:txBody>
          <a:bodyPr wrap="square">
            <a:spAutoFit/>
          </a:bodyPr>
          <a:lstStyle/>
          <a:p>
            <a:r>
              <a:rPr lang="en-IN" dirty="0"/>
              <a:t> </a:t>
            </a:r>
            <a:r>
              <a:rPr lang="en-IN" sz="3200" dirty="0"/>
              <a:t>Conclusion</a:t>
            </a:r>
          </a:p>
        </p:txBody>
      </p:sp>
      <p:sp>
        <p:nvSpPr>
          <p:cNvPr id="5" name="TextBox 4">
            <a:extLst>
              <a:ext uri="{FF2B5EF4-FFF2-40B4-BE49-F238E27FC236}">
                <a16:creationId xmlns:a16="http://schemas.microsoft.com/office/drawing/2014/main" id="{FA73FE64-EF1C-7C3D-E4D2-69D2897BF984}"/>
              </a:ext>
            </a:extLst>
          </p:cNvPr>
          <p:cNvSpPr txBox="1"/>
          <p:nvPr/>
        </p:nvSpPr>
        <p:spPr>
          <a:xfrm>
            <a:off x="1249680" y="2160797"/>
            <a:ext cx="9042400" cy="4305922"/>
          </a:xfrm>
          <a:prstGeom prst="rect">
            <a:avLst/>
          </a:prstGeom>
          <a:noFill/>
        </p:spPr>
        <p:txBody>
          <a:bodyPr wrap="square">
            <a:spAutoFit/>
          </a:bodyPr>
          <a:lstStyle/>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In conclusion, designing an effective online payroll system requires careful consideration of both the layout and functionality of its various elements. From the initial user authentication page to the comprehensive dashboard, employee management, payroll processing, reports section, and beyond, each component plays a pivotal role in ensuring the system's usability, security, and compliance with legal requirements.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The positioning and function of these elements are critical in creating an intuitive user interface that facilitates easy navigation and efficient task completion. Implementing features such as responsive design, two-factor authentication, dynamic forms, and customizable reports can significantly enhance the user experience. Moreover, integrating feedback tools and providing robust support resources can help in continuously improving the system based on user input and changing regulatory environments.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solidFill>
                  <a:srgbClr val="0D0D0D"/>
                </a:solidFill>
                <a:effectLst/>
                <a:latin typeface="Segoe UI" panose="020B0502040204020203" pitchFamily="34" charset="0"/>
                <a:ea typeface="FZYaoTi"/>
                <a:cs typeface="JasmineUPC" panose="02020603050405020304" pitchFamily="18" charset="-34"/>
              </a:rPr>
              <a:t> Ultimately, the goal of an online payroll system is to streamline payroll processes, reduce administrative burdens, and ensure accurate and timely employee payments, all while safeguarding sensitive information. By focusing on the user's needs and leveraging modern web technologies, organizations can develop a payroll system that not only meets these objectives but also adapts to future challenges and opportunities in payroll management.</a:t>
            </a:r>
            <a:endParaRPr lang="en-IN" sz="1400" dirty="0">
              <a:effectLst/>
              <a:latin typeface="Rockwell" panose="02060603020205020403" pitchFamily="18" charset="0"/>
              <a:ea typeface="FZYaoTi"/>
              <a:cs typeface="JasmineUPC" panose="02020603050405020304" pitchFamily="18" charset="-34"/>
            </a:endParaRPr>
          </a:p>
          <a:p>
            <a:pPr algn="ctr">
              <a:lnSpc>
                <a:spcPct val="115000"/>
              </a:lnSpc>
              <a:spcAft>
                <a:spcPts val="1000"/>
              </a:spcAft>
            </a:pP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Arial Black" panose="020B0A04020102020204" pitchFamily="34" charset="0"/>
                <a:ea typeface="FZYaoTi"/>
                <a:cs typeface="Cordia New" panose="020B0304020202020204" pitchFamily="34" charset="-34"/>
              </a:rPr>
              <a:t> </a:t>
            </a:r>
            <a:endParaRPr lang="en-IN" sz="1400" dirty="0">
              <a:effectLst/>
              <a:latin typeface="Rockwell" panose="02060603020205020403" pitchFamily="18" charset="0"/>
              <a:ea typeface="FZYaoTi"/>
              <a:cs typeface="JasmineUPC" panose="02020603050405020304" pitchFamily="18" charset="-34"/>
            </a:endParaRPr>
          </a:p>
        </p:txBody>
      </p:sp>
    </p:spTree>
    <p:extLst>
      <p:ext uri="{BB962C8B-B14F-4D97-AF65-F5344CB8AC3E}">
        <p14:creationId xmlns:p14="http://schemas.microsoft.com/office/powerpoint/2010/main" val="3446537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intable, customizable thank you card templates | Canva">
            <a:extLst>
              <a:ext uri="{FF2B5EF4-FFF2-40B4-BE49-F238E27FC236}">
                <a16:creationId xmlns:a16="http://schemas.microsoft.com/office/drawing/2014/main" id="{05441982-7126-77CA-3A28-5A7D2CD1F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257" y="261257"/>
            <a:ext cx="11676743" cy="633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272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8CA0A6-060B-6126-C566-41F6F60FCA61}"/>
              </a:ext>
            </a:extLst>
          </p:cNvPr>
          <p:cNvSpPr txBox="1"/>
          <p:nvPr/>
        </p:nvSpPr>
        <p:spPr>
          <a:xfrm>
            <a:off x="1818640" y="1228398"/>
            <a:ext cx="8097520" cy="3600986"/>
          </a:xfrm>
          <a:prstGeom prst="rect">
            <a:avLst/>
          </a:prstGeom>
          <a:noFill/>
        </p:spPr>
        <p:txBody>
          <a:bodyPr wrap="square">
            <a:spAutoFit/>
          </a:bodyPr>
          <a:lstStyle/>
          <a:p>
            <a:r>
              <a:rPr lang="en-IN" sz="2600" spc="25" dirty="0">
                <a:solidFill>
                  <a:srgbClr val="4E4A4A"/>
                </a:solidFill>
                <a:effectLst/>
                <a:latin typeface="Copperplate Gothic Bold" panose="020E0705020206020404" pitchFamily="34" charset="0"/>
                <a:ea typeface="FZYaoTi"/>
                <a:cs typeface="JasmineUPC" panose="02020603050405020304" pitchFamily="18" charset="-34"/>
              </a:rPr>
              <a:t>CSA0492-OPERATING SYSTEM</a:t>
            </a:r>
            <a:r>
              <a:rPr lang="en-IN" sz="2600" spc="25" dirty="0">
                <a:solidFill>
                  <a:srgbClr val="4E4A4A"/>
                </a:solidFill>
                <a:effectLst/>
                <a:latin typeface="Algerian" panose="04020705040A02060702" pitchFamily="82"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000" spc="25" dirty="0">
                <a:solidFill>
                  <a:srgbClr val="4E4A4A"/>
                </a:solidFill>
                <a:effectLst/>
                <a:latin typeface="Algerian" panose="04020705040A02060702" pitchFamily="82" charset="0"/>
                <a:ea typeface="FZYaoTi"/>
                <a:cs typeface="JasmineUPC" panose="02020603050405020304" pitchFamily="18" charset="-34"/>
              </a:rPr>
              <a:t>FACULTY NAME: DR. </a:t>
            </a:r>
            <a:r>
              <a:rPr lang="en-IN" sz="2000" spc="25" dirty="0">
                <a:solidFill>
                  <a:srgbClr val="4E4A4A"/>
                </a:solidFill>
                <a:latin typeface="Algerian" panose="04020705040A02060702" pitchFamily="82" charset="0"/>
                <a:ea typeface="FZYaoTi"/>
                <a:cs typeface="JasmineUPC" panose="02020603050405020304" pitchFamily="18" charset="-34"/>
              </a:rPr>
              <a:t>YUVIRANI</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GROUP MEMBERS:</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 </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N.NARAHARI SUMATEJA</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a:t>
            </a:r>
            <a:r>
              <a:rPr lang="en-IN" sz="2600" spc="25" dirty="0">
                <a:solidFill>
                  <a:srgbClr val="4E4A4A"/>
                </a:solidFill>
                <a:latin typeface="Bernard MT Condensed" panose="02050806060905020404" pitchFamily="18" charset="0"/>
                <a:ea typeface="FZYaoTi"/>
                <a:cs typeface="JasmineUPC" panose="02020603050405020304" pitchFamily="18" charset="-34"/>
              </a:rPr>
              <a:t>1</a:t>
            </a:r>
            <a:r>
              <a:rPr lang="en-IN" sz="2600" spc="25" dirty="0">
                <a:solidFill>
                  <a:srgbClr val="4E4A4A"/>
                </a:solidFill>
                <a:effectLst/>
                <a:latin typeface="Bernard MT Condensed" panose="02050806060905020404" pitchFamily="18" charset="0"/>
                <a:ea typeface="FZYaoTi"/>
                <a:cs typeface="JasmineUPC" panose="02020603050405020304" pitchFamily="18" charset="-34"/>
              </a:rPr>
              <a:t>193)</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latin typeface="Bernard MT Condensed" panose="02050806060905020404" pitchFamily="18" charset="0"/>
                <a:ea typeface="FZYaoTi"/>
                <a:cs typeface="JasmineUPC" panose="02020603050405020304" pitchFamily="18" charset="-34"/>
              </a:rPr>
              <a:t>G.VINAY</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a:p>
            <a:r>
              <a:rPr lang="en-IN" sz="2600" spc="25" dirty="0">
                <a:solidFill>
                  <a:srgbClr val="4E4A4A"/>
                </a:solidFill>
                <a:effectLst/>
                <a:latin typeface="Bernard MT Condensed" panose="02050806060905020404" pitchFamily="18" charset="0"/>
                <a:ea typeface="FZYaoTi"/>
                <a:cs typeface="JasmineUPC" panose="02020603050405020304" pitchFamily="18" charset="-34"/>
              </a:rPr>
              <a:t>(192211565)</a:t>
            </a:r>
            <a:endParaRPr lang="en-IN" sz="26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23100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93FCF-9D14-0C76-790B-B1A559D7A067}"/>
              </a:ext>
            </a:extLst>
          </p:cNvPr>
          <p:cNvSpPr txBox="1"/>
          <p:nvPr/>
        </p:nvSpPr>
        <p:spPr>
          <a:xfrm>
            <a:off x="812800" y="1029454"/>
            <a:ext cx="6096000" cy="584775"/>
          </a:xfrm>
          <a:prstGeom prst="rect">
            <a:avLst/>
          </a:prstGeom>
          <a:noFill/>
        </p:spPr>
        <p:txBody>
          <a:bodyPr wrap="square">
            <a:spAutoFit/>
          </a:bodyPr>
          <a:lstStyle/>
          <a:p>
            <a:r>
              <a:rPr lang="en-IN" sz="3200" dirty="0"/>
              <a:t>Problem Statement</a:t>
            </a:r>
          </a:p>
        </p:txBody>
      </p:sp>
      <p:sp>
        <p:nvSpPr>
          <p:cNvPr id="5" name="TextBox 4">
            <a:extLst>
              <a:ext uri="{FF2B5EF4-FFF2-40B4-BE49-F238E27FC236}">
                <a16:creationId xmlns:a16="http://schemas.microsoft.com/office/drawing/2014/main" id="{47E0D6DF-E5AA-726A-4111-192E5053258C}"/>
              </a:ext>
            </a:extLst>
          </p:cNvPr>
          <p:cNvSpPr txBox="1"/>
          <p:nvPr/>
        </p:nvSpPr>
        <p:spPr>
          <a:xfrm>
            <a:off x="914400" y="1893629"/>
            <a:ext cx="10007600" cy="4072910"/>
          </a:xfrm>
          <a:prstGeom prst="rect">
            <a:avLst/>
          </a:prstGeom>
          <a:noFill/>
        </p:spPr>
        <p:txBody>
          <a:bodyPr wrap="square">
            <a:spAutoFit/>
          </a:bodyPr>
          <a:lstStyle/>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1.Manual Data Entry and Error Reduction: Traditional payroll systems often rely on manual data entry, which is time-consuming and prone to errors. An online payroll system should automate the data entry process and include validation checks to minimize errors.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2.Compliance with Legal Requirements: Payroll systems must comply with various legal requirements, including tax laws and </a:t>
            </a:r>
            <a:r>
              <a:rPr lang="en-IN" sz="1400" dirty="0" err="1">
                <a:effectLst/>
                <a:latin typeface="Calibri" panose="020F0502020204030204" pitchFamily="34" charset="0"/>
                <a:ea typeface="FZYaoTi"/>
                <a:cs typeface="JasmineUPC" panose="02020603050405020304" pitchFamily="18" charset="-34"/>
              </a:rPr>
              <a:t>labor</a:t>
            </a:r>
            <a:r>
              <a:rPr lang="en-IN" sz="1400" dirty="0">
                <a:effectLst/>
                <a:latin typeface="Calibri" panose="020F0502020204030204" pitchFamily="34" charset="0"/>
                <a:ea typeface="FZYaoTi"/>
                <a:cs typeface="JasmineUPC" panose="02020603050405020304" pitchFamily="18" charset="-34"/>
              </a:rPr>
              <a:t> regulations. The system needs to be adaptable to changes in legislation and ensure that all payroll calculations are compliant.</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3.Security of Sensitive Information: Payroll data includes sensitive personal and financial information. The online system must ensure the security of this data against unauthorized access, breaches, and other cybersecurity threats.</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4.Integration with Other Systems: Payroll systems do not operate in isolation. They need to integrate seamlessly with other business systems, such as human resources management systems (HRMS), time tracking tools, and accounting software.</a:t>
            </a:r>
            <a:endParaRPr lang="en-IN" sz="1400" dirty="0">
              <a:effectLst/>
              <a:latin typeface="Rockwell" panose="02060603020205020403" pitchFamily="18" charset="0"/>
              <a:ea typeface="FZYaoTi"/>
              <a:cs typeface="JasmineUPC" panose="02020603050405020304" pitchFamily="18" charset="-34"/>
            </a:endParaRPr>
          </a:p>
          <a:p>
            <a:pPr>
              <a:lnSpc>
                <a:spcPct val="115000"/>
              </a:lnSpc>
              <a:spcAft>
                <a:spcPts val="1000"/>
              </a:spcAft>
            </a:pPr>
            <a:r>
              <a:rPr lang="en-IN" sz="1400" dirty="0">
                <a:effectLst/>
                <a:latin typeface="Calibri" panose="020F0502020204030204" pitchFamily="34" charset="0"/>
                <a:ea typeface="FZYaoTi"/>
                <a:cs typeface="JasmineUPC" panose="02020603050405020304" pitchFamily="18" charset="-34"/>
              </a:rPr>
              <a:t>5.User-Friendly Interface: The system should be accessible to users with varying levels of technical expertise. A user-friendly interface and clear navigation are essential to ensure that payroll processing can be completed efficiently.</a:t>
            </a:r>
            <a:endParaRPr lang="en-IN" sz="1400" dirty="0">
              <a:effectLst/>
              <a:latin typeface="Rockwell" panose="02060603020205020403" pitchFamily="18" charset="0"/>
              <a:ea typeface="FZYaoTi"/>
              <a:cs typeface="JasmineUPC" panose="02020603050405020304" pitchFamily="18" charset="-34"/>
            </a:endParaRPr>
          </a:p>
          <a:p>
            <a:r>
              <a:rPr lang="en-IN" sz="1400" dirty="0">
                <a:solidFill>
                  <a:srgbClr val="000000"/>
                </a:solidFill>
                <a:effectLst/>
                <a:latin typeface="Calibri" panose="020F0502020204030204" pitchFamily="34" charset="0"/>
                <a:ea typeface="Times New Roman" panose="02020603050405020304" pitchFamily="18" charset="0"/>
              </a:rPr>
              <a:t>6.Real-Time Data Access and Reporting: Businesses need access to real-time payroll data for decision-making and financial planning. The system should offer comprehensive</a:t>
            </a:r>
            <a:r>
              <a:rPr lang="en-IN" sz="1400" b="1" dirty="0">
                <a:solidFill>
                  <a:srgbClr val="000000"/>
                </a:solidFill>
                <a:effectLst/>
                <a:latin typeface="Calibri" panose="020F0502020204030204" pitchFamily="34" charset="0"/>
                <a:ea typeface="Times New Roman" panose="02020603050405020304" pitchFamily="18" charset="0"/>
              </a:rPr>
              <a:t> Compliance with Legal Requirements</a:t>
            </a:r>
            <a:r>
              <a:rPr lang="en-IN" sz="1400" dirty="0">
                <a:solidFill>
                  <a:srgbClr val="000000"/>
                </a:solidFill>
                <a:effectLst/>
                <a:latin typeface="Calibri" panose="020F0502020204030204" pitchFamily="34" charset="0"/>
                <a:ea typeface="Times New Roman" panose="02020603050405020304" pitchFamily="18" charset="0"/>
              </a:rPr>
              <a:t>: Payroll systems must comply with various legal requirements, including tax laws and labour regulations. The system needs to be adaptable to changes in legislation and ensure that all payroll calculations are compliant</a:t>
            </a:r>
            <a:r>
              <a:rPr lang="en-IN" sz="1200" dirty="0">
                <a:solidFill>
                  <a:srgbClr val="000000"/>
                </a:solidFill>
                <a:effectLst/>
                <a:latin typeface="Calibri" panose="020F0502020204030204" pitchFamily="34"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282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FEDB03-FD35-849D-4661-7DED77B7D080}"/>
              </a:ext>
            </a:extLst>
          </p:cNvPr>
          <p:cNvSpPr txBox="1"/>
          <p:nvPr/>
        </p:nvSpPr>
        <p:spPr>
          <a:xfrm>
            <a:off x="873760" y="1070094"/>
            <a:ext cx="6096000" cy="584775"/>
          </a:xfrm>
          <a:prstGeom prst="rect">
            <a:avLst/>
          </a:prstGeom>
          <a:noFill/>
        </p:spPr>
        <p:txBody>
          <a:bodyPr wrap="square">
            <a:spAutoFit/>
          </a:bodyPr>
          <a:lstStyle/>
          <a:p>
            <a:r>
              <a:rPr lang="en-IN" sz="3200" dirty="0"/>
              <a:t>Proposed Design Work</a:t>
            </a:r>
          </a:p>
        </p:txBody>
      </p:sp>
      <p:pic>
        <p:nvPicPr>
          <p:cNvPr id="5" name="Picture 4">
            <a:extLst>
              <a:ext uri="{FF2B5EF4-FFF2-40B4-BE49-F238E27FC236}">
                <a16:creationId xmlns:a16="http://schemas.microsoft.com/office/drawing/2014/main" id="{AC2CC94B-9CBE-51C0-8ED1-095D72BC7BF3}"/>
              </a:ext>
            </a:extLst>
          </p:cNvPr>
          <p:cNvPicPr>
            <a:picLocks noChangeAspect="1"/>
          </p:cNvPicPr>
          <p:nvPr/>
        </p:nvPicPr>
        <p:blipFill>
          <a:blip r:embed="rId2"/>
          <a:stretch>
            <a:fillRect/>
          </a:stretch>
        </p:blipFill>
        <p:spPr>
          <a:xfrm>
            <a:off x="1087120" y="2023618"/>
            <a:ext cx="9702800" cy="3919982"/>
          </a:xfrm>
          <a:prstGeom prst="rect">
            <a:avLst/>
          </a:prstGeom>
        </p:spPr>
      </p:pic>
    </p:spTree>
    <p:extLst>
      <p:ext uri="{BB962C8B-B14F-4D97-AF65-F5344CB8AC3E}">
        <p14:creationId xmlns:p14="http://schemas.microsoft.com/office/powerpoint/2010/main" val="86727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A543F-24DB-2FF3-79FE-69D0F0376E9E}"/>
              </a:ext>
            </a:extLst>
          </p:cNvPr>
          <p:cNvSpPr txBox="1"/>
          <p:nvPr/>
        </p:nvSpPr>
        <p:spPr>
          <a:xfrm>
            <a:off x="873760" y="1291620"/>
            <a:ext cx="9621520" cy="4274760"/>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Functionality</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a:lnSpc>
                <a:spcPct val="115000"/>
              </a:lnSpc>
              <a:spcBef>
                <a:spcPts val="2400"/>
              </a:spcBef>
            </a:pPr>
            <a:r>
              <a:rPr lang="en-IN" sz="1400" b="0" kern="0" dirty="0">
                <a:solidFill>
                  <a:srgbClr val="9D3511"/>
                </a:solidFill>
                <a:effectLst/>
                <a:latin typeface="Calibri" panose="020F0502020204030204" pitchFamily="34" charset="0"/>
                <a:ea typeface="FZYaoTi"/>
                <a:cs typeface="JasmineUPC" panose="02020603050405020304" pitchFamily="18" charset="-34"/>
              </a:rPr>
              <a:t>•Automated Payroll Calculations</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r>
              <a:rPr lang="en-IN" sz="1400" dirty="0">
                <a:effectLst/>
                <a:latin typeface="Rockwell" panose="02060603020205020403" pitchFamily="18" charset="0"/>
                <a:ea typeface="FZYaoTi"/>
                <a:cs typeface="JasmineUPC" panose="02020603050405020304" pitchFamily="18" charset="-34"/>
              </a:rPr>
              <a:t>• Tax Calculation and Filing</a:t>
            </a:r>
          </a:p>
          <a:p>
            <a:r>
              <a:rPr lang="en-IN" sz="1400" dirty="0">
                <a:effectLst/>
                <a:latin typeface="Rockwell" panose="02060603020205020403" pitchFamily="18" charset="0"/>
                <a:ea typeface="FZYaoTi"/>
                <a:cs typeface="JasmineUPC" panose="02020603050405020304" pitchFamily="18" charset="-34"/>
              </a:rPr>
              <a:t>•Direct Deposit and Payroll Checks</a:t>
            </a:r>
          </a:p>
          <a:p>
            <a:r>
              <a:rPr lang="en-IN" sz="1400" dirty="0">
                <a:effectLst/>
                <a:latin typeface="Rockwell" panose="02060603020205020403" pitchFamily="18" charset="0"/>
                <a:ea typeface="FZYaoTi"/>
                <a:cs typeface="JasmineUPC" panose="02020603050405020304" pitchFamily="18" charset="-34"/>
              </a:rPr>
              <a:t>•Time and Attendance Integration</a:t>
            </a:r>
          </a:p>
          <a:p>
            <a:r>
              <a:rPr lang="en-IN" sz="1400" dirty="0">
                <a:effectLst/>
                <a:latin typeface="Rockwell" panose="02060603020205020403" pitchFamily="18" charset="0"/>
                <a:ea typeface="FZYaoTi"/>
                <a:cs typeface="JasmineUPC" panose="02020603050405020304" pitchFamily="18" charset="-34"/>
              </a:rPr>
              <a:t>•Customizable Payroll Processing</a:t>
            </a: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Architectural Design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b="1" dirty="0">
                <a:solidFill>
                  <a:srgbClr val="0D0D0D"/>
                </a:solidFill>
                <a:effectLst/>
                <a:latin typeface="Segoe UI" panose="020B0502040204020203" pitchFamily="34" charset="0"/>
                <a:ea typeface="FZYaoTi"/>
                <a:cs typeface="Cordia New" panose="020B0304020202020204" pitchFamily="34" charset="-34"/>
              </a:rPr>
              <a:t>Presentation Layer</a:t>
            </a:r>
            <a:r>
              <a:rPr lang="en-IN" sz="1400" dirty="0">
                <a:solidFill>
                  <a:srgbClr val="0D0D0D"/>
                </a:solidFill>
                <a:effectLst/>
                <a:latin typeface="Segoe UI" panose="020B0502040204020203" pitchFamily="34" charset="0"/>
                <a:ea typeface="FZYaoTi"/>
                <a:cs typeface="Cordia New" panose="020B0304020202020204" pitchFamily="34" charset="-34"/>
              </a:rPr>
              <a:t>: The user interface (UI) through which users interact with the system. It includes the employee self-service portal and administrative dashboard, designed for usability and accessibility.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b="1" dirty="0">
                <a:solidFill>
                  <a:srgbClr val="0D0D0D"/>
                </a:solidFill>
                <a:effectLst/>
                <a:latin typeface="Segoe UI" panose="020B0502040204020203" pitchFamily="34" charset="0"/>
                <a:ea typeface="FZYaoTi"/>
                <a:cs typeface="Cordia New" panose="020B0304020202020204" pitchFamily="34" charset="-34"/>
              </a:rPr>
              <a:t>Business Logic Layer</a:t>
            </a:r>
            <a:r>
              <a:rPr lang="en-IN" sz="1400" dirty="0">
                <a:solidFill>
                  <a:srgbClr val="0D0D0D"/>
                </a:solidFill>
                <a:effectLst/>
                <a:latin typeface="Segoe UI" panose="020B0502040204020203" pitchFamily="34" charset="0"/>
                <a:ea typeface="FZYaoTi"/>
                <a:cs typeface="Cordia New" panose="020B0304020202020204" pitchFamily="34" charset="-34"/>
              </a:rPr>
              <a:t>: Contains the core functionalities and business rules for payroll processing, including calculations, deductions, tax compliance, and benefits management. This layer ensures that all payroll processes are executed accurately and efficiently.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A relational database management system (RDBMS) stores and manages all payroll-related data, including employee information, work hours, payroll transactions, tax information, and benefits data. The database is designed for integrity, with normalized tables to avoid redundancy and ensure data consistency.</a:t>
            </a:r>
            <a:endParaRPr lang="en-IN" sz="14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568190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4CA1E2-A097-B8AE-51CF-AA793E428AE0}"/>
              </a:ext>
            </a:extLst>
          </p:cNvPr>
          <p:cNvSpPr txBox="1"/>
          <p:nvPr/>
        </p:nvSpPr>
        <p:spPr>
          <a:xfrm>
            <a:off x="619760" y="917694"/>
            <a:ext cx="6096000" cy="584775"/>
          </a:xfrm>
          <a:prstGeom prst="rect">
            <a:avLst/>
          </a:prstGeom>
          <a:noFill/>
        </p:spPr>
        <p:txBody>
          <a:bodyPr wrap="square">
            <a:spAutoFit/>
          </a:bodyPr>
          <a:lstStyle/>
          <a:p>
            <a:r>
              <a:rPr lang="en-IN" sz="3200" dirty="0"/>
              <a:t> UI Design</a:t>
            </a:r>
          </a:p>
        </p:txBody>
      </p:sp>
      <p:pic>
        <p:nvPicPr>
          <p:cNvPr id="1026" name="Picture 2" descr="Develop Simple Payroll System in VB.NET I scheme microproject">
            <a:extLst>
              <a:ext uri="{FF2B5EF4-FFF2-40B4-BE49-F238E27FC236}">
                <a16:creationId xmlns:a16="http://schemas.microsoft.com/office/drawing/2014/main" id="{5D7D0C24-32F8-E3A7-8878-2E8A5CE4C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290" y="1795463"/>
            <a:ext cx="7656830" cy="4166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235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40A376-EDC0-0CDD-E442-1A711245EAB6}"/>
              </a:ext>
            </a:extLst>
          </p:cNvPr>
          <p:cNvSpPr txBox="1"/>
          <p:nvPr/>
        </p:nvSpPr>
        <p:spPr>
          <a:xfrm>
            <a:off x="1168400" y="1649603"/>
            <a:ext cx="8371840" cy="3733523"/>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Layout Design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User authentication page</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Dashboard/home page</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Employee management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Payroll processing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Reports section, setting/configuration section, support/help section, user testing and feedback</a:t>
            </a:r>
            <a:endParaRPr lang="en-IN" sz="1400" dirty="0">
              <a:effectLst/>
              <a:latin typeface="Rockwell" panose="02060603020205020403" pitchFamily="18" charset="0"/>
              <a:ea typeface="FZYaoTi"/>
              <a:cs typeface="Cordia New" panose="020B0304020202020204" pitchFamily="34"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Feasible Elements Used</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Authentication and security</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Interface design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Data management and processing</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Reporting and analysis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Notifications and alerts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Support and help section</a:t>
            </a:r>
            <a:endParaRPr lang="en-IN" sz="14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254381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1C428-BE80-CC0D-4AE8-360F1A4FD423}"/>
              </a:ext>
            </a:extLst>
          </p:cNvPr>
          <p:cNvSpPr txBox="1"/>
          <p:nvPr/>
        </p:nvSpPr>
        <p:spPr>
          <a:xfrm>
            <a:off x="1198880" y="1596543"/>
            <a:ext cx="8707120" cy="4195829"/>
          </a:xfrm>
          <a:prstGeom prst="rect">
            <a:avLst/>
          </a:prstGeom>
          <a:noFill/>
        </p:spPr>
        <p:txBody>
          <a:bodyPr wrap="square">
            <a:spAutoFit/>
          </a:bodyPr>
          <a:lstStyle/>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Positioning</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Top navigation bar</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Sidebar navigation (optional alternative to top navigation)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Employee management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Payroll processing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Reports section</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spcAft>
                <a:spcPts val="1000"/>
              </a:spcAft>
              <a:buFont typeface="Symbol" panose="05050102010706020507" pitchFamily="18" charset="2"/>
              <a:buChar char=""/>
            </a:pPr>
            <a:r>
              <a:rPr lang="en-IN" sz="1400" dirty="0">
                <a:effectLst/>
                <a:latin typeface="Calibri" panose="020F0502020204030204" pitchFamily="34" charset="0"/>
                <a:ea typeface="FZYaoTi"/>
                <a:cs typeface="Cordia New" panose="020B0304020202020204" pitchFamily="34" charset="-34"/>
              </a:rPr>
              <a:t>Settings/configuration section, footer, consideration for positioning</a:t>
            </a:r>
            <a:endParaRPr lang="en-IN" sz="1400" dirty="0">
              <a:effectLst/>
              <a:latin typeface="Rockwell" panose="02060603020205020403" pitchFamily="18" charset="0"/>
              <a:ea typeface="FZYaoTi"/>
              <a:cs typeface="Cordia New" panose="020B0304020202020204" pitchFamily="34" charset="-34"/>
            </a:endParaRPr>
          </a:p>
          <a:p>
            <a:pPr>
              <a:lnSpc>
                <a:spcPct val="115000"/>
              </a:lnSpc>
              <a:spcBef>
                <a:spcPts val="2400"/>
              </a:spcBef>
            </a:pPr>
            <a:r>
              <a:rPr lang="en-IN" sz="1400" b="1" kern="0" dirty="0">
                <a:solidFill>
                  <a:srgbClr val="9D3511"/>
                </a:solidFill>
                <a:effectLst/>
                <a:latin typeface="Berlin Sans FB Demi" panose="020E0802020502020306" pitchFamily="34" charset="0"/>
                <a:ea typeface="FZYaoTi"/>
                <a:cs typeface="JasmineUPC" panose="02020603050405020304" pitchFamily="18" charset="-34"/>
              </a:rPr>
              <a:t>Elements Function</a:t>
            </a:r>
            <a:endParaRPr lang="en-IN" sz="1400" b="1" kern="0" dirty="0">
              <a:solidFill>
                <a:srgbClr val="9D3511"/>
              </a:solidFill>
              <a:effectLst/>
              <a:latin typeface="Rockwell Condensed" panose="02060603050405020104" pitchFamily="18" charset="0"/>
              <a:ea typeface="FZYaoTi"/>
              <a:cs typeface="JasmineUPC" panose="02020603050405020304" pitchFamily="18"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Secures access to the system by verifying user credentials.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Provides a quick overview of the system's key metrics and notifications.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Allows for the addition, editing, and removal of employee profiles.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Enables the execution of payroll runs for specified periods.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Generates various reports related to payroll, taxes, and employee benefits.</a:t>
            </a:r>
            <a:endParaRPr lang="en-IN" sz="1400" dirty="0">
              <a:effectLst/>
              <a:latin typeface="Rockwell" panose="02060603020205020403" pitchFamily="18" charset="0"/>
              <a:ea typeface="FZYaoTi"/>
              <a:cs typeface="Cordia New" panose="020B0304020202020204" pitchFamily="34" charset="-34"/>
            </a:endParaRPr>
          </a:p>
          <a:p>
            <a:pPr marL="342900" lvl="0" indent="-342900">
              <a:lnSpc>
                <a:spcPct val="115000"/>
              </a:lnSpc>
              <a:buFont typeface="Symbol" panose="05050102010706020507" pitchFamily="18" charset="2"/>
              <a:buChar char=""/>
            </a:pPr>
            <a:r>
              <a:rPr lang="en-IN" sz="1400" dirty="0">
                <a:solidFill>
                  <a:srgbClr val="0D0D0D"/>
                </a:solidFill>
                <a:effectLst/>
                <a:latin typeface="Segoe UI" panose="020B0502040204020203" pitchFamily="34" charset="0"/>
                <a:ea typeface="FZYaoTi"/>
                <a:cs typeface="Cordia New" panose="020B0304020202020204" pitchFamily="34" charset="-34"/>
              </a:rPr>
              <a:t>Enables customization of system settings, including company profile and payroll settings.</a:t>
            </a:r>
            <a:endParaRPr lang="en-IN" sz="1400" dirty="0">
              <a:effectLst/>
              <a:latin typeface="Rockwell" panose="02060603020205020403" pitchFamily="18" charset="0"/>
              <a:ea typeface="FZYaoTi"/>
              <a:cs typeface="Cordia New" panose="020B0304020202020204" pitchFamily="34" charset="-34"/>
            </a:endParaRPr>
          </a:p>
          <a:p>
            <a:pPr marL="457200">
              <a:lnSpc>
                <a:spcPct val="115000"/>
              </a:lnSpc>
              <a:spcAft>
                <a:spcPts val="1000"/>
              </a:spcAft>
            </a:pPr>
            <a:r>
              <a:rPr lang="en-IN" sz="1200" dirty="0">
                <a:effectLst/>
                <a:latin typeface="Arial Black" panose="020B0A04020102020204" pitchFamily="34" charset="0"/>
                <a:ea typeface="FZYaoTi"/>
                <a:cs typeface="Cordia New" panose="020B0304020202020204" pitchFamily="34" charset="-34"/>
              </a:rPr>
              <a:t> </a:t>
            </a:r>
            <a:endParaRPr lang="en-IN" sz="1100" dirty="0">
              <a:effectLst/>
              <a:latin typeface="Rockwell" panose="02060603020205020403" pitchFamily="18" charset="0"/>
              <a:ea typeface="FZYaoTi"/>
              <a:cs typeface="Cordia New" panose="020B0304020202020204" pitchFamily="34" charset="-34"/>
            </a:endParaRPr>
          </a:p>
        </p:txBody>
      </p:sp>
    </p:spTree>
    <p:extLst>
      <p:ext uri="{BB962C8B-B14F-4D97-AF65-F5344CB8AC3E}">
        <p14:creationId xmlns:p14="http://schemas.microsoft.com/office/powerpoint/2010/main" val="112728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2ADE6-DB22-C3B2-DA08-9308725D9FD2}"/>
              </a:ext>
            </a:extLst>
          </p:cNvPr>
          <p:cNvSpPr txBox="1"/>
          <p:nvPr/>
        </p:nvSpPr>
        <p:spPr>
          <a:xfrm>
            <a:off x="1209040" y="1080254"/>
            <a:ext cx="6096000" cy="584775"/>
          </a:xfrm>
          <a:prstGeom prst="rect">
            <a:avLst/>
          </a:prstGeom>
          <a:noFill/>
        </p:spPr>
        <p:txBody>
          <a:bodyPr wrap="square">
            <a:spAutoFit/>
          </a:bodyPr>
          <a:lstStyle/>
          <a:p>
            <a:r>
              <a:rPr lang="en-IN" sz="3200" dirty="0"/>
              <a:t>Coding</a:t>
            </a:r>
          </a:p>
        </p:txBody>
      </p:sp>
      <p:sp>
        <p:nvSpPr>
          <p:cNvPr id="7" name="TextBox 6">
            <a:extLst>
              <a:ext uri="{FF2B5EF4-FFF2-40B4-BE49-F238E27FC236}">
                <a16:creationId xmlns:a16="http://schemas.microsoft.com/office/drawing/2014/main" id="{3F044D93-C1DB-B404-2F69-82D90FB08673}"/>
              </a:ext>
            </a:extLst>
          </p:cNvPr>
          <p:cNvSpPr txBox="1"/>
          <p:nvPr/>
        </p:nvSpPr>
        <p:spPr>
          <a:xfrm>
            <a:off x="1209040" y="1973560"/>
            <a:ext cx="7386320" cy="4185761"/>
          </a:xfrm>
          <a:prstGeom prst="rect">
            <a:avLst/>
          </a:prstGeom>
          <a:noFill/>
        </p:spPr>
        <p:txBody>
          <a:bodyPr wrap="square">
            <a:spAutoFit/>
          </a:bodyPr>
          <a:lstStyle/>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#include &lt;</a:t>
            </a:r>
            <a:r>
              <a:rPr lang="en-IN" sz="1400" spc="25" dirty="0" err="1">
                <a:solidFill>
                  <a:srgbClr val="4E4A4A"/>
                </a:solidFill>
                <a:effectLst/>
                <a:latin typeface="Calibri" panose="020F0502020204030204" pitchFamily="34" charset="0"/>
                <a:ea typeface="FZYaoTi"/>
                <a:cs typeface="JasmineUPC" panose="02020603050405020304" pitchFamily="18" charset="-34"/>
              </a:rPr>
              <a:t>stdio.h</a:t>
            </a:r>
            <a:r>
              <a:rPr lang="en-IN" sz="1400" spc="25" dirty="0">
                <a:solidFill>
                  <a:srgbClr val="4E4A4A"/>
                </a:solidFill>
                <a:effectLst/>
                <a:latin typeface="Calibri" panose="020F0502020204030204" pitchFamily="34" charset="0"/>
                <a:ea typeface="FZYaoTi"/>
                <a:cs typeface="JasmineUPC" panose="02020603050405020304" pitchFamily="18" charset="-34"/>
              </a:rPr>
              <a:t>&gt;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int main()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Variable declarations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char employee­ Name[50];</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float hours Worked, hourly Rate, gross Pay, </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 taxes, </a:t>
            </a:r>
            <a:r>
              <a:rPr lang="en-IN" sz="1400" spc="25" dirty="0" err="1">
                <a:solidFill>
                  <a:srgbClr val="4E4A4A"/>
                </a:solidFill>
                <a:effectLst/>
                <a:latin typeface="Calibri" panose="020F0502020204030204" pitchFamily="34" charset="0"/>
                <a:ea typeface="FZYaoTi"/>
                <a:cs typeface="JasmineUPC" panose="02020603050405020304" pitchFamily="18" charset="-34"/>
              </a:rPr>
              <a:t>netPay</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 Input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employee name: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r>
              <a:rPr lang="en-IN" sz="1400" spc="25" dirty="0" err="1">
                <a:solidFill>
                  <a:srgbClr val="4E4A4A"/>
                </a:solidFill>
                <a:effectLst/>
                <a:latin typeface="Calibri" panose="020F0502020204030204" pitchFamily="34" charset="0"/>
                <a:ea typeface="FZYaoTi"/>
                <a:cs typeface="JasmineUPC" panose="02020603050405020304" pitchFamily="18" charset="-34"/>
              </a:rPr>
              <a:t>fgets</a:t>
            </a:r>
            <a:r>
              <a:rPr lang="en-IN" sz="1400" spc="25" dirty="0">
                <a:solidFill>
                  <a:srgbClr val="4E4A4A"/>
                </a:solidFill>
                <a:effectLst/>
                <a:latin typeface="Calibri" panose="020F0502020204030204" pitchFamily="34" charset="0"/>
                <a:ea typeface="FZYaoTi"/>
                <a:cs typeface="JasmineUPC" panose="02020603050405020304" pitchFamily="18" charset="-34"/>
              </a:rPr>
              <a:t>(</a:t>
            </a:r>
            <a:r>
              <a:rPr lang="en-IN" sz="1400" spc="25" dirty="0" err="1">
                <a:solidFill>
                  <a:srgbClr val="4E4A4A"/>
                </a:solidFill>
                <a:effectLst/>
                <a:latin typeface="Calibri" panose="020F0502020204030204" pitchFamily="34" charset="0"/>
                <a:ea typeface="FZYaoTi"/>
                <a:cs typeface="JasmineUPC" panose="02020603050405020304" pitchFamily="18" charset="-34"/>
              </a:rPr>
              <a:t>employeeName</a:t>
            </a:r>
            <a:r>
              <a:rPr lang="en-IN" sz="1400" spc="25" dirty="0">
                <a:solidFill>
                  <a:srgbClr val="4E4A4A"/>
                </a:solidFill>
                <a:effectLst/>
                <a:latin typeface="Calibri" panose="020F0502020204030204" pitchFamily="34" charset="0"/>
                <a:ea typeface="FZYaoTi"/>
                <a:cs typeface="JasmineUPC" panose="02020603050405020304" pitchFamily="18" charset="-34"/>
              </a:rPr>
              <a:t>, 50, stdin); // Read string input including spaces</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hours worked: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hoursWorked</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hourly rate ($):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hourlyRate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r>
              <a:rPr lang="en-IN" sz="1400" spc="25" dirty="0">
                <a:solidFill>
                  <a:srgbClr val="4E4A4A"/>
                </a:solidFill>
                <a:effectLst/>
                <a:latin typeface="Calibri" panose="020F0502020204030204" pitchFamily="34" charset="0"/>
                <a:ea typeface="FZYaoTi"/>
                <a:cs typeface="JasmineUPC" panose="02020603050405020304" pitchFamily="18" charset="-34"/>
              </a:rPr>
              <a:t>    printf("Enter tax rate (%%): "); // Use %% to print a single %</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a:p>
            <a:pPr marL="609600">
              <a:spcAft>
                <a:spcPts val="1500"/>
              </a:spcAft>
            </a:pPr>
            <a:r>
              <a:rPr lang="en-IN" sz="1400" spc="25" dirty="0">
                <a:solidFill>
                  <a:srgbClr val="4E4A4A"/>
                </a:solidFill>
                <a:effectLst/>
                <a:latin typeface="Calibri" panose="020F0502020204030204" pitchFamily="34" charset="0"/>
                <a:ea typeface="FZYaoTi"/>
                <a:cs typeface="JasmineUPC" panose="02020603050405020304" pitchFamily="18" charset="-34"/>
              </a:rPr>
              <a:t>    scanf("%f", &amp;</a:t>
            </a:r>
            <a:r>
              <a:rPr lang="en-IN" sz="1400" spc="25" dirty="0" err="1">
                <a:solidFill>
                  <a:srgbClr val="4E4A4A"/>
                </a:solidFill>
                <a:effectLst/>
                <a:latin typeface="Calibri" panose="020F0502020204030204" pitchFamily="34" charset="0"/>
                <a:ea typeface="FZYaoTi"/>
                <a:cs typeface="JasmineUPC" panose="02020603050405020304" pitchFamily="18" charset="-34"/>
              </a:rPr>
              <a:t>taxRate</a:t>
            </a:r>
            <a:r>
              <a:rPr lang="en-IN" sz="1400" spc="25" dirty="0">
                <a:solidFill>
                  <a:srgbClr val="4E4A4A"/>
                </a:solidFill>
                <a:effectLst/>
                <a:latin typeface="Calibri" panose="020F0502020204030204" pitchFamily="34" charset="0"/>
                <a:ea typeface="FZYaoTi"/>
                <a:cs typeface="JasmineUPC" panose="02020603050405020304" pitchFamily="18" charset="-34"/>
              </a:rPr>
              <a:t>);</a:t>
            </a:r>
            <a:endParaRPr lang="en-IN" sz="1400" spc="25" dirty="0">
              <a:solidFill>
                <a:srgbClr val="4E4A4A"/>
              </a:solidFill>
              <a:effectLst/>
              <a:latin typeface="Rockwell Condensed" panose="02060603050405020104" pitchFamily="18" charset="0"/>
              <a:ea typeface="FZYaoTi"/>
              <a:cs typeface="JasmineUPC" panose="02020603050405020304" pitchFamily="18" charset="-34"/>
            </a:endParaRPr>
          </a:p>
        </p:txBody>
      </p:sp>
    </p:spTree>
    <p:extLst>
      <p:ext uri="{BB962C8B-B14F-4D97-AF65-F5344CB8AC3E}">
        <p14:creationId xmlns:p14="http://schemas.microsoft.com/office/powerpoint/2010/main" val="378304123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33</TotalTime>
  <Words>1069</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Algerian</vt:lpstr>
      <vt:lpstr>Arial Black</vt:lpstr>
      <vt:lpstr>Baskerville Old Face</vt:lpstr>
      <vt:lpstr>Berlin Sans FB Demi</vt:lpstr>
      <vt:lpstr>Bernard MT Condensed</vt:lpstr>
      <vt:lpstr>Broadway</vt:lpstr>
      <vt:lpstr>Calibri</vt:lpstr>
      <vt:lpstr>Copperplate Gothic Bold</vt:lpstr>
      <vt:lpstr>Corbel</vt:lpstr>
      <vt:lpstr>Rockwell</vt:lpstr>
      <vt:lpstr>Rockwell Condensed</vt:lpstr>
      <vt:lpstr>Segoe UI</vt:lpstr>
      <vt:lpstr>Symbol</vt:lpstr>
      <vt:lpstr>Times New Roman</vt:lpstr>
      <vt:lpstr>Basis</vt:lpstr>
      <vt:lpstr>capstone project   ONLINE PAYROLL SYSTEM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ONLINE PAYROLL SYSTEM</dc:title>
  <dc:creator>Manjunath Naidu</dc:creator>
  <cp:lastModifiedBy>Manjunath Naidu</cp:lastModifiedBy>
  <cp:revision>3</cp:revision>
  <dcterms:created xsi:type="dcterms:W3CDTF">2024-02-28T07:14:23Z</dcterms:created>
  <dcterms:modified xsi:type="dcterms:W3CDTF">2024-04-03T07:17:49Z</dcterms:modified>
</cp:coreProperties>
</file>