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40bca2e8e959092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0bca2e8e959092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0bca2e8e959092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0bca2e8e959092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0bca2e8e959092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0bca2e8e959092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37bfb218189a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7bfb218189a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37bfb218189a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37bfb218189a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7bfb218189a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7bfb218189a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7bfb218189a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7bfb218189a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7bfb218189a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7bfb218189a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Recognising Similar Texts </a:t>
            </a:r>
            <a:endParaRPr/>
          </a:p>
        </p:txBody>
      </p:sp>
      <p:sp>
        <p:nvSpPr>
          <p:cNvPr id="60" name="Google Shape;60;p13"/>
          <p:cNvSpPr txBox="1"/>
          <p:nvPr>
            <p:ph idx="1" type="subTitle"/>
          </p:nvPr>
        </p:nvSpPr>
        <p:spPr>
          <a:xfrm>
            <a:off x="4001150" y="3696275"/>
            <a:ext cx="4471500" cy="120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K.Ravi Teja</a:t>
            </a:r>
            <a:endParaRPr/>
          </a:p>
          <a:p>
            <a:pPr indent="0" lvl="0" marL="0" rtl="0" algn="ctr">
              <a:spcBef>
                <a:spcPts val="0"/>
              </a:spcBef>
              <a:spcAft>
                <a:spcPts val="0"/>
              </a:spcAft>
              <a:buNone/>
            </a:pPr>
            <a:r>
              <a:rPr lang="en-GB"/>
              <a:t>192210556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a:t>
            </a:r>
            <a:endParaRPr/>
          </a:p>
        </p:txBody>
      </p:sp>
      <p:sp>
        <p:nvSpPr>
          <p:cNvPr id="66" name="Google Shape;66;p14"/>
          <p:cNvSpPr txBox="1"/>
          <p:nvPr>
            <p:ph idx="1" type="body"/>
          </p:nvPr>
        </p:nvSpPr>
        <p:spPr>
          <a:xfrm>
            <a:off x="311700" y="1152475"/>
            <a:ext cx="5007900" cy="3526200"/>
          </a:xfrm>
          <a:prstGeom prst="rect">
            <a:avLst/>
          </a:prstGeom>
        </p:spPr>
        <p:txBody>
          <a:bodyPr anchorCtr="0" anchor="t" bIns="91425" lIns="91425" spcFirstLastPara="1" rIns="91425" wrap="square" tIns="91425">
            <a:normAutofit/>
          </a:bodyPr>
          <a:lstStyle/>
          <a:p>
            <a:pPr indent="-342900" lvl="0" marL="457200" rtl="0" algn="ctr">
              <a:spcBef>
                <a:spcPts val="0"/>
              </a:spcBef>
              <a:spcAft>
                <a:spcPts val="0"/>
              </a:spcAft>
              <a:buSzPts val="1800"/>
              <a:buChar char="●"/>
            </a:pPr>
            <a:r>
              <a:rPr lang="en-GB"/>
              <a:t>Understanding textual similarity is crucial to various applications, such as plagiarism detection and information retrieval. It involves measuring the likeness between documents, sentences, or</a:t>
            </a:r>
            <a:endParaRPr/>
          </a:p>
          <a:p>
            <a:pPr indent="-342900" lvl="0" marL="457200" rtl="0" algn="ctr">
              <a:spcBef>
                <a:spcPts val="0"/>
              </a:spcBef>
              <a:spcAft>
                <a:spcPts val="0"/>
              </a:spcAft>
              <a:buSzPts val="1800"/>
              <a:buChar char="●"/>
            </a:pPr>
            <a:r>
              <a:rPr lang="en-GB"/>
              <a:t>words. Similarity can be based on lexical,</a:t>
            </a:r>
            <a:endParaRPr/>
          </a:p>
          <a:p>
            <a:pPr indent="-342900" lvl="0" marL="457200" rtl="0" algn="ctr">
              <a:spcBef>
                <a:spcPts val="0"/>
              </a:spcBef>
              <a:spcAft>
                <a:spcPts val="0"/>
              </a:spcAft>
              <a:buSzPts val="1800"/>
              <a:buChar char="●"/>
            </a:pPr>
            <a:r>
              <a:rPr lang="en-GB"/>
              <a:t>semantic, or syntactic features.</a:t>
            </a:r>
            <a:endParaRPr/>
          </a:p>
        </p:txBody>
      </p:sp>
      <p:pic>
        <p:nvPicPr>
          <p:cNvPr id="67" name="Google Shape;67;p14"/>
          <p:cNvPicPr preferRelativeResize="0"/>
          <p:nvPr/>
        </p:nvPicPr>
        <p:blipFill>
          <a:blip r:embed="rId3">
            <a:alphaModFix/>
          </a:blip>
          <a:stretch>
            <a:fillRect/>
          </a:stretch>
        </p:blipFill>
        <p:spPr>
          <a:xfrm>
            <a:off x="5472000" y="1170125"/>
            <a:ext cx="3519599" cy="3045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Measuring </a:t>
            </a:r>
            <a:r>
              <a:rPr lang="en-GB"/>
              <a:t>Textual Similarity</a:t>
            </a:r>
            <a:endParaRPr/>
          </a:p>
        </p:txBody>
      </p:sp>
      <p:sp>
        <p:nvSpPr>
          <p:cNvPr id="73" name="Google Shape;73;p15"/>
          <p:cNvSpPr txBox="1"/>
          <p:nvPr>
            <p:ph idx="1" type="body"/>
          </p:nvPr>
        </p:nvSpPr>
        <p:spPr>
          <a:xfrm>
            <a:off x="311700" y="1152475"/>
            <a:ext cx="4260300" cy="343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Various metrics are used to quantify textual similarity, including cosine similarity, Jaccard index, and edit distance. These metrics capture different aspects of similarity, such as word overlap, semantic meaning, and structural differences.</a:t>
            </a:r>
            <a:endParaRPr/>
          </a:p>
        </p:txBody>
      </p:sp>
      <p:pic>
        <p:nvPicPr>
          <p:cNvPr id="74" name="Google Shape;74;p15"/>
          <p:cNvPicPr preferRelativeResize="0"/>
          <p:nvPr/>
        </p:nvPicPr>
        <p:blipFill>
          <a:blip r:embed="rId3">
            <a:alphaModFix/>
          </a:blip>
          <a:stretch>
            <a:fillRect/>
          </a:stretch>
        </p:blipFill>
        <p:spPr>
          <a:xfrm>
            <a:off x="4724400" y="782375"/>
            <a:ext cx="4215175" cy="3809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Embeddings</a:t>
            </a:r>
            <a:endParaRPr/>
          </a:p>
        </p:txBody>
      </p:sp>
      <p:sp>
        <p:nvSpPr>
          <p:cNvPr id="80" name="Google Shape;80;p16"/>
          <p:cNvSpPr txBox="1"/>
          <p:nvPr>
            <p:ph idx="1" type="body"/>
          </p:nvPr>
        </p:nvSpPr>
        <p:spPr>
          <a:xfrm>
            <a:off x="311700" y="1152475"/>
            <a:ext cx="5019300" cy="366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t>
            </a:r>
            <a:r>
              <a:rPr lang="en-GB"/>
              <a:t>extual similarity can be computed using word</a:t>
            </a:r>
            <a:endParaRPr/>
          </a:p>
          <a:p>
            <a:pPr indent="0" lvl="0" marL="0" rtl="0" algn="l">
              <a:spcBef>
                <a:spcPts val="1200"/>
              </a:spcBef>
              <a:spcAft>
                <a:spcPts val="0"/>
              </a:spcAft>
              <a:buNone/>
            </a:pPr>
            <a:r>
              <a:rPr lang="en-GB"/>
              <a:t>embeddings that represent words in a continuousvector space. Embeddings capture semantic relationships between words and enable</a:t>
            </a:r>
            <a:endParaRPr/>
          </a:p>
          <a:p>
            <a:pPr indent="0" lvl="0" marL="0" rtl="0" algn="l">
              <a:spcBef>
                <a:spcPts val="1200"/>
              </a:spcBef>
              <a:spcAft>
                <a:spcPts val="1200"/>
              </a:spcAft>
              <a:buNone/>
            </a:pPr>
            <a:r>
              <a:rPr lang="en-GB"/>
              <a:t>comparison of word meanings.</a:t>
            </a:r>
            <a:endParaRPr/>
          </a:p>
        </p:txBody>
      </p:sp>
      <p:pic>
        <p:nvPicPr>
          <p:cNvPr id="81" name="Google Shape;81;p16"/>
          <p:cNvPicPr preferRelativeResize="0"/>
          <p:nvPr/>
        </p:nvPicPr>
        <p:blipFill>
          <a:blip r:embed="rId3">
            <a:alphaModFix/>
          </a:blip>
          <a:stretch>
            <a:fillRect/>
          </a:stretch>
        </p:blipFill>
        <p:spPr>
          <a:xfrm>
            <a:off x="5483400" y="1170125"/>
            <a:ext cx="3508200" cy="310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Semantic Similarity</a:t>
            </a:r>
            <a:endParaRPr/>
          </a:p>
        </p:txBody>
      </p:sp>
      <p:sp>
        <p:nvSpPr>
          <p:cNvPr id="87" name="Google Shape;87;p17"/>
          <p:cNvSpPr txBox="1"/>
          <p:nvPr>
            <p:ph idx="1" type="body"/>
          </p:nvPr>
        </p:nvSpPr>
        <p:spPr>
          <a:xfrm>
            <a:off x="311700" y="122752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Assessing semantic similarity involves understandingthe meaning of text. Techniques such as WordNet and contextual embeddings enable the comparison ofwords based on their semantic relationspips and contextual usage.</a:t>
            </a:r>
            <a:endParaRPr/>
          </a:p>
        </p:txBody>
      </p:sp>
      <p:pic>
        <p:nvPicPr>
          <p:cNvPr id="88" name="Google Shape;88;p17"/>
          <p:cNvPicPr preferRelativeResize="0"/>
          <p:nvPr/>
        </p:nvPicPr>
        <p:blipFill>
          <a:blip r:embed="rId3">
            <a:alphaModFix/>
          </a:blip>
          <a:stretch>
            <a:fillRect/>
          </a:stretch>
        </p:blipFill>
        <p:spPr>
          <a:xfrm>
            <a:off x="4724400" y="1170125"/>
            <a:ext cx="4267200" cy="2865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 </a:t>
            </a:r>
            <a:r>
              <a:rPr lang="en-GB"/>
              <a:t>and Limitations </a:t>
            </a:r>
            <a:endParaRPr/>
          </a:p>
        </p:txBody>
      </p:sp>
      <p:sp>
        <p:nvSpPr>
          <p:cNvPr id="94" name="Google Shape;94;p18"/>
          <p:cNvSpPr txBox="1"/>
          <p:nvPr>
            <p:ph idx="1" type="body"/>
          </p:nvPr>
        </p:nvSpPr>
        <p:spPr>
          <a:xfrm>
            <a:off x="311700" y="1152475"/>
            <a:ext cx="5260500" cy="36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Despite its utility, assessing textual similarity faces challenges</a:t>
            </a:r>
            <a:endParaRPr/>
          </a:p>
          <a:p>
            <a:pPr indent="0" lvl="0" marL="0" rtl="0" algn="l">
              <a:spcBef>
                <a:spcPts val="1200"/>
              </a:spcBef>
              <a:spcAft>
                <a:spcPts val="1200"/>
              </a:spcAft>
              <a:buNone/>
            </a:pPr>
            <a:r>
              <a:rPr lang="en-GB"/>
              <a:t>such as handling polysemy, idiomatic expressions, and culturalnuances. Additionally, accurately capturing contextual similarity remains a complex task.</a:t>
            </a:r>
            <a:endParaRPr/>
          </a:p>
        </p:txBody>
      </p:sp>
      <p:pic>
        <p:nvPicPr>
          <p:cNvPr id="95" name="Google Shape;95;p18"/>
          <p:cNvPicPr preferRelativeResize="0"/>
          <p:nvPr/>
        </p:nvPicPr>
        <p:blipFill>
          <a:blip r:embed="rId3">
            <a:alphaModFix/>
          </a:blip>
          <a:stretch>
            <a:fillRect/>
          </a:stretch>
        </p:blipFill>
        <p:spPr>
          <a:xfrm>
            <a:off x="5724600" y="1170125"/>
            <a:ext cx="3267001" cy="259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Direction </a:t>
            </a:r>
            <a:endParaRPr/>
          </a:p>
        </p:txBody>
      </p:sp>
      <p:sp>
        <p:nvSpPr>
          <p:cNvPr id="101" name="Google Shape;101;p19"/>
          <p:cNvSpPr txBox="1"/>
          <p:nvPr>
            <p:ph idx="1" type="body"/>
          </p:nvPr>
        </p:nvSpPr>
        <p:spPr>
          <a:xfrm>
            <a:off x="311700" y="1152475"/>
            <a:ext cx="5067300" cy="322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Advancement in Natural language Processing  and deep learning are similarity assessment. Additionally, integrating multimodal</a:t>
            </a:r>
            <a:endParaRPr/>
          </a:p>
          <a:p>
            <a:pPr indent="0" lvl="0" marL="0" rtl="0" algn="l">
              <a:spcBef>
                <a:spcPts val="1200"/>
              </a:spcBef>
              <a:spcAft>
                <a:spcPts val="1200"/>
              </a:spcAft>
              <a:buNone/>
            </a:pPr>
            <a:r>
              <a:rPr lang="en-GB"/>
              <a:t>information can provide a more comprehensive understanding of similarity.</a:t>
            </a:r>
            <a:endParaRPr/>
          </a:p>
        </p:txBody>
      </p:sp>
      <p:pic>
        <p:nvPicPr>
          <p:cNvPr id="102" name="Google Shape;102;p19"/>
          <p:cNvPicPr preferRelativeResize="0"/>
          <p:nvPr/>
        </p:nvPicPr>
        <p:blipFill>
          <a:blip r:embed="rId3">
            <a:alphaModFix/>
          </a:blip>
          <a:stretch>
            <a:fillRect/>
          </a:stretch>
        </p:blipFill>
        <p:spPr>
          <a:xfrm>
            <a:off x="5531400" y="1170125"/>
            <a:ext cx="3460199" cy="31366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t>
            </a:r>
            <a:endParaRPr/>
          </a:p>
        </p:txBody>
      </p:sp>
      <p:sp>
        <p:nvSpPr>
          <p:cNvPr id="108" name="Google Shape;108;p20"/>
          <p:cNvSpPr txBox="1"/>
          <p:nvPr>
            <p:ph idx="1" type="body"/>
          </p:nvPr>
        </p:nvSpPr>
        <p:spPr>
          <a:xfrm>
            <a:off x="311700" y="1152475"/>
            <a:ext cx="8520600" cy="31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Uncovering textual similarity is a multifaceted endeavor that</a:t>
            </a:r>
            <a:endParaRPr/>
          </a:p>
          <a:p>
            <a:pPr indent="0" lvl="0" marL="0" rtl="0" algn="l">
              <a:spcBef>
                <a:spcPts val="1200"/>
              </a:spcBef>
              <a:spcAft>
                <a:spcPts val="0"/>
              </a:spcAft>
              <a:buNone/>
            </a:pPr>
            <a:r>
              <a:rPr lang="en-GB"/>
              <a:t>underpins numerous language-related tasks. As technology</a:t>
            </a:r>
            <a:endParaRPr/>
          </a:p>
          <a:p>
            <a:pPr indent="0" lvl="0" marL="0" rtl="0" algn="l">
              <a:spcBef>
                <a:spcPts val="1200"/>
              </a:spcBef>
              <a:spcAft>
                <a:spcPts val="0"/>
              </a:spcAft>
              <a:buNone/>
            </a:pPr>
            <a:r>
              <a:rPr lang="en-GB"/>
              <a:t>continues to evolve, the ability to accurately measure similarity will play a pivotal role in various domains, from information</a:t>
            </a:r>
            <a:endParaRPr/>
          </a:p>
          <a:p>
            <a:pPr indent="0" lvl="0" marL="0" rtl="0" algn="l">
              <a:spcBef>
                <a:spcPts val="1200"/>
              </a:spcBef>
              <a:spcAft>
                <a:spcPts val="1200"/>
              </a:spcAft>
              <a:buNone/>
            </a:pPr>
            <a:r>
              <a:rPr lang="en-GB"/>
              <a:t>retrieval to content recommendation.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a:t>
            </a:r>
            <a:r>
              <a:rPr b="1" lang="en-GB" sz="6000"/>
              <a:t>Thank you</a:t>
            </a:r>
            <a:endParaRPr b="1"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