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8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57200" y="2905125"/>
            <a:ext cx="11206225" cy="1986441"/>
          </a:xfrm>
          <a:prstGeom prst="rect">
            <a:avLst/>
          </a:prstGeom>
        </p:spPr>
        <p:txBody>
          <a:bodyPr vert="horz" wrap="square" lIns="0" tIns="16510" rIns="0" bIns="0" rtlCol="0">
            <a:spAutoFit/>
          </a:bodyPr>
          <a:lstStyle/>
          <a:p>
            <a:pPr marL="3213735">
              <a:lnSpc>
                <a:spcPct val="100000"/>
              </a:lnSpc>
              <a:spcBef>
                <a:spcPts val="130"/>
              </a:spcBef>
            </a:pPr>
            <a:r>
              <a:rPr lang="en-US" spc="15" dirty="0"/>
              <a:t>NAME:S TEJASHREE</a:t>
            </a:r>
            <a:br>
              <a:rPr lang="en-US" spc="15" dirty="0"/>
            </a:br>
            <a:r>
              <a:rPr lang="en-US" spc="15" dirty="0"/>
              <a:t>ROLL NO:412721205053</a:t>
            </a:r>
            <a:br>
              <a:rPr lang="en-US" spc="15" dirty="0"/>
            </a:br>
            <a:r>
              <a:rPr lang="en-US" spc="15" dirty="0"/>
              <a:t>COLLEGE:TAGORE ENGINEERING COLLEGE</a:t>
            </a:r>
            <a:br>
              <a:rPr lang="en-US" spc="15" dirty="0"/>
            </a:b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385444"/>
            <a:ext cx="2439987"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DD7AE5E9-5CB7-2405-5A28-10F31DE559EC}"/>
              </a:ext>
            </a:extLst>
          </p:cNvPr>
          <p:cNvSpPr txBox="1"/>
          <p:nvPr/>
        </p:nvSpPr>
        <p:spPr>
          <a:xfrm>
            <a:off x="533400" y="1695450"/>
            <a:ext cx="8622631" cy="3477875"/>
          </a:xfrm>
          <a:prstGeom prst="rect">
            <a:avLst/>
          </a:prstGeom>
          <a:noFill/>
        </p:spPr>
        <p:txBody>
          <a:bodyPr wrap="square">
            <a:spAutoFit/>
          </a:bodyPr>
          <a:lstStyle/>
          <a:p>
            <a:r>
              <a:rPr lang="en-IN" sz="2000" dirty="0"/>
              <a:t>The results for the Mask Detection System project involve evaluating the trained model's performance metrics, including accuracy, precision, recall, and F1-score, along with its real-world effectiveness in various scenarios. This includes assessing the model's ability to accurately detect masks across different lighting conditions and backgrounds, as well as its performance in real-time inference, including processing speed and latency. Additionally, user feedback on usability and reliability in practical applications is considered. The project's impact on public health, such as its contribution to reducing virus transmission risks through enhanced mask-wearing compliance, is also evaluated. Ultimately, the project's success hinges on delivering accurate and efficient mask detection capabilities, thereby improving public health outcomes and community safety</a:t>
            </a:r>
            <a:r>
              <a:rPr lang="en-IN"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9"/>
            <a:ext cx="11301095" cy="328679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br>
              <a:rPr lang="en-IN" sz="4250" spc="25" dirty="0"/>
            </a:br>
            <a:r>
              <a:rPr lang="en-US" sz="4250" spc="25" dirty="0"/>
              <a:t>"Mask Guard: AI-Powered Mask Detection System for Public Safety"</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551"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gn="l">
              <a:spcBef>
                <a:spcPts val="105"/>
              </a:spcBef>
            </a:pPr>
            <a:r>
              <a:rPr lang="en-IN" spc="25" dirty="0"/>
              <a:t>A</a:t>
            </a:r>
            <a:r>
              <a:rPr lang="en-IN" spc="-5" dirty="0"/>
              <a:t>G</a:t>
            </a:r>
            <a:r>
              <a:rPr lang="en-IN" spc="-35" dirty="0"/>
              <a:t>E</a:t>
            </a:r>
            <a:r>
              <a:rPr lang="en-IN" spc="15" dirty="0"/>
              <a:t>N</a:t>
            </a:r>
            <a:r>
              <a:rPr lang="en-IN" dirty="0"/>
              <a:t>DA  </a:t>
            </a:r>
            <a:br>
              <a:rPr lang="en-IN" dirty="0"/>
            </a:br>
            <a:r>
              <a:rPr lang="en-IN" dirty="0"/>
              <a:t>    </a:t>
            </a:r>
            <a:br>
              <a:rPr lang="en-IN" dirty="0"/>
            </a:br>
            <a:r>
              <a:rPr lang="en-IN" dirty="0"/>
              <a:t>       </a:t>
            </a:r>
            <a:endParaRPr sz="3200" dirty="0"/>
          </a:p>
        </p:txBody>
      </p:sp>
      <p:sp>
        <p:nvSpPr>
          <p:cNvPr id="26" name="Text Placeholder 25">
            <a:extLst>
              <a:ext uri="{FF2B5EF4-FFF2-40B4-BE49-F238E27FC236}">
                <a16:creationId xmlns:a16="http://schemas.microsoft.com/office/drawing/2014/main" id="{560728EC-D0EC-CBCB-D001-B277BC70ABBA}"/>
              </a:ext>
            </a:extLst>
          </p:cNvPr>
          <p:cNvSpPr>
            <a:spLocks noGrp="1"/>
          </p:cNvSpPr>
          <p:nvPr>
            <p:ph type="body" idx="1"/>
          </p:nvPr>
        </p:nvSpPr>
        <p:spPr>
          <a:xfrm>
            <a:off x="609600" y="1577340"/>
            <a:ext cx="10972800" cy="2585323"/>
          </a:xfrm>
        </p:spPr>
        <p:txBody>
          <a:bodyPr/>
          <a:lstStyle/>
          <a:p>
            <a:pPr marL="342900" indent="-342900">
              <a:buFont typeface="Wingdings" panose="05000000000000000000" pitchFamily="2" charset="2"/>
              <a:buChar char="v"/>
            </a:pPr>
            <a:r>
              <a:rPr lang="en-IN" sz="2400" spc="-20" dirty="0"/>
              <a:t>  P</a:t>
            </a:r>
            <a:r>
              <a:rPr lang="en-IN" sz="2400" spc="15" dirty="0"/>
              <a:t>ROB</a:t>
            </a:r>
            <a:r>
              <a:rPr lang="en-IN" sz="2400" spc="55" dirty="0"/>
              <a:t>L</a:t>
            </a:r>
            <a:r>
              <a:rPr lang="en-IN" sz="2400" spc="-20" dirty="0"/>
              <a:t>E</a:t>
            </a:r>
            <a:r>
              <a:rPr lang="en-IN" sz="2400" spc="20" dirty="0"/>
              <a:t> </a:t>
            </a:r>
            <a:r>
              <a:rPr lang="en-IN" sz="2400" spc="10" dirty="0"/>
              <a:t>S</a:t>
            </a:r>
            <a:r>
              <a:rPr lang="en-IN" sz="2400" spc="-370" dirty="0"/>
              <a:t>T</a:t>
            </a:r>
            <a:r>
              <a:rPr lang="en-IN" sz="2400" spc="-375" dirty="0"/>
              <a:t>A</a:t>
            </a:r>
            <a:r>
              <a:rPr lang="en-IN" sz="2400" spc="15" dirty="0"/>
              <a:t>T</a:t>
            </a:r>
            <a:r>
              <a:rPr lang="en-IN" sz="2400" spc="-10" dirty="0"/>
              <a:t>E</a:t>
            </a:r>
            <a:r>
              <a:rPr lang="en-IN" sz="2400" spc="-20" dirty="0"/>
              <a:t>ME</a:t>
            </a:r>
            <a:r>
              <a:rPr lang="en-IN" sz="2400" spc="10" dirty="0"/>
              <a:t>NT</a:t>
            </a:r>
          </a:p>
          <a:p>
            <a:pPr marL="342900" indent="-342900">
              <a:buFont typeface="Wingdings" panose="05000000000000000000" pitchFamily="2" charset="2"/>
              <a:buChar char="v"/>
            </a:pPr>
            <a:r>
              <a:rPr lang="en-IN" sz="2400" spc="10" dirty="0"/>
              <a:t>  </a:t>
            </a:r>
            <a:r>
              <a:rPr lang="en-IN" sz="2400" spc="5" dirty="0"/>
              <a:t>PROJECT </a:t>
            </a:r>
            <a:r>
              <a:rPr lang="en-IN" sz="2400" spc="-20" dirty="0"/>
              <a:t>OVERVIEW</a:t>
            </a:r>
          </a:p>
          <a:p>
            <a:pPr marL="342900" indent="-342900">
              <a:buFont typeface="Wingdings" panose="05000000000000000000" pitchFamily="2" charset="2"/>
              <a:buChar char="v"/>
            </a:pPr>
            <a:r>
              <a:rPr lang="en-IN" sz="2400" spc="-20" dirty="0"/>
              <a:t>  </a:t>
            </a:r>
            <a:r>
              <a:rPr lang="en-US" sz="2400" spc="25" dirty="0"/>
              <a:t>W</a:t>
            </a:r>
            <a:r>
              <a:rPr lang="en-US" sz="2400" spc="-20" dirty="0"/>
              <a:t>H</a:t>
            </a:r>
            <a:r>
              <a:rPr lang="en-US" sz="2400" spc="20" dirty="0"/>
              <a:t>O</a:t>
            </a:r>
            <a:r>
              <a:rPr lang="en-US" sz="2400" spc="-235" dirty="0"/>
              <a:t> </a:t>
            </a:r>
            <a:r>
              <a:rPr lang="en-US" sz="2400" spc="-10" dirty="0"/>
              <a:t>AR</a:t>
            </a:r>
            <a:r>
              <a:rPr lang="en-US" sz="2400" spc="15" dirty="0"/>
              <a:t>E</a:t>
            </a:r>
            <a:r>
              <a:rPr lang="en-US" sz="2400" spc="-35" dirty="0"/>
              <a:t> </a:t>
            </a:r>
            <a:r>
              <a:rPr lang="en-US" sz="2400" spc="-10" dirty="0"/>
              <a:t>T</a:t>
            </a:r>
            <a:r>
              <a:rPr lang="en-US" sz="2400" spc="-15" dirty="0"/>
              <a:t>H</a:t>
            </a:r>
            <a:r>
              <a:rPr lang="en-US" sz="2400" spc="15" dirty="0"/>
              <a:t>E</a:t>
            </a:r>
            <a:r>
              <a:rPr lang="en-US" sz="2400" spc="-35" dirty="0"/>
              <a:t> </a:t>
            </a:r>
            <a:r>
              <a:rPr lang="en-US" sz="2400" spc="-20" dirty="0"/>
              <a:t>E</a:t>
            </a:r>
            <a:r>
              <a:rPr lang="en-US" sz="2400" spc="30" dirty="0"/>
              <a:t>N</a:t>
            </a:r>
            <a:r>
              <a:rPr lang="en-US" sz="2400" spc="15" dirty="0"/>
              <a:t>D</a:t>
            </a:r>
            <a:r>
              <a:rPr lang="en-US" sz="2400" spc="-45" dirty="0"/>
              <a:t> </a:t>
            </a:r>
            <a:r>
              <a:rPr lang="en-US" sz="2400" dirty="0"/>
              <a:t>U</a:t>
            </a:r>
            <a:r>
              <a:rPr lang="en-US" sz="2400" spc="10" dirty="0"/>
              <a:t>S</a:t>
            </a:r>
            <a:r>
              <a:rPr lang="en-US" sz="2400" spc="-25" dirty="0"/>
              <a:t>E</a:t>
            </a:r>
            <a:r>
              <a:rPr lang="en-US" sz="2400" spc="-10" dirty="0"/>
              <a:t>R</a:t>
            </a:r>
            <a:r>
              <a:rPr lang="en-US" sz="2400" spc="5" dirty="0"/>
              <a:t>S?</a:t>
            </a:r>
          </a:p>
          <a:p>
            <a:pPr marL="342900" indent="-342900">
              <a:buFont typeface="Wingdings" panose="05000000000000000000" pitchFamily="2" charset="2"/>
              <a:buChar char="v"/>
            </a:pPr>
            <a:r>
              <a:rPr lang="en-US" sz="2400" spc="5" dirty="0"/>
              <a:t>  </a:t>
            </a:r>
            <a:r>
              <a:rPr lang="en-US" sz="2400" spc="25" dirty="0"/>
              <a:t>S</a:t>
            </a:r>
            <a:r>
              <a:rPr lang="en-US" sz="2400" spc="10" dirty="0"/>
              <a:t>O</a:t>
            </a:r>
            <a:r>
              <a:rPr lang="en-US" sz="2400" spc="25" dirty="0"/>
              <a:t>LU</a:t>
            </a:r>
            <a:r>
              <a:rPr lang="en-US" sz="2400" spc="-35" dirty="0"/>
              <a:t>T</a:t>
            </a:r>
            <a:r>
              <a:rPr lang="en-US" sz="2400" spc="-30" dirty="0"/>
              <a:t>I</a:t>
            </a:r>
            <a:r>
              <a:rPr lang="en-US" sz="2400" spc="10" dirty="0"/>
              <a:t>O</a:t>
            </a:r>
            <a:r>
              <a:rPr lang="en-US" sz="2400" dirty="0"/>
              <a:t>N</a:t>
            </a:r>
            <a:r>
              <a:rPr lang="en-US" sz="2400" spc="-345" dirty="0"/>
              <a:t> </a:t>
            </a:r>
            <a:r>
              <a:rPr lang="en-US" sz="2400" spc="-35" dirty="0"/>
              <a:t>A</a:t>
            </a:r>
            <a:r>
              <a:rPr lang="en-US" sz="2400" spc="-5" dirty="0"/>
              <a:t>N</a:t>
            </a:r>
            <a:r>
              <a:rPr lang="en-US" sz="2400" dirty="0"/>
              <a:t>D</a:t>
            </a:r>
            <a:r>
              <a:rPr lang="en-US" sz="2400" spc="35" dirty="0"/>
              <a:t> </a:t>
            </a:r>
            <a:r>
              <a:rPr lang="en-US" sz="2400" spc="-30" dirty="0"/>
              <a:t>I</a:t>
            </a:r>
            <a:r>
              <a:rPr lang="en-US" sz="2400" spc="-35" dirty="0"/>
              <a:t>T</a:t>
            </a:r>
            <a:r>
              <a:rPr lang="en-US" sz="2400" dirty="0"/>
              <a:t>S</a:t>
            </a:r>
            <a:r>
              <a:rPr lang="en-US" sz="2400" spc="60" dirty="0"/>
              <a:t> </a:t>
            </a:r>
            <a:r>
              <a:rPr lang="en-US" sz="2400" spc="-295" dirty="0"/>
              <a:t>V</a:t>
            </a:r>
            <a:r>
              <a:rPr lang="en-US" sz="2400" spc="-35" dirty="0"/>
              <a:t>A</a:t>
            </a:r>
            <a:r>
              <a:rPr lang="en-US" sz="2400" spc="25" dirty="0"/>
              <a:t>LU</a:t>
            </a:r>
            <a:r>
              <a:rPr lang="en-US" sz="2400" dirty="0"/>
              <a:t>E</a:t>
            </a:r>
            <a:r>
              <a:rPr lang="en-US" sz="2400" spc="-65" dirty="0"/>
              <a:t> </a:t>
            </a:r>
            <a:r>
              <a:rPr lang="en-US" sz="2400" spc="-15" dirty="0"/>
              <a:t>P</a:t>
            </a:r>
            <a:r>
              <a:rPr lang="en-US" sz="2400" spc="-30" dirty="0"/>
              <a:t>R</a:t>
            </a:r>
            <a:r>
              <a:rPr lang="en-US" sz="2400" spc="10" dirty="0"/>
              <a:t>O</a:t>
            </a:r>
            <a:r>
              <a:rPr lang="en-US" sz="2400" spc="-15" dirty="0"/>
              <a:t>P</a:t>
            </a:r>
            <a:r>
              <a:rPr lang="en-US" sz="2400" spc="10" dirty="0"/>
              <a:t>O</a:t>
            </a:r>
            <a:r>
              <a:rPr lang="en-US" sz="2400" spc="25" dirty="0"/>
              <a:t>S</a:t>
            </a:r>
            <a:r>
              <a:rPr lang="en-US" sz="2400" spc="-30" dirty="0"/>
              <a:t>I</a:t>
            </a:r>
            <a:r>
              <a:rPr lang="en-US" sz="2400" spc="-35" dirty="0"/>
              <a:t>T</a:t>
            </a:r>
            <a:r>
              <a:rPr lang="en-US" sz="2400" spc="-30" dirty="0"/>
              <a:t>I</a:t>
            </a:r>
            <a:r>
              <a:rPr lang="en-US" sz="2400" spc="10" dirty="0"/>
              <a:t>O</a:t>
            </a:r>
            <a:r>
              <a:rPr lang="en-US" sz="2400" dirty="0"/>
              <a:t>N</a:t>
            </a:r>
          </a:p>
          <a:p>
            <a:pPr marL="342900" indent="-342900">
              <a:buFont typeface="Wingdings" panose="05000000000000000000" pitchFamily="2" charset="2"/>
              <a:buChar char="v"/>
            </a:pPr>
            <a:r>
              <a:rPr lang="en-US" sz="2400" dirty="0"/>
              <a:t>  </a:t>
            </a:r>
            <a:r>
              <a:rPr lang="en-US" sz="2400" spc="15" dirty="0"/>
              <a:t>THE</a:t>
            </a:r>
            <a:r>
              <a:rPr lang="en-US" sz="2400" spc="20" dirty="0"/>
              <a:t> </a:t>
            </a:r>
            <a:r>
              <a:rPr lang="en-US" sz="2400" spc="10" dirty="0"/>
              <a:t>WOW</a:t>
            </a:r>
            <a:r>
              <a:rPr lang="en-US" sz="2400" spc="85" dirty="0"/>
              <a:t> </a:t>
            </a:r>
            <a:r>
              <a:rPr lang="en-US" sz="2400" spc="10" dirty="0"/>
              <a:t>IN</a:t>
            </a:r>
            <a:r>
              <a:rPr lang="en-US" sz="2400" spc="-5" dirty="0"/>
              <a:t> </a:t>
            </a:r>
            <a:r>
              <a:rPr lang="en-US" sz="2400" spc="15" dirty="0"/>
              <a:t>YOUR</a:t>
            </a:r>
            <a:r>
              <a:rPr lang="en-US" sz="2400" spc="-10" dirty="0"/>
              <a:t> </a:t>
            </a:r>
            <a:r>
              <a:rPr lang="en-US" sz="2400" spc="20" dirty="0"/>
              <a:t>SOLUTION</a:t>
            </a:r>
            <a:endParaRPr lang="en-US" sz="2400" spc="5" dirty="0"/>
          </a:p>
          <a:p>
            <a:pPr marL="342900" indent="-342900">
              <a:buFont typeface="Wingdings" panose="05000000000000000000" pitchFamily="2" charset="2"/>
              <a:buChar char="v"/>
            </a:pPr>
            <a:r>
              <a:rPr lang="en-US" sz="2400" spc="5" dirty="0"/>
              <a:t>MODELLING </a:t>
            </a:r>
          </a:p>
          <a:p>
            <a:pPr marL="342900" indent="-342900">
              <a:buFont typeface="Wingdings" panose="05000000000000000000" pitchFamily="2" charset="2"/>
              <a:buChar char="v"/>
            </a:pPr>
            <a:r>
              <a:rPr lang="en-US" sz="2400" spc="5" dirty="0"/>
              <a:t>RE</a:t>
            </a:r>
            <a:r>
              <a:rPr lang="en-IN" sz="2400" spc="15" dirty="0"/>
              <a:t>S</a:t>
            </a:r>
            <a:r>
              <a:rPr lang="en-IN" sz="2400" spc="-30" dirty="0"/>
              <a:t>U</a:t>
            </a:r>
            <a:r>
              <a:rPr lang="en-IN" sz="2400" spc="-405" dirty="0"/>
              <a:t>L</a:t>
            </a:r>
            <a:r>
              <a:rPr lang="en-IN" sz="2400" dirty="0"/>
              <a:t>TS</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5DCDA7CF-15BB-4039-3058-E7B6F64A6827}"/>
              </a:ext>
            </a:extLst>
          </p:cNvPr>
          <p:cNvSpPr>
            <a:spLocks noGrp="1"/>
          </p:cNvSpPr>
          <p:nvPr>
            <p:ph type="body" idx="1"/>
          </p:nvPr>
        </p:nvSpPr>
        <p:spPr>
          <a:xfrm>
            <a:off x="609600" y="1577340"/>
            <a:ext cx="10972800" cy="4431983"/>
          </a:xfrm>
        </p:spPr>
        <p:txBody>
          <a:bodyPr/>
          <a:lstStyle/>
          <a:p>
            <a:r>
              <a:rPr lang="en-US" sz="2400" b="0" i="0" dirty="0">
                <a:solidFill>
                  <a:srgbClr val="0D0D0D"/>
                </a:solidFill>
                <a:effectLst/>
                <a:latin typeface="Söhne"/>
              </a:rPr>
              <a:t>The project focuses on developing a real-time mask detection system using deep learning for identifying mask-wearing individuals in images, crucial for enforcing COVID-19 safety measures. It aims to create a robust model through transfer learning, capable of accurately detecting masks in various scenarios, contributing to public health efforts. The scope involves training the model on labeled data, deploying it for real-time inference, and evaluating performance metrics. Key features include training and inference modules, optionally with a user interface, ensuring effective enforcement of mask-wearing guidelines. Deliverables include the trained model, source code, documentation, and presentation slides. Constraints include handling diverse image conditions while maintaining low latency. The system's implementation benefits stakeholders such as public health authorities, government agencies, and businesses by enhancing mask-wearing protocol enforcement.</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6" y="385444"/>
            <a:ext cx="10760392"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B5445FCD-2358-F2C0-2864-B9BB6DEECD0A}"/>
              </a:ext>
            </a:extLst>
          </p:cNvPr>
          <p:cNvSpPr>
            <a:spLocks noGrp="1"/>
          </p:cNvSpPr>
          <p:nvPr>
            <p:ph type="body" idx="1"/>
          </p:nvPr>
        </p:nvSpPr>
        <p:spPr>
          <a:xfrm>
            <a:off x="381000" y="1577340"/>
            <a:ext cx="11201400" cy="4001095"/>
          </a:xfrm>
        </p:spPr>
        <p:txBody>
          <a:bodyPr/>
          <a:lstStyle/>
          <a:p>
            <a:r>
              <a:rPr lang="en-US" sz="2000" dirty="0"/>
              <a:t>The project entails the development of a real-time mask detection system employing deep learning techniques to identify individuals wearing masks in images, crucial for enforcing COVID-19 safety measures. With objectives focused on building a robust model through transfer learning and ensuring accurate detection across diverse scenarios, the project encompasses key features such as training and inference modules, alongside optional user interface implementation for ease of interaction and performance evaluation. Deliverables include a trained model, source code, documentation, and presentation slides showcasing the system's capabilities and benefits. Methodologically, the project involves data collection, model development using pre-trained architectures, training, evaluation, and deployment for real-time inference. Constraints revolve around addressing image variability and ensuring real-time processing efficiency, while the project's benefits extend to enhancing public health efforts and showcasing the potential of AI technology in addressing global health challenges. In conclusion, the Mask Detection System using Deep Learning project aims to make significant contributions to public health and safety initiatives amid the ongoing pandemic.</a:t>
            </a:r>
            <a:endParaRPr lang="en-IN"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70E0F10C-F43A-CAC1-9005-D97621E35C38}"/>
              </a:ext>
            </a:extLst>
          </p:cNvPr>
          <p:cNvSpPr txBox="1"/>
          <p:nvPr/>
        </p:nvSpPr>
        <p:spPr>
          <a:xfrm>
            <a:off x="699452" y="2119477"/>
            <a:ext cx="8622631" cy="3785652"/>
          </a:xfrm>
          <a:prstGeom prst="rect">
            <a:avLst/>
          </a:prstGeom>
          <a:noFill/>
        </p:spPr>
        <p:txBody>
          <a:bodyPr wrap="square">
            <a:spAutoFit/>
          </a:bodyPr>
          <a:lstStyle/>
          <a:p>
            <a:r>
              <a:rPr lang="en-IN" sz="2000" dirty="0"/>
              <a:t>The end users for the Mask Detection System using Deep Learning project are diverse and include public health authorities, government agencies, businesses, educational institutions, event organizers, and the general public. These stakeholders are interested in promoting public health and safety by enforcing mask-wearing protocols. Public health authorities and government agencies rely on such systems to implement and enforce guidelines effectively. Businesses, educational institutions, and event organizers use them to ensure the safety of employees, students, and attendees. Additionally, the general public benefits from increased safety measures in public spaces, contributing to a reduction in virus transmission risks. Thus, the project serves a wide range of stakeholders concerned with public health and safety compliance in the context of the COVID-19 pandemic.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46711B0-F6DF-7BB6-6D42-480118026B4A}"/>
              </a:ext>
            </a:extLst>
          </p:cNvPr>
          <p:cNvSpPr txBox="1"/>
          <p:nvPr/>
        </p:nvSpPr>
        <p:spPr>
          <a:xfrm>
            <a:off x="3052011" y="1455872"/>
            <a:ext cx="6104020" cy="4708981"/>
          </a:xfrm>
          <a:prstGeom prst="rect">
            <a:avLst/>
          </a:prstGeom>
          <a:noFill/>
        </p:spPr>
        <p:txBody>
          <a:bodyPr wrap="square">
            <a:spAutoFit/>
          </a:bodyPr>
          <a:lstStyle/>
          <a:p>
            <a:r>
              <a:rPr lang="en-IN" sz="2000" dirty="0"/>
              <a:t>The solution for the Mask Detection System using Deep Learning project is an AI-powered system designed to accurately detect mask-wearing individuals in images, offering efficiency, accuracy, and real-time detection capabilities. Leveraging advanced deep learning algorithms and transfer learning, the system automates mask-wearing protocol enforcement across various settings such as retail stores, transportation hubs, and events. Its value proposition lies in its ability to enhance public health outcomes by promoting compliance with mask-wearing guidelines, thereby reducing the spread of infectious diseases like COVID-19. Overall, the system offers a scalable and impactful solution for automating mask detection and enforcing public health measures, with significant implications for community safety.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312629"/>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1F05F7F-1DEC-5014-BB29-F51B5AFD595E}"/>
              </a:ext>
            </a:extLst>
          </p:cNvPr>
          <p:cNvSpPr txBox="1"/>
          <p:nvPr/>
        </p:nvSpPr>
        <p:spPr>
          <a:xfrm>
            <a:off x="3043990" y="1225689"/>
            <a:ext cx="6104020" cy="5632311"/>
          </a:xfrm>
          <a:prstGeom prst="rect">
            <a:avLst/>
          </a:prstGeom>
          <a:noFill/>
        </p:spPr>
        <p:txBody>
          <a:bodyPr wrap="square">
            <a:spAutoFit/>
          </a:bodyPr>
          <a:lstStyle/>
          <a:p>
            <a:r>
              <a:rPr lang="en-IN" sz="2000" dirty="0"/>
              <a:t>The "wow" factor in this solution for the Mask Detection System using Deep Learning lies in its ability to seamlessly integrate advanced AI technology with real-world public health challenges. By leveraging deep learning algorithms and transfer learning techniques, the system can accurately and efficiently detect individuals wearing masks in various settings. This capability not only streamlines the enforcement of mask-wearing protocols but also contributes to the broader effort of mitigating the spread of infectious diseases such as COVID-19. The system's real-time detection capabilities, coupled with its scalability and potential for widespread deployment, make it a powerful tool for enhancing public health outcomes and community safety. Ultimately, the "wow" factor stems from the innovative application of cutting-edge technology to address pressing global health concerns, offering a tangible and impactful solution with far-reaching implications</a:t>
            </a:r>
            <a:r>
              <a:rPr lang="en-IN"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73C1C3C0-0675-8C34-27DF-FB6F1B55057B}"/>
              </a:ext>
            </a:extLst>
          </p:cNvPr>
          <p:cNvSpPr txBox="1"/>
          <p:nvPr/>
        </p:nvSpPr>
        <p:spPr>
          <a:xfrm>
            <a:off x="2657475" y="1049337"/>
            <a:ext cx="6104020" cy="5632311"/>
          </a:xfrm>
          <a:prstGeom prst="rect">
            <a:avLst/>
          </a:prstGeom>
          <a:noFill/>
        </p:spPr>
        <p:txBody>
          <a:bodyPr wrap="square">
            <a:spAutoFit/>
          </a:bodyPr>
          <a:lstStyle/>
          <a:p>
            <a:r>
              <a:rPr lang="en-IN" sz="2000" dirty="0"/>
              <a:t>For the Mask Detection System using Deep Learning project, the </a:t>
            </a:r>
            <a:r>
              <a:rPr lang="en-IN" sz="2000" dirty="0" err="1"/>
              <a:t>modeling</a:t>
            </a:r>
            <a:r>
              <a:rPr lang="en-IN" sz="2000" dirty="0"/>
              <a:t> process involves several steps: Firstly, a diverse dataset containing images of individuals with and without masks is collected and </a:t>
            </a:r>
            <a:r>
              <a:rPr lang="en-IN" sz="2000" dirty="0" err="1"/>
              <a:t>preprocessed</a:t>
            </a:r>
            <a:r>
              <a:rPr lang="en-IN" sz="2000" dirty="0"/>
              <a:t>. This dataset is then split into training, validation, and test sets. Next, a pre-trained deep learning architecture such as MobileNetV2 is selected as the base model. Custom layers are added on top of the base model to fine-tune it for mask detection. The model is trained using the training dataset, with techniques like data augmentation employed to enhance its generalization ability. Subsequently, the trained model is evaluated on the validation and test sets to measure its performance using metrics such as accuracy, precision, recall, and F1-score. Hyperparameters are fine-tuned to optimize model performance. Finally, the trained model is deployed for real-time inference, potentially integrated into a user interface or application for practical use.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1129</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NAME:S TEJASHREE ROLL NO:412721205053 COLLEGE:TAGORE ENGINEERING COLLEGE </vt:lpstr>
      <vt:lpstr>PROJECT TITLE   "Mask Guard: AI-Powered Mask Detection System for Public Safety"</vt:lpstr>
      <vt:lpstr>AGENDA               </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 TEJASHREE ROLL NO:412721205053 COLLEGE:TAGORE ENGINEERING COLLEGE</dc:title>
  <dc:creator>Swathi Govindaraj</dc:creator>
  <cp:lastModifiedBy>Swathi Govindaraj</cp:lastModifiedBy>
  <cp:revision>1</cp:revision>
  <dcterms:created xsi:type="dcterms:W3CDTF">2024-04-01T07:45:31Z</dcterms:created>
  <dcterms:modified xsi:type="dcterms:W3CDTF">2024-04-04T09:35:56Z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