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56" r:id="rId2"/>
    <p:sldId id="257" r:id="rId3"/>
    <p:sldId id="258" r:id="rId4"/>
    <p:sldId id="260" r:id="rId5"/>
    <p:sldId id="267" r:id="rId6"/>
    <p:sldId id="268" r:id="rId7"/>
    <p:sldId id="269" r:id="rId8"/>
    <p:sldId id="262" r:id="rId9"/>
    <p:sldId id="259" r:id="rId10"/>
  </p:sldIdLst>
  <p:sldSz cx="12192000" cy="6858000"/>
  <p:notesSz cx="6858000" cy="9144000"/>
  <p:embeddedFontLst>
    <p:embeddedFont>
      <p:font typeface="Lato Black" panose="020F0502020204030203" pitchFamily="34" charset="0"/>
      <p:bold r:id="rId12"/>
      <p:boldItalic r:id="rId13"/>
    </p:embeddedFont>
    <p:embeddedFont>
      <p:font typeface="Libre Baskerville" panose="02000000000000000000"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panose="020F0502020204030204"/>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panose="020F0502020204030204"/>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0" name="Google Shape;20;p7"/>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7" name="Google Shape;87;p16"/>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27" name="Google Shape;27;p8"/>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2" name="Google Shape;32;p9"/>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39" name="Google Shape;39;p10"/>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46" name="Google Shape;46;p11"/>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54" name="Google Shape;54;p12"/>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64" name="Google Shape;64;p13"/>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72" name="Google Shape;72;p14"/>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lang="en-IN"/>
          </a:p>
        </p:txBody>
      </p:sp>
      <p:pic>
        <p:nvPicPr>
          <p:cNvPr id="80" name="Google Shape;80;p15"/>
          <p:cNvPicPr preferRelativeResize="0"/>
          <p:nvPr/>
        </p:nvPicPr>
        <p:blipFill rotWithShape="1">
          <a:blip r:embed="rId2"/>
          <a:srcRect/>
          <a:stretch>
            <a:fill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IN"/>
              <a:t>‹#›</a:t>
            </a:fld>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srcRect/>
          <a:stretch>
            <a:fillRect/>
          </a:stretch>
        </p:blipFill>
        <p:spPr>
          <a:xfrm>
            <a:off x="592" y="0"/>
            <a:ext cx="12190815" cy="6694098"/>
          </a:xfrm>
          <a:prstGeom prst="rect">
            <a:avLst/>
          </a:prstGeom>
          <a:noFill/>
          <a:ln>
            <a:noFill/>
          </a:ln>
        </p:spPr>
      </p:pic>
      <p:sp>
        <p:nvSpPr>
          <p:cNvPr id="99" name="Google Shape;99;p1"/>
          <p:cNvSpPr txBox="1"/>
          <p:nvPr/>
        </p:nvSpPr>
        <p:spPr>
          <a:xfrm>
            <a:off x="2473325" y="3644900"/>
            <a:ext cx="7277735" cy="931545"/>
          </a:xfrm>
          <a:prstGeom prst="rect">
            <a:avLst/>
          </a:prstGeom>
          <a:solidFill>
            <a:schemeClr val="bg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br>
              <a:rPr lang="en-IN"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br>
            <a:r>
              <a:rPr lang="en-US" altLang="en-IN" sz="2800" b="1" i="0" u="none" strike="noStrike" cap="none">
                <a:gradFill>
                  <a:gsLst>
                    <a:gs pos="0">
                      <a:srgbClr val="E30000"/>
                    </a:gs>
                    <a:gs pos="100000">
                      <a:srgbClr val="760303"/>
                    </a:gs>
                  </a:gsLst>
                  <a:lin scaled="0"/>
                </a:gradFill>
                <a:latin typeface="Times New Roman" panose="02020603050405020304" charset="0"/>
                <a:ea typeface="Calibri" panose="020F0502020204030204"/>
                <a:cs typeface="Times New Roman" panose="02020603050405020304" charset="0"/>
                <a:sym typeface="Calibri" panose="020F0502020204030204"/>
              </a:rPr>
              <a:t>Analyzing and Prediction of AMCAT Scores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497840" y="1244600"/>
            <a:ext cx="9932670" cy="480949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1"/>
              </a:buClr>
              <a:buSzPts val="1800"/>
              <a:buFont typeface="Arial" panose="020B0604020202020204"/>
              <a:buChar char="•"/>
            </a:pP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I’m BrahmaTeja Reddy </a:t>
            </a:r>
            <a:r>
              <a:rPr lang="en-US" sz="2000" i="0" u="none" strike="noStrike" cap="none"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Alikepalli</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 I have recently completed my Graduation from </a:t>
            </a:r>
            <a:r>
              <a:rPr lang="en-US" sz="2000" i="0" u="none" strike="noStrike" cap="none"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Annamacharya</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Institute of Technology and Sciences , </a:t>
            </a:r>
            <a:r>
              <a:rPr lang="en-US" sz="2000" i="0" u="none" strike="noStrike" cap="none"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Rajampet</a:t>
            </a:r>
            <a:r>
              <a:rPr lang="en-US"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 Specialization in </a:t>
            </a:r>
            <a:r>
              <a:rPr lang="en-US" sz="20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Artificial Intelligence and Data Science</a:t>
            </a:r>
            <a:endParaRPr sz="20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spcBef>
                <a:spcPts val="0"/>
              </a:spcBef>
              <a:spcAft>
                <a:spcPts val="0"/>
              </a:spcAft>
              <a:buClr>
                <a:schemeClr val="dk1"/>
              </a:buClr>
              <a:buSzPts val="1800"/>
              <a:buFont typeface="Arial" panose="020B0604020202020204"/>
              <a:buNone/>
            </a:pPr>
            <a:endParaRPr lang="en-IN"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endParaRPr>
          </a:p>
          <a:p>
            <a:pPr marL="0" marR="0" lvl="0" indent="0" algn="l" rtl="0">
              <a:spcBef>
                <a:spcPts val="0"/>
              </a:spcBef>
              <a:spcAft>
                <a:spcPts val="0"/>
              </a:spcAft>
              <a:buClr>
                <a:schemeClr val="dk1"/>
              </a:buClr>
              <a:buSzPts val="1800"/>
              <a:buFont typeface="Arial" panose="020B0604020202020204"/>
              <a:buNone/>
            </a:pPr>
            <a:r>
              <a:rPr lang="en-IN"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rPr>
              <a:t>Why you want to learn Data Science</a:t>
            </a:r>
            <a:endParaRPr sz="2000" b="1" i="0" u="none" strike="noStrike" cap="none" dirty="0">
              <a:solidFill>
                <a:srgbClr val="C00000"/>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r>
              <a:rPr sz="18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I want to learn data science because it combines my passion for problem-solving with the ability to uncover patterns and insights from data. In today's world, data science skills are highly sought after across various industries, opening up numerous exciting career opportunities.</a:t>
            </a:r>
          </a:p>
          <a:p>
            <a:pPr marL="285750" marR="0" lvl="0" indent="-285750" algn="l" rtl="0">
              <a:spcBef>
                <a:spcPts val="0"/>
              </a:spcBef>
              <a:spcAft>
                <a:spcPts val="0"/>
              </a:spcAft>
              <a:buClr>
                <a:schemeClr val="dk1"/>
              </a:buClr>
              <a:buSzPts val="1800"/>
              <a:buFont typeface="Arial" panose="020B0604020202020204" pitchFamily="34" charset="0"/>
              <a:buChar char="•"/>
            </a:pPr>
            <a:r>
              <a:rPr sz="1800" i="0" u="none" strike="noStrike" cap="none"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By mastering data science, I can contribute to better decision-making and drive innovations that have a positive impact on businesses and society. Additionally, the field of data science is continuously evolving with new technologies and methods, offering endless opportunities for learning and growth, which keeps me motivated and engaged.</a:t>
            </a:r>
          </a:p>
          <a:p>
            <a:pPr marL="285750" marR="0" lvl="0" indent="-285750" algn="l" rtl="0">
              <a:spcBef>
                <a:spcPts val="0"/>
              </a:spcBef>
              <a:spcAft>
                <a:spcPts val="0"/>
              </a:spcAft>
              <a:buClr>
                <a:schemeClr val="dk1"/>
              </a:buClr>
              <a:buSzPts val="1800"/>
              <a:buFont typeface="Arial" panose="020B0604020202020204" pitchFamily="34" charset="0"/>
              <a:buChar char="•"/>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endParaRPr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endParaRP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LinkedIn UR</a:t>
            </a:r>
            <a:r>
              <a:rPr lang="en-US"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L:https://www.linkedin.com/in/brahmatejareddy-alikepalli-/</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b="1" dirty="0" err="1">
                <a:solidFill>
                  <a:schemeClr val="dk1"/>
                </a:solidFill>
                <a:latin typeface="Times New Roman" panose="02020603050405020304" charset="0"/>
                <a:ea typeface="Calibri" panose="020F0502020204030204"/>
                <a:cs typeface="Times New Roman" panose="02020603050405020304" charset="0"/>
                <a:sym typeface="Calibri" panose="020F0502020204030204"/>
              </a:rPr>
              <a:t>Github</a:t>
            </a:r>
            <a:r>
              <a:rPr lang="en-US" sz="1800" b="1"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 URL</a:t>
            </a:r>
            <a:r>
              <a:rPr lang="en-US" sz="1800" dirty="0">
                <a:solidFill>
                  <a:schemeClr val="dk1"/>
                </a:solidFill>
                <a:latin typeface="Times New Roman" panose="02020603050405020304" charset="0"/>
                <a:ea typeface="Calibri" panose="020F0502020204030204"/>
                <a:cs typeface="Times New Roman" panose="02020603050405020304" charset="0"/>
                <a:sym typeface="Calibri" panose="020F0502020204030204"/>
              </a:rPr>
              <a:t>:https://github.com/Teja98reddy123</a:t>
            </a:r>
          </a:p>
        </p:txBody>
      </p:sp>
      <p:sp>
        <p:nvSpPr>
          <p:cNvPr id="105" name="Google Shape;105;p3"/>
          <p:cNvSpPr txBox="1"/>
          <p:nvPr/>
        </p:nvSpPr>
        <p:spPr>
          <a:xfrm>
            <a:off x="407670" y="548640"/>
            <a:ext cx="6068695" cy="57785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rgbClr val="FF0000"/>
              </a:buClr>
              <a:buSzPts val="3200"/>
              <a:buFont typeface="Lato Black" panose="020F0802020204030203"/>
              <a:buNone/>
            </a:pPr>
            <a:r>
              <a:rPr lang="en-IN" sz="3200" b="0" i="0" u="none" strike="noStrike" cap="none">
                <a:solidFill>
                  <a:srgbClr val="FF0000"/>
                </a:solidFill>
                <a:latin typeface="Lato Black" panose="020F0802020204030203"/>
                <a:ea typeface="Lato Black" panose="020F0802020204030203"/>
                <a:cs typeface="Lato Black" panose="020F0802020204030203"/>
                <a:sym typeface="Lato Black" panose="020F0802020204030203"/>
              </a:rPr>
              <a:t>About me</a:t>
            </a:r>
            <a:endParaRPr sz="1800" b="0" i="0" u="none" strike="noStrike" cap="none">
              <a:solidFill>
                <a:srgbClr val="FF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763905" y="699135"/>
            <a:ext cx="9959975" cy="126428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panose="020F0502020204030204"/>
              <a:buNone/>
            </a:pPr>
            <a:r>
              <a:rPr lang="en-US" altLang="en-IN" b="1">
                <a:solidFill>
                  <a:srgbClr val="FF0000"/>
                </a:solidFill>
                <a:latin typeface="Times New Roman" panose="02020603050405020304" charset="0"/>
                <a:cs typeface="Times New Roman" panose="02020603050405020304" charset="0"/>
              </a:rPr>
              <a:t>                Objective of the Project</a:t>
            </a:r>
            <a:r>
              <a:rPr lang="en-IN" b="1">
                <a:solidFill>
                  <a:srgbClr val="FF0000"/>
                </a:solidFill>
                <a:latin typeface="Times New Roman" panose="02020603050405020304" charset="0"/>
                <a:cs typeface="Times New Roman" panose="02020603050405020304" charset="0"/>
              </a:rPr>
              <a:t> </a:t>
            </a:r>
            <a:endParaRPr b="1">
              <a:solidFill>
                <a:srgbClr val="FF0000"/>
              </a:solidFill>
              <a:latin typeface="Times New Roman" panose="02020603050405020304" charset="0"/>
              <a:cs typeface="Times New Roman" panose="02020603050405020304" charset="0"/>
            </a:endParaRPr>
          </a:p>
        </p:txBody>
      </p:sp>
      <p:sp>
        <p:nvSpPr>
          <p:cNvPr id="111" name="Google Shape;111;p4"/>
          <p:cNvSpPr txBox="1">
            <a:spLocks noGrp="1"/>
          </p:cNvSpPr>
          <p:nvPr>
            <p:ph type="body" idx="1"/>
          </p:nvPr>
        </p:nvSpPr>
        <p:spPr>
          <a:xfrm>
            <a:off x="645795" y="2187575"/>
            <a:ext cx="10554970" cy="4083050"/>
          </a:xfrm>
          <a:prstGeom prst="rect">
            <a:avLst/>
          </a:prstGeom>
          <a:noFill/>
          <a:ln>
            <a:noFill/>
          </a:ln>
        </p:spPr>
        <p:txBody>
          <a:bodyPr spcFirstLastPara="1" wrap="square" lIns="91425" tIns="45700" rIns="91425" bIns="45700" anchor="t" anchorCtr="0">
            <a:normAutofit/>
          </a:bodyPr>
          <a:lstStyle/>
          <a:p>
            <a:pPr marL="554990" lvl="0" indent="-457200" algn="l" rtl="0">
              <a:lnSpc>
                <a:spcPct val="90000"/>
              </a:lnSpc>
              <a:spcBef>
                <a:spcPts val="1000"/>
              </a:spcBef>
              <a:spcAft>
                <a:spcPts val="0"/>
              </a:spcAft>
              <a:buClr>
                <a:schemeClr val="dk1"/>
              </a:buClr>
              <a:buSzPct val="100000"/>
            </a:pPr>
            <a:r>
              <a:rPr lang="en-US" sz="2400"/>
              <a:t>Perform comprehensive univariate and bivariate analysis to understand data distributions,detect outliers and find relationships among variables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585"/>
            <a:ext cx="10515600" cy="1231265"/>
          </a:xfrm>
        </p:spPr>
        <p:txBody>
          <a:bodyPr/>
          <a:lstStyle/>
          <a:p>
            <a:r>
              <a:rPr lang="en-US" b="1">
                <a:solidFill>
                  <a:srgbClr val="C00000"/>
                </a:solidFill>
                <a:latin typeface="Times New Roman" panose="02020603050405020304" charset="0"/>
                <a:cs typeface="Times New Roman" panose="02020603050405020304" charset="0"/>
              </a:rPr>
              <a:t>                   Dataset Overview</a:t>
            </a:r>
          </a:p>
        </p:txBody>
      </p:sp>
      <p:sp>
        <p:nvSpPr>
          <p:cNvPr id="3" name="Text Placeholder 2"/>
          <p:cNvSpPr>
            <a:spLocks noGrp="1"/>
          </p:cNvSpPr>
          <p:nvPr>
            <p:ph type="body" idx="1"/>
          </p:nvPr>
        </p:nvSpPr>
        <p:spPr>
          <a:xfrm>
            <a:off x="838200" y="2501265"/>
            <a:ext cx="10349865" cy="3676015"/>
          </a:xfrm>
        </p:spPr>
        <p:txBody>
          <a:bodyPr/>
          <a:lstStyle/>
          <a:p>
            <a:r>
              <a:rPr lang="en-US" sz="2400">
                <a:latin typeface="Times New Roman" panose="02020603050405020304" charset="0"/>
                <a:cs typeface="Times New Roman" panose="02020603050405020304" charset="0"/>
              </a:rPr>
              <a:t>The dataset contains around 40 independent variables and 4000 data points.The independent variables are both continuous and categorical in nature.The dataset contains a unique identifier for each candidate.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596900"/>
            <a:ext cx="3931920" cy="771525"/>
          </a:xfrm>
        </p:spPr>
        <p:txBody>
          <a:bodyPr/>
          <a:lstStyle/>
          <a:p>
            <a:r>
              <a:rPr lang="en-US" b="1">
                <a:solidFill>
                  <a:srgbClr val="C00000"/>
                </a:solidFill>
              </a:rPr>
              <a:t>Univariate Analysis</a:t>
            </a:r>
          </a:p>
        </p:txBody>
      </p:sp>
      <p:sp>
        <p:nvSpPr>
          <p:cNvPr id="5" name="Text Placeholder 4"/>
          <p:cNvSpPr>
            <a:spLocks noGrp="1"/>
          </p:cNvSpPr>
          <p:nvPr>
            <p:ph type="body" idx="1"/>
          </p:nvPr>
        </p:nvSpPr>
        <p:spPr/>
        <p:txBody>
          <a:bodyPr/>
          <a:lstStyle/>
          <a:p>
            <a:endParaRPr lang="en-US"/>
          </a:p>
        </p:txBody>
      </p:sp>
      <p:pic>
        <p:nvPicPr>
          <p:cNvPr id="4" name="Picture Placeholder 3" descr="AMCAT Project - Google Chrome 10_4_2024 8_59_17 AM"/>
          <p:cNvPicPr>
            <a:picLocks noGrp="1" noChangeAspect="1"/>
          </p:cNvPicPr>
          <p:nvPr>
            <p:ph type="pic" idx="2"/>
          </p:nvPr>
        </p:nvPicPr>
        <p:blipFill>
          <a:blip r:embed="rId2"/>
          <a:stretch>
            <a:fillRect/>
          </a:stretch>
        </p:blipFill>
        <p:spPr>
          <a:xfrm>
            <a:off x="767715" y="1786255"/>
            <a:ext cx="4267200" cy="3286125"/>
          </a:xfrm>
          <a:prstGeom prst="rect">
            <a:avLst/>
          </a:prstGeom>
        </p:spPr>
      </p:pic>
      <p:pic>
        <p:nvPicPr>
          <p:cNvPr id="6" name="Picture 5" descr="AMCAT Project - Google Chrome 10_4_2024 9_00_32 AM"/>
          <p:cNvPicPr>
            <a:picLocks noChangeAspect="1"/>
          </p:cNvPicPr>
          <p:nvPr/>
        </p:nvPicPr>
        <p:blipFill>
          <a:blip r:embed="rId3"/>
          <a:stretch>
            <a:fillRect/>
          </a:stretch>
        </p:blipFill>
        <p:spPr>
          <a:xfrm>
            <a:off x="5474335" y="1089660"/>
            <a:ext cx="5028565" cy="41040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105" y="339090"/>
            <a:ext cx="3718560" cy="729615"/>
          </a:xfrm>
        </p:spPr>
        <p:txBody>
          <a:bodyPr>
            <a:normAutofit/>
          </a:bodyPr>
          <a:lstStyle/>
          <a:p>
            <a:r>
              <a:rPr lang="en-US" b="1">
                <a:solidFill>
                  <a:srgbClr val="C00000"/>
                </a:solidFill>
                <a:latin typeface="Times New Roman" panose="02020603050405020304" charset="0"/>
                <a:cs typeface="Times New Roman" panose="02020603050405020304" charset="0"/>
              </a:rPr>
              <a:t>Bivariate Analysis</a:t>
            </a:r>
          </a:p>
        </p:txBody>
      </p:sp>
      <p:sp>
        <p:nvSpPr>
          <p:cNvPr id="4" name="Text Placeholder 3"/>
          <p:cNvSpPr>
            <a:spLocks noGrp="1"/>
          </p:cNvSpPr>
          <p:nvPr>
            <p:ph type="body" idx="1"/>
          </p:nvPr>
        </p:nvSpPr>
        <p:spPr/>
        <p:txBody>
          <a:bodyPr/>
          <a:lstStyle/>
          <a:p>
            <a:endParaRPr lang="en-US"/>
          </a:p>
        </p:txBody>
      </p:sp>
      <p:pic>
        <p:nvPicPr>
          <p:cNvPr id="5" name="Picture Placeholder 4" descr="AMCAT Project - Google Chrome 10_4_2024 8_56_27 AM"/>
          <p:cNvPicPr>
            <a:picLocks noGrp="1" noChangeAspect="1"/>
          </p:cNvPicPr>
          <p:nvPr>
            <p:ph type="pic" idx="2"/>
          </p:nvPr>
        </p:nvPicPr>
        <p:blipFill>
          <a:blip r:embed="rId2"/>
          <a:stretch>
            <a:fillRect/>
          </a:stretch>
        </p:blipFill>
        <p:spPr>
          <a:xfrm>
            <a:off x="5375910" y="908685"/>
            <a:ext cx="6172200" cy="5223510"/>
          </a:xfrm>
          <a:prstGeom prst="rect">
            <a:avLst/>
          </a:prstGeom>
        </p:spPr>
      </p:pic>
      <p:pic>
        <p:nvPicPr>
          <p:cNvPr id="6" name="Picture 5" descr="AMCAT Project - Google Chrome 10_4_2024 8_57_01 AM"/>
          <p:cNvPicPr>
            <a:picLocks noChangeAspect="1"/>
          </p:cNvPicPr>
          <p:nvPr/>
        </p:nvPicPr>
        <p:blipFill>
          <a:blip r:embed="rId3"/>
          <a:stretch>
            <a:fillRect/>
          </a:stretch>
        </p:blipFill>
        <p:spPr>
          <a:xfrm>
            <a:off x="191135" y="980440"/>
            <a:ext cx="5272405" cy="5194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MCAT Project - Google Chrome 10_4_2024 8_57_10 AM"/>
          <p:cNvPicPr>
            <a:picLocks noGrp="1" noChangeAspect="1"/>
          </p:cNvPicPr>
          <p:nvPr>
            <p:ph type="pic" idx="2"/>
          </p:nvPr>
        </p:nvPicPr>
        <p:blipFill>
          <a:blip r:embed="rId2"/>
          <a:stretch>
            <a:fillRect/>
          </a:stretch>
        </p:blipFill>
        <p:spPr>
          <a:xfrm>
            <a:off x="835660" y="288925"/>
            <a:ext cx="10624185" cy="4416425"/>
          </a:xfrm>
          <a:prstGeom prst="rect">
            <a:avLst/>
          </a:prstGeom>
        </p:spPr>
      </p:pic>
      <p:sp>
        <p:nvSpPr>
          <p:cNvPr id="6" name="Text Box 5"/>
          <p:cNvSpPr txBox="1"/>
          <p:nvPr/>
        </p:nvSpPr>
        <p:spPr>
          <a:xfrm>
            <a:off x="707390" y="4784725"/>
            <a:ext cx="10826115" cy="1470660"/>
          </a:xfrm>
          <a:prstGeom prst="rect">
            <a:avLst/>
          </a:prstGeom>
          <a:noFill/>
        </p:spPr>
        <p:txBody>
          <a:bodyPr wrap="square" rtlCol="0" anchor="t">
            <a:noAutofit/>
          </a:bodyPr>
          <a:lstStyle/>
          <a:p>
            <a:r>
              <a:rPr lang="en-US" sz="2400" b="1">
                <a:latin typeface="Times New Roman" panose="02020603050405020304" charset="0"/>
                <a:cs typeface="Times New Roman" panose="02020603050405020304" charset="0"/>
              </a:rPr>
              <a:t>observations</a:t>
            </a:r>
          </a:p>
          <a:p>
            <a:r>
              <a:rPr lang="en-US" sz="1800">
                <a:latin typeface="Times New Roman" panose="02020603050405020304" charset="0"/>
                <a:cs typeface="Times New Roman" panose="02020603050405020304" charset="0"/>
              </a:rPr>
              <a:t>This barplot represent an estimate of central tendency between categorical and numerical variable with the height of each rectangle.This is the relationship between Specialization and Salary variables of top 20 values.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765"/>
          </a:xfrm>
        </p:spPr>
        <p:txBody>
          <a:bodyPr/>
          <a:lstStyle/>
          <a:p>
            <a:r>
              <a:rPr lang="en-US">
                <a:solidFill>
                  <a:srgbClr val="C00000"/>
                </a:solidFill>
                <a:latin typeface="Times New Roman" panose="02020603050405020304" charset="0"/>
                <a:cs typeface="Times New Roman" panose="02020603050405020304" charset="0"/>
              </a:rPr>
              <a:t>                      </a:t>
            </a:r>
            <a:r>
              <a:rPr lang="en-US" sz="4000">
                <a:solidFill>
                  <a:srgbClr val="C00000"/>
                </a:solidFill>
                <a:latin typeface="Times New Roman" panose="02020603050405020304" charset="0"/>
                <a:cs typeface="Times New Roman" panose="02020603050405020304" charset="0"/>
              </a:rPr>
              <a:t> </a:t>
            </a:r>
            <a:r>
              <a:rPr lang="en-US">
                <a:solidFill>
                  <a:srgbClr val="C00000"/>
                </a:solidFill>
                <a:latin typeface="Times New Roman" panose="02020603050405020304" charset="0"/>
                <a:cs typeface="Times New Roman" panose="02020603050405020304" charset="0"/>
              </a:rPr>
              <a:t> Conclusion</a:t>
            </a:r>
          </a:p>
        </p:txBody>
      </p:sp>
      <p:sp>
        <p:nvSpPr>
          <p:cNvPr id="3" name="Text Placeholder 2"/>
          <p:cNvSpPr>
            <a:spLocks noGrp="1"/>
          </p:cNvSpPr>
          <p:nvPr>
            <p:ph type="body" idx="1"/>
          </p:nvPr>
        </p:nvSpPr>
        <p:spPr>
          <a:xfrm>
            <a:off x="838200" y="1329690"/>
            <a:ext cx="10444480" cy="4847590"/>
          </a:xfrm>
        </p:spPr>
        <p:txBody>
          <a:bodyPr>
            <a:noAutofit/>
          </a:bodyPr>
          <a:lstStyle/>
          <a:p>
            <a:r>
              <a:rPr lang="en-US" sz="2000" b="1">
                <a:latin typeface="Times New Roman" panose="02020603050405020304" charset="0"/>
                <a:cs typeface="Times New Roman" panose="02020603050405020304" charset="0"/>
              </a:rPr>
              <a:t>Salary Distribution</a:t>
            </a:r>
            <a:r>
              <a:rPr lang="en-US" sz="2000">
                <a:latin typeface="Times New Roman" panose="02020603050405020304" charset="0"/>
                <a:cs typeface="Times New Roman" panose="02020603050405020304" charset="0"/>
              </a:rPr>
              <a:t>: The salary distribution shows a right skew, with outliers at the higher end, indicating a few individuals earn significantly more than others.</a:t>
            </a: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Gender Disparity</a:t>
            </a:r>
            <a:r>
              <a:rPr lang="en-US" sz="2000">
                <a:latin typeface="Times New Roman" panose="02020603050405020304" charset="0"/>
                <a:cs typeface="Times New Roman" panose="02020603050405020304" charset="0"/>
              </a:rPr>
              <a:t>: Males tend to occupy more positions across cities, and there might be a salary gap favoring males.</a:t>
            </a:r>
          </a:p>
          <a:p>
            <a:endParaRPr lang="en-US" sz="2000">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Salary Claim Validation</a:t>
            </a:r>
            <a:r>
              <a:rPr lang="en-US" sz="2000">
                <a:latin typeface="Times New Roman" panose="02020603050405020304" charset="0"/>
                <a:cs typeface="Times New Roman" panose="02020603050405020304" charset="0"/>
              </a:rPr>
              <a:t>: Based on the dataset, the average salary for Computer Science engineers does align with or slightly exceed the claim made in the Times of India article.</a:t>
            </a:r>
          </a:p>
          <a:p>
            <a:endParaRPr lang="en-US" sz="2000" b="1">
              <a:latin typeface="Times New Roman" panose="02020603050405020304" charset="0"/>
              <a:cs typeface="Times New Roman" panose="02020603050405020304" charset="0"/>
            </a:endParaRPr>
          </a:p>
          <a:p>
            <a:r>
              <a:rPr lang="en-US" sz="2000" b="1">
                <a:latin typeface="Times New Roman" panose="02020603050405020304" charset="0"/>
                <a:cs typeface="Times New Roman" panose="02020603050405020304" charset="0"/>
              </a:rPr>
              <a:t>Job City Insights</a:t>
            </a:r>
            <a:r>
              <a:rPr lang="en-US" sz="2000">
                <a:latin typeface="Times New Roman" panose="02020603050405020304" charset="0"/>
                <a:cs typeface="Times New Roman" panose="02020603050405020304" charset="0"/>
              </a:rPr>
              <a:t>: Certain cities, like Bangalore, have a higher concentration of employees, potentially offering better salary prospects.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srcRect/>
          <a:stretch>
            <a:fill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panose="02000000000000000000"/>
              <a:buNone/>
            </a:pPr>
            <a:r>
              <a:rPr lang="en-IN" sz="4400" b="0" i="0" u="none" strike="noStrike" cap="none">
                <a:solidFill>
                  <a:srgbClr val="C00000"/>
                </a:solidFill>
                <a:latin typeface="Libre Baskerville" panose="02000000000000000000"/>
                <a:ea typeface="Libre Baskerville" panose="02000000000000000000"/>
                <a:cs typeface="Libre Baskerville" panose="02000000000000000000"/>
                <a:sym typeface="Libre Baskerville" panose="02000000000000000000"/>
              </a:rPr>
              <a:t>THANK YOU</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378</Words>
  <Application>Microsoft Office PowerPoint</Application>
  <PresentationFormat>Widescreen</PresentationFormat>
  <Paragraphs>28</Paragraphs>
  <Slides>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Calibri</vt:lpstr>
      <vt:lpstr>Times New Roman</vt:lpstr>
      <vt:lpstr>Lato Black</vt:lpstr>
      <vt:lpstr>Libre Baskerville</vt:lpstr>
      <vt:lpstr>Arial</vt:lpstr>
      <vt:lpstr>Office Theme</vt:lpstr>
      <vt:lpstr>PowerPoint Presentation</vt:lpstr>
      <vt:lpstr>PowerPoint Presentation</vt:lpstr>
      <vt:lpstr>                Objective of the Project </vt:lpstr>
      <vt:lpstr>                   Dataset Overview</vt:lpstr>
      <vt:lpstr>Univariate Analysis</vt:lpstr>
      <vt:lpstr>Bivariate Analysis</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 Ram Aduri</dc:creator>
  <cp:lastModifiedBy>brahmaTeja Reddy</cp:lastModifiedBy>
  <cp:revision>2</cp:revision>
  <dcterms:created xsi:type="dcterms:W3CDTF">2024-10-04T03:56:56Z</dcterms:created>
  <dcterms:modified xsi:type="dcterms:W3CDTF">2024-10-05T14:09:04Z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427B2F5BF0B7402F88EFE92C54E0290A_13</vt:lpwstr>
  </property>
  <property fmtid="{D5CDD505-2E9C-101B-9397-08002B2CF9AE}" pid="3" name="KSOProductBuildVer">
    <vt:lpwstr>1033-12.2.0.13472</vt:lpwstr>
  </property>
</Properties>
</file>