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65" r:id="rId3"/>
    <p:sldId id="266" r:id="rId4"/>
    <p:sldId id="267" r:id="rId5"/>
    <p:sldId id="268" r:id="rId6"/>
    <p:sldId id="264" r:id="rId7"/>
    <p:sldId id="270" r:id="rId8"/>
    <p:sldId id="27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CB39CA-6666-3946-9F10-E10C18487864}" v="218" dt="2024-10-28T17:43:01.4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9BE547-0F6F-431C-ACC6-F183F98E0AAD}"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3DF594CB-8611-4261-A012-C88A27558E9C}">
      <dgm:prSet/>
      <dgm:spPr/>
      <dgm:t>
        <a:bodyPr/>
        <a:lstStyle/>
        <a:p>
          <a:pPr rtl="0"/>
          <a:r>
            <a:rPr lang="en-US" dirty="0"/>
            <a:t>Understanding patterns, Contributing Factors and </a:t>
          </a:r>
          <a:r>
            <a:rPr lang="en-US" b="0" dirty="0">
              <a:latin typeface="Univers Condensed"/>
            </a:rPr>
            <a:t>Implications Urban</a:t>
          </a:r>
          <a:r>
            <a:rPr lang="en-US" b="1" dirty="0"/>
            <a:t> Increase in Gun Violence :</a:t>
          </a:r>
          <a:r>
            <a:rPr lang="en-US" dirty="0"/>
            <a:t> NYC has seen a rapid escalation in gun violence, especially in urban neighborhoods with high population densities.</a:t>
          </a:r>
          <a:endParaRPr lang="en-US" b="0" dirty="0">
            <a:latin typeface="Univers Condensed"/>
          </a:endParaRPr>
        </a:p>
      </dgm:t>
    </dgm:pt>
    <dgm:pt modelId="{09C608DF-7D52-4157-B39D-F86B109BF75B}" type="parTrans" cxnId="{CCF4E8DD-AC4D-4B05-9B47-D030D21B610F}">
      <dgm:prSet/>
      <dgm:spPr/>
      <dgm:t>
        <a:bodyPr/>
        <a:lstStyle/>
        <a:p>
          <a:endParaRPr lang="en-US"/>
        </a:p>
      </dgm:t>
    </dgm:pt>
    <dgm:pt modelId="{624C45B5-3CB8-4B28-AE7D-5060B212BA76}" type="sibTrans" cxnId="{CCF4E8DD-AC4D-4B05-9B47-D030D21B610F}">
      <dgm:prSet/>
      <dgm:spPr/>
      <dgm:t>
        <a:bodyPr/>
        <a:lstStyle/>
        <a:p>
          <a:endParaRPr lang="en-US"/>
        </a:p>
      </dgm:t>
    </dgm:pt>
    <dgm:pt modelId="{6956D6D8-11BE-4291-B4EE-069B99CA734E}">
      <dgm:prSet/>
      <dgm:spPr/>
      <dgm:t>
        <a:bodyPr/>
        <a:lstStyle/>
        <a:p>
          <a:r>
            <a:rPr lang="en-US" b="1" dirty="0"/>
            <a:t>Link to Socioeconomic Conditions:</a:t>
          </a:r>
          <a:r>
            <a:rPr lang="en-US" dirty="0"/>
            <a:t> Understanding the root causes, Such as income disparity and community characteristics, is essential for effective interventions.</a:t>
          </a:r>
          <a:endParaRPr lang="en-US" b="1" dirty="0"/>
        </a:p>
      </dgm:t>
    </dgm:pt>
    <dgm:pt modelId="{089E99DF-BA54-4F51-B130-208417AEA0AB}" type="parTrans" cxnId="{B90A9077-7F34-4F4F-A418-5ABA318A8B1C}">
      <dgm:prSet/>
      <dgm:spPr/>
      <dgm:t>
        <a:bodyPr/>
        <a:lstStyle/>
        <a:p>
          <a:endParaRPr lang="en-US"/>
        </a:p>
      </dgm:t>
    </dgm:pt>
    <dgm:pt modelId="{193C10C8-A35C-491B-B43E-55E4685DAB97}" type="sibTrans" cxnId="{B90A9077-7F34-4F4F-A418-5ABA318A8B1C}">
      <dgm:prSet/>
      <dgm:spPr/>
      <dgm:t>
        <a:bodyPr/>
        <a:lstStyle/>
        <a:p>
          <a:endParaRPr lang="en-US"/>
        </a:p>
      </dgm:t>
    </dgm:pt>
    <dgm:pt modelId="{2913B929-B883-4806-908D-C3FEA101AE48}">
      <dgm:prSet phldr="0"/>
      <dgm:spPr/>
      <dgm:t>
        <a:bodyPr/>
        <a:lstStyle/>
        <a:p>
          <a:r>
            <a:rPr lang="en-US" b="1" dirty="0"/>
            <a:t>Critical Need for Spatial and Temporal Analysis :</a:t>
          </a:r>
          <a:r>
            <a:rPr lang="en-US" dirty="0"/>
            <a:t> Analyzing where and when incidents occur can help target the most affected areas.</a:t>
          </a:r>
        </a:p>
      </dgm:t>
    </dgm:pt>
    <dgm:pt modelId="{9A454503-A7E2-4DC6-9503-E9E73BCD0315}" type="parTrans" cxnId="{2737B572-7D01-43D3-9665-C9B90BE83571}">
      <dgm:prSet/>
      <dgm:spPr/>
    </dgm:pt>
    <dgm:pt modelId="{EA936F4F-524B-4BDD-9DD1-FFD08D7C93CC}" type="sibTrans" cxnId="{2737B572-7D01-43D3-9665-C9B90BE83571}">
      <dgm:prSet/>
      <dgm:spPr/>
      <dgm:t>
        <a:bodyPr/>
        <a:lstStyle/>
        <a:p>
          <a:endParaRPr lang="en-US"/>
        </a:p>
      </dgm:t>
    </dgm:pt>
    <dgm:pt modelId="{FD30FD56-9777-4255-A953-CB4B8311688D}" type="pres">
      <dgm:prSet presAssocID="{B19BE547-0F6F-431C-ACC6-F183F98E0AAD}" presName="outerComposite" presStyleCnt="0">
        <dgm:presLayoutVars>
          <dgm:chMax val="5"/>
          <dgm:dir/>
          <dgm:resizeHandles val="exact"/>
        </dgm:presLayoutVars>
      </dgm:prSet>
      <dgm:spPr/>
    </dgm:pt>
    <dgm:pt modelId="{772B4CDA-0269-4957-8846-331DCA9A50F3}" type="pres">
      <dgm:prSet presAssocID="{B19BE547-0F6F-431C-ACC6-F183F98E0AAD}" presName="dummyMaxCanvas" presStyleCnt="0">
        <dgm:presLayoutVars/>
      </dgm:prSet>
      <dgm:spPr/>
    </dgm:pt>
    <dgm:pt modelId="{083CAF64-4BD3-4516-A6D9-D76109CC94BF}" type="pres">
      <dgm:prSet presAssocID="{B19BE547-0F6F-431C-ACC6-F183F98E0AAD}" presName="ThreeNodes_1" presStyleLbl="node1" presStyleIdx="0" presStyleCnt="3">
        <dgm:presLayoutVars>
          <dgm:bulletEnabled val="1"/>
        </dgm:presLayoutVars>
      </dgm:prSet>
      <dgm:spPr/>
    </dgm:pt>
    <dgm:pt modelId="{8BF41D8E-CF34-4AF8-91EF-43042CACE1B4}" type="pres">
      <dgm:prSet presAssocID="{B19BE547-0F6F-431C-ACC6-F183F98E0AAD}" presName="ThreeNodes_2" presStyleLbl="node1" presStyleIdx="1" presStyleCnt="3">
        <dgm:presLayoutVars>
          <dgm:bulletEnabled val="1"/>
        </dgm:presLayoutVars>
      </dgm:prSet>
      <dgm:spPr/>
    </dgm:pt>
    <dgm:pt modelId="{DD31326F-D438-4873-91C6-FE4A91D4207F}" type="pres">
      <dgm:prSet presAssocID="{B19BE547-0F6F-431C-ACC6-F183F98E0AAD}" presName="ThreeNodes_3" presStyleLbl="node1" presStyleIdx="2" presStyleCnt="3">
        <dgm:presLayoutVars>
          <dgm:bulletEnabled val="1"/>
        </dgm:presLayoutVars>
      </dgm:prSet>
      <dgm:spPr/>
    </dgm:pt>
    <dgm:pt modelId="{212E8F21-0128-4C65-B53F-9D6BFC3C2EA6}" type="pres">
      <dgm:prSet presAssocID="{B19BE547-0F6F-431C-ACC6-F183F98E0AAD}" presName="ThreeConn_1-2" presStyleLbl="fgAccFollowNode1" presStyleIdx="0" presStyleCnt="2">
        <dgm:presLayoutVars>
          <dgm:bulletEnabled val="1"/>
        </dgm:presLayoutVars>
      </dgm:prSet>
      <dgm:spPr/>
    </dgm:pt>
    <dgm:pt modelId="{AA03EA6E-D173-4947-9590-94D0C30B5387}" type="pres">
      <dgm:prSet presAssocID="{B19BE547-0F6F-431C-ACC6-F183F98E0AAD}" presName="ThreeConn_2-3" presStyleLbl="fgAccFollowNode1" presStyleIdx="1" presStyleCnt="2">
        <dgm:presLayoutVars>
          <dgm:bulletEnabled val="1"/>
        </dgm:presLayoutVars>
      </dgm:prSet>
      <dgm:spPr/>
    </dgm:pt>
    <dgm:pt modelId="{399C2C87-AD9B-48E7-9052-5D5AB75B938D}" type="pres">
      <dgm:prSet presAssocID="{B19BE547-0F6F-431C-ACC6-F183F98E0AAD}" presName="ThreeNodes_1_text" presStyleLbl="node1" presStyleIdx="2" presStyleCnt="3">
        <dgm:presLayoutVars>
          <dgm:bulletEnabled val="1"/>
        </dgm:presLayoutVars>
      </dgm:prSet>
      <dgm:spPr/>
    </dgm:pt>
    <dgm:pt modelId="{2EAF0983-5F49-4D56-B793-DCFB63D03706}" type="pres">
      <dgm:prSet presAssocID="{B19BE547-0F6F-431C-ACC6-F183F98E0AAD}" presName="ThreeNodes_2_text" presStyleLbl="node1" presStyleIdx="2" presStyleCnt="3">
        <dgm:presLayoutVars>
          <dgm:bulletEnabled val="1"/>
        </dgm:presLayoutVars>
      </dgm:prSet>
      <dgm:spPr/>
    </dgm:pt>
    <dgm:pt modelId="{31B9585E-95EC-4096-8D45-0D07AA5B364C}" type="pres">
      <dgm:prSet presAssocID="{B19BE547-0F6F-431C-ACC6-F183F98E0AAD}" presName="ThreeNodes_3_text" presStyleLbl="node1" presStyleIdx="2" presStyleCnt="3">
        <dgm:presLayoutVars>
          <dgm:bulletEnabled val="1"/>
        </dgm:presLayoutVars>
      </dgm:prSet>
      <dgm:spPr/>
    </dgm:pt>
  </dgm:ptLst>
  <dgm:cxnLst>
    <dgm:cxn modelId="{83B2EB36-2747-453B-8994-87A2C4376F7D}" type="presOf" srcId="{6956D6D8-11BE-4291-B4EE-069B99CA734E}" destId="{31B9585E-95EC-4096-8D45-0D07AA5B364C}" srcOrd="1" destOrd="0" presId="urn:microsoft.com/office/officeart/2005/8/layout/vProcess5"/>
    <dgm:cxn modelId="{EDC0EC3F-B765-4D37-BC1F-466B8468930B}" type="presOf" srcId="{3DF594CB-8611-4261-A012-C88A27558E9C}" destId="{399C2C87-AD9B-48E7-9052-5D5AB75B938D}" srcOrd="1" destOrd="0" presId="urn:microsoft.com/office/officeart/2005/8/layout/vProcess5"/>
    <dgm:cxn modelId="{D05A7C4F-88BE-4C9D-A948-DC6003AC5C3E}" type="presOf" srcId="{2913B929-B883-4806-908D-C3FEA101AE48}" destId="{8BF41D8E-CF34-4AF8-91EF-43042CACE1B4}" srcOrd="0" destOrd="0" presId="urn:microsoft.com/office/officeart/2005/8/layout/vProcess5"/>
    <dgm:cxn modelId="{2737B572-7D01-43D3-9665-C9B90BE83571}" srcId="{B19BE547-0F6F-431C-ACC6-F183F98E0AAD}" destId="{2913B929-B883-4806-908D-C3FEA101AE48}" srcOrd="1" destOrd="0" parTransId="{9A454503-A7E2-4DC6-9503-E9E73BCD0315}" sibTransId="{EA936F4F-524B-4BDD-9DD1-FFD08D7C93CC}"/>
    <dgm:cxn modelId="{B90A9077-7F34-4F4F-A418-5ABA318A8B1C}" srcId="{B19BE547-0F6F-431C-ACC6-F183F98E0AAD}" destId="{6956D6D8-11BE-4291-B4EE-069B99CA734E}" srcOrd="2" destOrd="0" parTransId="{089E99DF-BA54-4F51-B130-208417AEA0AB}" sibTransId="{193C10C8-A35C-491B-B43E-55E4685DAB97}"/>
    <dgm:cxn modelId="{0833FE7B-0F16-4F8B-91FE-EB8DDA4310DD}" type="presOf" srcId="{624C45B5-3CB8-4B28-AE7D-5060B212BA76}" destId="{212E8F21-0128-4C65-B53F-9D6BFC3C2EA6}" srcOrd="0" destOrd="0" presId="urn:microsoft.com/office/officeart/2005/8/layout/vProcess5"/>
    <dgm:cxn modelId="{FA60E885-DD34-4EE6-8B15-45063281C3F8}" type="presOf" srcId="{EA936F4F-524B-4BDD-9DD1-FFD08D7C93CC}" destId="{AA03EA6E-D173-4947-9590-94D0C30B5387}" srcOrd="0" destOrd="0" presId="urn:microsoft.com/office/officeart/2005/8/layout/vProcess5"/>
    <dgm:cxn modelId="{1ABECCAF-EE65-4D94-A496-D9209637F5E7}" type="presOf" srcId="{B19BE547-0F6F-431C-ACC6-F183F98E0AAD}" destId="{FD30FD56-9777-4255-A953-CB4B8311688D}" srcOrd="0" destOrd="0" presId="urn:microsoft.com/office/officeart/2005/8/layout/vProcess5"/>
    <dgm:cxn modelId="{0C3FF9D8-8D71-4472-80A2-99FF69ABB826}" type="presOf" srcId="{3DF594CB-8611-4261-A012-C88A27558E9C}" destId="{083CAF64-4BD3-4516-A6D9-D76109CC94BF}" srcOrd="0" destOrd="0" presId="urn:microsoft.com/office/officeart/2005/8/layout/vProcess5"/>
    <dgm:cxn modelId="{CCF4E8DD-AC4D-4B05-9B47-D030D21B610F}" srcId="{B19BE547-0F6F-431C-ACC6-F183F98E0AAD}" destId="{3DF594CB-8611-4261-A012-C88A27558E9C}" srcOrd="0" destOrd="0" parTransId="{09C608DF-7D52-4157-B39D-F86B109BF75B}" sibTransId="{624C45B5-3CB8-4B28-AE7D-5060B212BA76}"/>
    <dgm:cxn modelId="{F87104EC-066B-413D-B580-9D3325371E32}" type="presOf" srcId="{6956D6D8-11BE-4291-B4EE-069B99CA734E}" destId="{DD31326F-D438-4873-91C6-FE4A91D4207F}" srcOrd="0" destOrd="0" presId="urn:microsoft.com/office/officeart/2005/8/layout/vProcess5"/>
    <dgm:cxn modelId="{943D98F2-9D1A-4ECD-9986-AF210A9C9CF8}" type="presOf" srcId="{2913B929-B883-4806-908D-C3FEA101AE48}" destId="{2EAF0983-5F49-4D56-B793-DCFB63D03706}" srcOrd="1" destOrd="0" presId="urn:microsoft.com/office/officeart/2005/8/layout/vProcess5"/>
    <dgm:cxn modelId="{8122EB2D-E514-4B76-9E99-2CC90D8BA00F}" type="presParOf" srcId="{FD30FD56-9777-4255-A953-CB4B8311688D}" destId="{772B4CDA-0269-4957-8846-331DCA9A50F3}" srcOrd="0" destOrd="0" presId="urn:microsoft.com/office/officeart/2005/8/layout/vProcess5"/>
    <dgm:cxn modelId="{1C36C9D5-62A2-4996-A4D7-69E98D1BB3EE}" type="presParOf" srcId="{FD30FD56-9777-4255-A953-CB4B8311688D}" destId="{083CAF64-4BD3-4516-A6D9-D76109CC94BF}" srcOrd="1" destOrd="0" presId="urn:microsoft.com/office/officeart/2005/8/layout/vProcess5"/>
    <dgm:cxn modelId="{B136E605-FD92-4956-92B0-E6724FACCBE0}" type="presParOf" srcId="{FD30FD56-9777-4255-A953-CB4B8311688D}" destId="{8BF41D8E-CF34-4AF8-91EF-43042CACE1B4}" srcOrd="2" destOrd="0" presId="urn:microsoft.com/office/officeart/2005/8/layout/vProcess5"/>
    <dgm:cxn modelId="{95723282-706F-47C3-94C4-F5830BFB0FCD}" type="presParOf" srcId="{FD30FD56-9777-4255-A953-CB4B8311688D}" destId="{DD31326F-D438-4873-91C6-FE4A91D4207F}" srcOrd="3" destOrd="0" presId="urn:microsoft.com/office/officeart/2005/8/layout/vProcess5"/>
    <dgm:cxn modelId="{5EDC6BDE-9676-4CF8-857E-37035B193D02}" type="presParOf" srcId="{FD30FD56-9777-4255-A953-CB4B8311688D}" destId="{212E8F21-0128-4C65-B53F-9D6BFC3C2EA6}" srcOrd="4" destOrd="0" presId="urn:microsoft.com/office/officeart/2005/8/layout/vProcess5"/>
    <dgm:cxn modelId="{11D15EAD-045A-451A-94A5-280B2AE78121}" type="presParOf" srcId="{FD30FD56-9777-4255-A953-CB4B8311688D}" destId="{AA03EA6E-D173-4947-9590-94D0C30B5387}" srcOrd="5" destOrd="0" presId="urn:microsoft.com/office/officeart/2005/8/layout/vProcess5"/>
    <dgm:cxn modelId="{ED6C2008-DDEE-4D7B-823D-E202ABBF6FE3}" type="presParOf" srcId="{FD30FD56-9777-4255-A953-CB4B8311688D}" destId="{399C2C87-AD9B-48E7-9052-5D5AB75B938D}" srcOrd="6" destOrd="0" presId="urn:microsoft.com/office/officeart/2005/8/layout/vProcess5"/>
    <dgm:cxn modelId="{22BD74FE-8356-4BA0-B276-A325EE94EC8B}" type="presParOf" srcId="{FD30FD56-9777-4255-A953-CB4B8311688D}" destId="{2EAF0983-5F49-4D56-B793-DCFB63D03706}" srcOrd="7" destOrd="0" presId="urn:microsoft.com/office/officeart/2005/8/layout/vProcess5"/>
    <dgm:cxn modelId="{C9BF3846-1B11-4A78-93B8-8EF42D3E0C94}" type="presParOf" srcId="{FD30FD56-9777-4255-A953-CB4B8311688D}" destId="{31B9585E-95EC-4096-8D45-0D07AA5B364C}"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25E9DB-7E1F-4054-902B-B82FD48CB06D}"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A9DB2B75-4DE5-4353-A4F9-7ED5DFB809F3}">
      <dgm:prSet/>
      <dgm:spPr/>
      <dgm:t>
        <a:bodyPr/>
        <a:lstStyle/>
        <a:p>
          <a:r>
            <a:rPr lang="en-US"/>
            <a:t>Exploring Gun Violence Patterns and Impacts</a:t>
          </a:r>
        </a:p>
      </dgm:t>
    </dgm:pt>
    <dgm:pt modelId="{42E36605-078E-48D8-8041-BF8A8AC4C2D4}" type="parTrans" cxnId="{FEB53A77-1A3E-45BF-92C5-0147E41859E4}">
      <dgm:prSet/>
      <dgm:spPr/>
      <dgm:t>
        <a:bodyPr/>
        <a:lstStyle/>
        <a:p>
          <a:endParaRPr lang="en-US"/>
        </a:p>
      </dgm:t>
    </dgm:pt>
    <dgm:pt modelId="{95261F4E-03BF-4D56-B4FA-50D8985744AE}" type="sibTrans" cxnId="{FEB53A77-1A3E-45BF-92C5-0147E41859E4}">
      <dgm:prSet/>
      <dgm:spPr/>
      <dgm:t>
        <a:bodyPr/>
        <a:lstStyle/>
        <a:p>
          <a:endParaRPr lang="en-US"/>
        </a:p>
      </dgm:t>
    </dgm:pt>
    <dgm:pt modelId="{6A053BA2-2295-4122-85B1-CA8A80E07425}">
      <dgm:prSet/>
      <dgm:spPr/>
      <dgm:t>
        <a:bodyPr/>
        <a:lstStyle/>
        <a:p>
          <a:r>
            <a:rPr lang="en-US"/>
            <a:t>Trends Over Time : How has gun violence fluctuated annually, seasonally and by neighborhood in NYC?</a:t>
          </a:r>
        </a:p>
      </dgm:t>
    </dgm:pt>
    <dgm:pt modelId="{3706FCE9-A9FD-4215-92E2-809CB31DB059}" type="parTrans" cxnId="{BDCC9B68-B9D8-47A1-BBEF-D1060F21B1CD}">
      <dgm:prSet/>
      <dgm:spPr/>
      <dgm:t>
        <a:bodyPr/>
        <a:lstStyle/>
        <a:p>
          <a:endParaRPr lang="en-US"/>
        </a:p>
      </dgm:t>
    </dgm:pt>
    <dgm:pt modelId="{9825D3CC-D25E-438B-A3E5-25AC178E67F1}" type="sibTrans" cxnId="{BDCC9B68-B9D8-47A1-BBEF-D1060F21B1CD}">
      <dgm:prSet/>
      <dgm:spPr/>
      <dgm:t>
        <a:bodyPr/>
        <a:lstStyle/>
        <a:p>
          <a:endParaRPr lang="en-US"/>
        </a:p>
      </dgm:t>
    </dgm:pt>
    <dgm:pt modelId="{3FA126F3-C486-418E-9F55-85348F97A1B9}">
      <dgm:prSet/>
      <dgm:spPr/>
      <dgm:t>
        <a:bodyPr/>
        <a:lstStyle/>
        <a:p>
          <a:r>
            <a:rPr lang="en-US"/>
            <a:t>Demographics and Risk Factors: Which neighborhoods and demographics are most affected by gun violence?</a:t>
          </a:r>
        </a:p>
      </dgm:t>
    </dgm:pt>
    <dgm:pt modelId="{9264570A-F772-4A2F-9A8B-6950BBF754D7}" type="parTrans" cxnId="{A0FDBB0B-5DDB-4ACF-B5B6-54734F221222}">
      <dgm:prSet/>
      <dgm:spPr/>
      <dgm:t>
        <a:bodyPr/>
        <a:lstStyle/>
        <a:p>
          <a:endParaRPr lang="en-US"/>
        </a:p>
      </dgm:t>
    </dgm:pt>
    <dgm:pt modelId="{A77C73F2-4C3A-46AE-8E8E-06FFB12F4177}" type="sibTrans" cxnId="{A0FDBB0B-5DDB-4ACF-B5B6-54734F221222}">
      <dgm:prSet/>
      <dgm:spPr/>
      <dgm:t>
        <a:bodyPr/>
        <a:lstStyle/>
        <a:p>
          <a:endParaRPr lang="en-US"/>
        </a:p>
      </dgm:t>
    </dgm:pt>
    <dgm:pt modelId="{5BE27B22-0A7E-4555-988E-8DDC1C043FA5}">
      <dgm:prSet/>
      <dgm:spPr/>
      <dgm:t>
        <a:bodyPr/>
        <a:lstStyle/>
        <a:p>
          <a:r>
            <a:rPr lang="en-US"/>
            <a:t>Temporal Patterns and Locations: Are there particular times and places where shootings are more likely to occur?</a:t>
          </a:r>
        </a:p>
      </dgm:t>
    </dgm:pt>
    <dgm:pt modelId="{35B4127B-1505-4800-BFEE-209B4B2DFEE7}" type="parTrans" cxnId="{69F6DA7F-0C2D-4ACA-8BEB-95FF2A970B22}">
      <dgm:prSet/>
      <dgm:spPr/>
      <dgm:t>
        <a:bodyPr/>
        <a:lstStyle/>
        <a:p>
          <a:endParaRPr lang="en-US"/>
        </a:p>
      </dgm:t>
    </dgm:pt>
    <dgm:pt modelId="{326B7960-30D9-4D65-804D-840EC010A310}" type="sibTrans" cxnId="{69F6DA7F-0C2D-4ACA-8BEB-95FF2A970B22}">
      <dgm:prSet/>
      <dgm:spPr/>
      <dgm:t>
        <a:bodyPr/>
        <a:lstStyle/>
        <a:p>
          <a:endParaRPr lang="en-US"/>
        </a:p>
      </dgm:t>
    </dgm:pt>
    <dgm:pt modelId="{FD1E4C9C-3D59-432E-A6B5-417B1E0D674C}" type="pres">
      <dgm:prSet presAssocID="{9E25E9DB-7E1F-4054-902B-B82FD48CB06D}" presName="linear" presStyleCnt="0">
        <dgm:presLayoutVars>
          <dgm:animLvl val="lvl"/>
          <dgm:resizeHandles val="exact"/>
        </dgm:presLayoutVars>
      </dgm:prSet>
      <dgm:spPr/>
    </dgm:pt>
    <dgm:pt modelId="{57F9F87E-369F-41EA-B28F-4AB8F119EBC8}" type="pres">
      <dgm:prSet presAssocID="{A9DB2B75-4DE5-4353-A4F9-7ED5DFB809F3}" presName="parentText" presStyleLbl="node1" presStyleIdx="0" presStyleCnt="4">
        <dgm:presLayoutVars>
          <dgm:chMax val="0"/>
          <dgm:bulletEnabled val="1"/>
        </dgm:presLayoutVars>
      </dgm:prSet>
      <dgm:spPr/>
    </dgm:pt>
    <dgm:pt modelId="{FA0DFD8A-4E3C-4A38-A58D-5EBA20BCF3C7}" type="pres">
      <dgm:prSet presAssocID="{95261F4E-03BF-4D56-B4FA-50D8985744AE}" presName="spacer" presStyleCnt="0"/>
      <dgm:spPr/>
    </dgm:pt>
    <dgm:pt modelId="{93B2B5A5-4C73-46AF-8F04-A609A8DEAE80}" type="pres">
      <dgm:prSet presAssocID="{6A053BA2-2295-4122-85B1-CA8A80E07425}" presName="parentText" presStyleLbl="node1" presStyleIdx="1" presStyleCnt="4">
        <dgm:presLayoutVars>
          <dgm:chMax val="0"/>
          <dgm:bulletEnabled val="1"/>
        </dgm:presLayoutVars>
      </dgm:prSet>
      <dgm:spPr/>
    </dgm:pt>
    <dgm:pt modelId="{71987A75-5B70-4BEF-9C1E-E426662375FC}" type="pres">
      <dgm:prSet presAssocID="{9825D3CC-D25E-438B-A3E5-25AC178E67F1}" presName="spacer" presStyleCnt="0"/>
      <dgm:spPr/>
    </dgm:pt>
    <dgm:pt modelId="{38D59A8F-F815-4653-8DB6-F8669D83566B}" type="pres">
      <dgm:prSet presAssocID="{3FA126F3-C486-418E-9F55-85348F97A1B9}" presName="parentText" presStyleLbl="node1" presStyleIdx="2" presStyleCnt="4">
        <dgm:presLayoutVars>
          <dgm:chMax val="0"/>
          <dgm:bulletEnabled val="1"/>
        </dgm:presLayoutVars>
      </dgm:prSet>
      <dgm:spPr/>
    </dgm:pt>
    <dgm:pt modelId="{E6D454B8-AC36-4EDA-85C7-3AC1C927FACB}" type="pres">
      <dgm:prSet presAssocID="{A77C73F2-4C3A-46AE-8E8E-06FFB12F4177}" presName="spacer" presStyleCnt="0"/>
      <dgm:spPr/>
    </dgm:pt>
    <dgm:pt modelId="{7FE75AAA-3A32-4D06-89D8-481DE40E69DE}" type="pres">
      <dgm:prSet presAssocID="{5BE27B22-0A7E-4555-988E-8DDC1C043FA5}" presName="parentText" presStyleLbl="node1" presStyleIdx="3" presStyleCnt="4">
        <dgm:presLayoutVars>
          <dgm:chMax val="0"/>
          <dgm:bulletEnabled val="1"/>
        </dgm:presLayoutVars>
      </dgm:prSet>
      <dgm:spPr/>
    </dgm:pt>
  </dgm:ptLst>
  <dgm:cxnLst>
    <dgm:cxn modelId="{A0FDBB0B-5DDB-4ACF-B5B6-54734F221222}" srcId="{9E25E9DB-7E1F-4054-902B-B82FD48CB06D}" destId="{3FA126F3-C486-418E-9F55-85348F97A1B9}" srcOrd="2" destOrd="0" parTransId="{9264570A-F772-4A2F-9A8B-6950BBF754D7}" sibTransId="{A77C73F2-4C3A-46AE-8E8E-06FFB12F4177}"/>
    <dgm:cxn modelId="{BDCC9B68-B9D8-47A1-BBEF-D1060F21B1CD}" srcId="{9E25E9DB-7E1F-4054-902B-B82FD48CB06D}" destId="{6A053BA2-2295-4122-85B1-CA8A80E07425}" srcOrd="1" destOrd="0" parTransId="{3706FCE9-A9FD-4215-92E2-809CB31DB059}" sibTransId="{9825D3CC-D25E-438B-A3E5-25AC178E67F1}"/>
    <dgm:cxn modelId="{FEB53A77-1A3E-45BF-92C5-0147E41859E4}" srcId="{9E25E9DB-7E1F-4054-902B-B82FD48CB06D}" destId="{A9DB2B75-4DE5-4353-A4F9-7ED5DFB809F3}" srcOrd="0" destOrd="0" parTransId="{42E36605-078E-48D8-8041-BF8A8AC4C2D4}" sibTransId="{95261F4E-03BF-4D56-B4FA-50D8985744AE}"/>
    <dgm:cxn modelId="{69F6DA7F-0C2D-4ACA-8BEB-95FF2A970B22}" srcId="{9E25E9DB-7E1F-4054-902B-B82FD48CB06D}" destId="{5BE27B22-0A7E-4555-988E-8DDC1C043FA5}" srcOrd="3" destOrd="0" parTransId="{35B4127B-1505-4800-BFEE-209B4B2DFEE7}" sibTransId="{326B7960-30D9-4D65-804D-840EC010A310}"/>
    <dgm:cxn modelId="{C62DEB82-CF56-4163-9902-9A98A8668819}" type="presOf" srcId="{3FA126F3-C486-418E-9F55-85348F97A1B9}" destId="{38D59A8F-F815-4653-8DB6-F8669D83566B}" srcOrd="0" destOrd="0" presId="urn:microsoft.com/office/officeart/2005/8/layout/vList2"/>
    <dgm:cxn modelId="{3DE4479E-C88D-4BFC-BD2A-55F59F83C3F3}" type="presOf" srcId="{A9DB2B75-4DE5-4353-A4F9-7ED5DFB809F3}" destId="{57F9F87E-369F-41EA-B28F-4AB8F119EBC8}" srcOrd="0" destOrd="0" presId="urn:microsoft.com/office/officeart/2005/8/layout/vList2"/>
    <dgm:cxn modelId="{C7D9D3AC-28D5-4FB0-9B7B-D88C95550D2B}" type="presOf" srcId="{9E25E9DB-7E1F-4054-902B-B82FD48CB06D}" destId="{FD1E4C9C-3D59-432E-A6B5-417B1E0D674C}" srcOrd="0" destOrd="0" presId="urn:microsoft.com/office/officeart/2005/8/layout/vList2"/>
    <dgm:cxn modelId="{A622F8AF-D60A-4565-B8FC-5F4A27C1C97E}" type="presOf" srcId="{6A053BA2-2295-4122-85B1-CA8A80E07425}" destId="{93B2B5A5-4C73-46AF-8F04-A609A8DEAE80}" srcOrd="0" destOrd="0" presId="urn:microsoft.com/office/officeart/2005/8/layout/vList2"/>
    <dgm:cxn modelId="{E5F6F2F2-D84D-40DC-88B4-10A56C383C9A}" type="presOf" srcId="{5BE27B22-0A7E-4555-988E-8DDC1C043FA5}" destId="{7FE75AAA-3A32-4D06-89D8-481DE40E69DE}" srcOrd="0" destOrd="0" presId="urn:microsoft.com/office/officeart/2005/8/layout/vList2"/>
    <dgm:cxn modelId="{C367F409-4C78-4CE8-BBB0-979F8AF81BC9}" type="presParOf" srcId="{FD1E4C9C-3D59-432E-A6B5-417B1E0D674C}" destId="{57F9F87E-369F-41EA-B28F-4AB8F119EBC8}" srcOrd="0" destOrd="0" presId="urn:microsoft.com/office/officeart/2005/8/layout/vList2"/>
    <dgm:cxn modelId="{A2032EDD-FB0D-497D-ABBB-18F82174CA4F}" type="presParOf" srcId="{FD1E4C9C-3D59-432E-A6B5-417B1E0D674C}" destId="{FA0DFD8A-4E3C-4A38-A58D-5EBA20BCF3C7}" srcOrd="1" destOrd="0" presId="urn:microsoft.com/office/officeart/2005/8/layout/vList2"/>
    <dgm:cxn modelId="{87F574D7-28CA-4BC3-BA59-DD5502CA48D0}" type="presParOf" srcId="{FD1E4C9C-3D59-432E-A6B5-417B1E0D674C}" destId="{93B2B5A5-4C73-46AF-8F04-A609A8DEAE80}" srcOrd="2" destOrd="0" presId="urn:microsoft.com/office/officeart/2005/8/layout/vList2"/>
    <dgm:cxn modelId="{380FD88A-B16E-4AE0-87E8-221E98AB4C46}" type="presParOf" srcId="{FD1E4C9C-3D59-432E-A6B5-417B1E0D674C}" destId="{71987A75-5B70-4BEF-9C1E-E426662375FC}" srcOrd="3" destOrd="0" presId="urn:microsoft.com/office/officeart/2005/8/layout/vList2"/>
    <dgm:cxn modelId="{4C7D5B12-41C5-4954-9E94-C157E6B50A61}" type="presParOf" srcId="{FD1E4C9C-3D59-432E-A6B5-417B1E0D674C}" destId="{38D59A8F-F815-4653-8DB6-F8669D83566B}" srcOrd="4" destOrd="0" presId="urn:microsoft.com/office/officeart/2005/8/layout/vList2"/>
    <dgm:cxn modelId="{ACC08C53-AAE5-4222-802F-6C7794C51351}" type="presParOf" srcId="{FD1E4C9C-3D59-432E-A6B5-417B1E0D674C}" destId="{E6D454B8-AC36-4EDA-85C7-3AC1C927FACB}" srcOrd="5" destOrd="0" presId="urn:microsoft.com/office/officeart/2005/8/layout/vList2"/>
    <dgm:cxn modelId="{B0CF4481-7485-4925-AB2F-5AC168453624}" type="presParOf" srcId="{FD1E4C9C-3D59-432E-A6B5-417B1E0D674C}" destId="{7FE75AAA-3A32-4D06-89D8-481DE40E69DE}"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3CAF64-4BD3-4516-A6D9-D76109CC94BF}">
      <dsp:nvSpPr>
        <dsp:cNvPr id="0" name=""/>
        <dsp:cNvSpPr/>
      </dsp:nvSpPr>
      <dsp:spPr>
        <a:xfrm>
          <a:off x="0" y="0"/>
          <a:ext cx="9035415" cy="115728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kern="1200" dirty="0"/>
            <a:t>Understanding patterns, Contributing Factors and </a:t>
          </a:r>
          <a:r>
            <a:rPr lang="en-US" sz="1800" b="0" kern="1200" dirty="0">
              <a:latin typeface="Univers Condensed"/>
            </a:rPr>
            <a:t>Implications Urban</a:t>
          </a:r>
          <a:r>
            <a:rPr lang="en-US" sz="1800" b="1" kern="1200" dirty="0"/>
            <a:t> Increase in Gun Violence :</a:t>
          </a:r>
          <a:r>
            <a:rPr lang="en-US" sz="1800" kern="1200" dirty="0"/>
            <a:t> NYC has seen a rapid escalation in gun violence, especially in urban neighborhoods with high population densities.</a:t>
          </a:r>
          <a:endParaRPr lang="en-US" sz="1800" b="0" kern="1200" dirty="0">
            <a:latin typeface="Univers Condensed"/>
          </a:endParaRPr>
        </a:p>
      </dsp:txBody>
      <dsp:txXfrm>
        <a:off x="33896" y="33896"/>
        <a:ext cx="7786610" cy="1089495"/>
      </dsp:txXfrm>
    </dsp:sp>
    <dsp:sp modelId="{8BF41D8E-CF34-4AF8-91EF-43042CACE1B4}">
      <dsp:nvSpPr>
        <dsp:cNvPr id="0" name=""/>
        <dsp:cNvSpPr/>
      </dsp:nvSpPr>
      <dsp:spPr>
        <a:xfrm>
          <a:off x="797242" y="1350169"/>
          <a:ext cx="9035415" cy="1157287"/>
        </a:xfrm>
        <a:prstGeom prst="roundRect">
          <a:avLst>
            <a:gd name="adj" fmla="val 10000"/>
          </a:avLst>
        </a:prstGeom>
        <a:solidFill>
          <a:schemeClr val="accent2">
            <a:hueOff val="747590"/>
            <a:satOff val="-5190"/>
            <a:lumOff val="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t>Critical Need for Spatial and Temporal Analysis :</a:t>
          </a:r>
          <a:r>
            <a:rPr lang="en-US" sz="1800" kern="1200" dirty="0"/>
            <a:t> Analyzing where and when incidents occur can help target the most affected areas.</a:t>
          </a:r>
        </a:p>
      </dsp:txBody>
      <dsp:txXfrm>
        <a:off x="831138" y="1384065"/>
        <a:ext cx="7418143" cy="1089495"/>
      </dsp:txXfrm>
    </dsp:sp>
    <dsp:sp modelId="{DD31326F-D438-4873-91C6-FE4A91D4207F}">
      <dsp:nvSpPr>
        <dsp:cNvPr id="0" name=""/>
        <dsp:cNvSpPr/>
      </dsp:nvSpPr>
      <dsp:spPr>
        <a:xfrm>
          <a:off x="1594484" y="2700338"/>
          <a:ext cx="9035415" cy="1157287"/>
        </a:xfrm>
        <a:prstGeom prst="roundRect">
          <a:avLst>
            <a:gd name="adj" fmla="val 10000"/>
          </a:avLst>
        </a:prstGeom>
        <a:solidFill>
          <a:schemeClr val="accent2">
            <a:hueOff val="1495180"/>
            <a:satOff val="-10380"/>
            <a:lumOff val="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t>Link to Socioeconomic Conditions:</a:t>
          </a:r>
          <a:r>
            <a:rPr lang="en-US" sz="1800" kern="1200" dirty="0"/>
            <a:t> Understanding the root causes, Such as income disparity and community characteristics, is essential for effective interventions.</a:t>
          </a:r>
          <a:endParaRPr lang="en-US" sz="1800" b="1" kern="1200" dirty="0"/>
        </a:p>
      </dsp:txBody>
      <dsp:txXfrm>
        <a:off x="1628380" y="2734234"/>
        <a:ext cx="7418143" cy="1089495"/>
      </dsp:txXfrm>
    </dsp:sp>
    <dsp:sp modelId="{212E8F21-0128-4C65-B53F-9D6BFC3C2EA6}">
      <dsp:nvSpPr>
        <dsp:cNvPr id="0" name=""/>
        <dsp:cNvSpPr/>
      </dsp:nvSpPr>
      <dsp:spPr>
        <a:xfrm>
          <a:off x="8283177" y="877609"/>
          <a:ext cx="752237" cy="752237"/>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8452430" y="877609"/>
        <a:ext cx="413731" cy="566058"/>
      </dsp:txXfrm>
    </dsp:sp>
    <dsp:sp modelId="{AA03EA6E-D173-4947-9590-94D0C30B5387}">
      <dsp:nvSpPr>
        <dsp:cNvPr id="0" name=""/>
        <dsp:cNvSpPr/>
      </dsp:nvSpPr>
      <dsp:spPr>
        <a:xfrm>
          <a:off x="9080420" y="2220063"/>
          <a:ext cx="752237" cy="752237"/>
        </a:xfrm>
        <a:prstGeom prst="downArrow">
          <a:avLst>
            <a:gd name="adj1" fmla="val 55000"/>
            <a:gd name="adj2" fmla="val 45000"/>
          </a:avLst>
        </a:prstGeom>
        <a:solidFill>
          <a:schemeClr val="accent2">
            <a:tint val="40000"/>
            <a:alpha val="90000"/>
            <a:hueOff val="1576664"/>
            <a:satOff val="-6369"/>
            <a:lumOff val="-422"/>
            <a:alphaOff val="0"/>
          </a:schemeClr>
        </a:solidFill>
        <a:ln w="12700" cap="flat" cmpd="sng" algn="ctr">
          <a:solidFill>
            <a:schemeClr val="accent2">
              <a:tint val="40000"/>
              <a:alpha val="90000"/>
              <a:hueOff val="1576664"/>
              <a:satOff val="-6369"/>
              <a:lumOff val="-42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9249673" y="2220063"/>
        <a:ext cx="413731" cy="5660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F9F87E-369F-41EA-B28F-4AB8F119EBC8}">
      <dsp:nvSpPr>
        <dsp:cNvPr id="0" name=""/>
        <dsp:cNvSpPr/>
      </dsp:nvSpPr>
      <dsp:spPr>
        <a:xfrm>
          <a:off x="0" y="97610"/>
          <a:ext cx="6171948" cy="127413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Exploring Gun Violence Patterns and Impacts</a:t>
          </a:r>
        </a:p>
      </dsp:txBody>
      <dsp:txXfrm>
        <a:off x="62198" y="159808"/>
        <a:ext cx="6047552" cy="1149734"/>
      </dsp:txXfrm>
    </dsp:sp>
    <dsp:sp modelId="{93B2B5A5-4C73-46AF-8F04-A609A8DEAE80}">
      <dsp:nvSpPr>
        <dsp:cNvPr id="0" name=""/>
        <dsp:cNvSpPr/>
      </dsp:nvSpPr>
      <dsp:spPr>
        <a:xfrm>
          <a:off x="0" y="1440860"/>
          <a:ext cx="6171948" cy="1274130"/>
        </a:xfrm>
        <a:prstGeom prst="roundRect">
          <a:avLst/>
        </a:prstGeom>
        <a:solidFill>
          <a:schemeClr val="accent2">
            <a:hueOff val="498393"/>
            <a:satOff val="-3460"/>
            <a:lumOff val="32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Trends Over Time : How has gun violence fluctuated annually, seasonally and by neighborhood in NYC?</a:t>
          </a:r>
        </a:p>
      </dsp:txBody>
      <dsp:txXfrm>
        <a:off x="62198" y="1503058"/>
        <a:ext cx="6047552" cy="1149734"/>
      </dsp:txXfrm>
    </dsp:sp>
    <dsp:sp modelId="{38D59A8F-F815-4653-8DB6-F8669D83566B}">
      <dsp:nvSpPr>
        <dsp:cNvPr id="0" name=""/>
        <dsp:cNvSpPr/>
      </dsp:nvSpPr>
      <dsp:spPr>
        <a:xfrm>
          <a:off x="0" y="2784110"/>
          <a:ext cx="6171948" cy="1274130"/>
        </a:xfrm>
        <a:prstGeom prst="roundRect">
          <a:avLst/>
        </a:prstGeom>
        <a:solidFill>
          <a:schemeClr val="accent2">
            <a:hueOff val="996787"/>
            <a:satOff val="-6920"/>
            <a:lumOff val="6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Demographics and Risk Factors: Which neighborhoods and demographics are most affected by gun violence?</a:t>
          </a:r>
        </a:p>
      </dsp:txBody>
      <dsp:txXfrm>
        <a:off x="62198" y="2846308"/>
        <a:ext cx="6047552" cy="1149734"/>
      </dsp:txXfrm>
    </dsp:sp>
    <dsp:sp modelId="{7FE75AAA-3A32-4D06-89D8-481DE40E69DE}">
      <dsp:nvSpPr>
        <dsp:cNvPr id="0" name=""/>
        <dsp:cNvSpPr/>
      </dsp:nvSpPr>
      <dsp:spPr>
        <a:xfrm>
          <a:off x="0" y="4127360"/>
          <a:ext cx="6171948" cy="1274130"/>
        </a:xfrm>
        <a:prstGeom prst="roundRect">
          <a:avLst/>
        </a:prstGeom>
        <a:solidFill>
          <a:schemeClr val="accent2">
            <a:hueOff val="1495180"/>
            <a:satOff val="-10380"/>
            <a:lumOff val="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Temporal Patterns and Locations: Are there particular times and places where shootings are more likely to occur?</a:t>
          </a:r>
        </a:p>
      </dsp:txBody>
      <dsp:txXfrm>
        <a:off x="62198" y="4189558"/>
        <a:ext cx="6047552" cy="1149734"/>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10/28/2024</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496777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10/28/2024</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668591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10/28/2024</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658462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57B6794-849E-4626-908B-D15793550EFB}" type="datetime1">
              <a:rPr lang="en-US" smtClean="0"/>
              <a:t>10/28/2024</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730711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10/28/2024</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990866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10/28/2024</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515173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10/28/2024</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919376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10/28/2024</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227079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10/28/2024</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597558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10/28/2024</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043350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10/28/2024</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840984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10/28/2024</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9424474"/>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link:%20https://data.cityofnewyork.us/Public-Safety/NYPD-Shooting-Incident-Data-Historic-/833y-fsy8/about_dat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link.springer.com/" TargetMode="External"/><Relationship Id="rId2" Type="http://schemas.openxmlformats.org/officeDocument/2006/relationships/hyperlink" Target="https://journals.plos.org/" TargetMode="External"/><Relationship Id="rId1" Type="http://schemas.openxmlformats.org/officeDocument/2006/relationships/slideLayout" Target="../slideLayouts/slideLayout2.xml"/><Relationship Id="rId4" Type="http://schemas.openxmlformats.org/officeDocument/2006/relationships/hyperlink" Target="https://journals.sagepub.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B745860-A1A8-93ED-6688-37200E84833A}"/>
              </a:ext>
            </a:extLst>
          </p:cNvPr>
          <p:cNvPicPr>
            <a:picLocks noChangeAspect="1"/>
          </p:cNvPicPr>
          <p:nvPr/>
        </p:nvPicPr>
        <p:blipFill>
          <a:blip r:embed="rId2"/>
          <a:srcRect l="46667"/>
          <a:stretch/>
        </p:blipFill>
        <p:spPr>
          <a:xfrm>
            <a:off x="1" y="10"/>
            <a:ext cx="4876799" cy="6857989"/>
          </a:xfrm>
          <a:prstGeom prst="rect">
            <a:avLst/>
          </a:prstGeom>
        </p:spPr>
      </p:pic>
      <p:sp>
        <p:nvSpPr>
          <p:cNvPr id="2" name="Title 1">
            <a:extLst>
              <a:ext uri="{FF2B5EF4-FFF2-40B4-BE49-F238E27FC236}">
                <a16:creationId xmlns:a16="http://schemas.microsoft.com/office/drawing/2014/main" id="{8C02B07E-0153-4C53-BEDE-4124B65DB14D}"/>
              </a:ext>
            </a:extLst>
          </p:cNvPr>
          <p:cNvSpPr>
            <a:spLocks noGrp="1"/>
          </p:cNvSpPr>
          <p:nvPr>
            <p:ph type="ctrTitle"/>
          </p:nvPr>
        </p:nvSpPr>
        <p:spPr>
          <a:xfrm>
            <a:off x="5604552" y="871758"/>
            <a:ext cx="5825448" cy="3871143"/>
          </a:xfrm>
        </p:spPr>
        <p:txBody>
          <a:bodyPr>
            <a:normAutofit/>
          </a:bodyPr>
          <a:lstStyle/>
          <a:p>
            <a:r>
              <a:rPr lang="en-US" dirty="0"/>
              <a:t>Exploratory data analysis</a:t>
            </a:r>
            <a:br>
              <a:rPr lang="en-US" dirty="0"/>
            </a:br>
            <a:r>
              <a:rPr lang="en-US" dirty="0"/>
              <a:t>of NYC shooting Data set </a:t>
            </a:r>
          </a:p>
        </p:txBody>
      </p:sp>
      <p:sp>
        <p:nvSpPr>
          <p:cNvPr id="3" name="Subtitle 2">
            <a:extLst>
              <a:ext uri="{FF2B5EF4-FFF2-40B4-BE49-F238E27FC236}">
                <a16:creationId xmlns:a16="http://schemas.microsoft.com/office/drawing/2014/main" id="{A7B69E11-A354-4FEB-8680-D8A8F3B22504}"/>
              </a:ext>
            </a:extLst>
          </p:cNvPr>
          <p:cNvSpPr>
            <a:spLocks noGrp="1"/>
          </p:cNvSpPr>
          <p:nvPr>
            <p:ph type="subTitle" idx="1"/>
          </p:nvPr>
        </p:nvSpPr>
        <p:spPr>
          <a:xfrm>
            <a:off x="5619964" y="4785543"/>
            <a:ext cx="5322013" cy="1005657"/>
          </a:xfrm>
        </p:spPr>
        <p:txBody>
          <a:bodyPr>
            <a:normAutofit/>
          </a:bodyPr>
          <a:lstStyle/>
          <a:p>
            <a:r>
              <a:rPr lang="en-US" dirty="0"/>
              <a:t>By Teja Lakshmi </a:t>
            </a:r>
            <a:r>
              <a:rPr lang="en-US" dirty="0" err="1"/>
              <a:t>Gangadar</a:t>
            </a:r>
            <a:r>
              <a:rPr lang="en-US" dirty="0"/>
              <a:t> </a:t>
            </a:r>
            <a:r>
              <a:rPr lang="en-US" dirty="0" err="1"/>
              <a:t>Chalamuri</a:t>
            </a:r>
            <a:endParaRPr lang="en-US"/>
          </a:p>
          <a:p>
            <a:endParaRPr lang="en-US" dirty="0"/>
          </a:p>
        </p:txBody>
      </p:sp>
      <p:cxnSp>
        <p:nvCxnSpPr>
          <p:cNvPr id="38" name="Straight Connector 37">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723900"/>
            <a:ext cx="5706224"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CF06E40-3ECB-4820-95B5-8A70B07D4B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6134100"/>
            <a:ext cx="56681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1080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9BB96FAB-CCBF-4D1E-9D0D-B038ACC29B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2D67109-4D61-78DA-D2BB-C722E6249F2A}"/>
              </a:ext>
            </a:extLst>
          </p:cNvPr>
          <p:cNvSpPr>
            <a:spLocks noGrp="1"/>
          </p:cNvSpPr>
          <p:nvPr>
            <p:ph type="title"/>
          </p:nvPr>
        </p:nvSpPr>
        <p:spPr>
          <a:xfrm>
            <a:off x="704088" y="914400"/>
            <a:ext cx="10798176" cy="1051914"/>
          </a:xfrm>
        </p:spPr>
        <p:txBody>
          <a:bodyPr>
            <a:normAutofit/>
          </a:bodyPr>
          <a:lstStyle/>
          <a:p>
            <a:r>
              <a:rPr lang="en-US" dirty="0"/>
              <a:t>Introduction</a:t>
            </a:r>
          </a:p>
        </p:txBody>
      </p:sp>
      <p:graphicFrame>
        <p:nvGraphicFramePr>
          <p:cNvPr id="5" name="Content Placeholder 2">
            <a:extLst>
              <a:ext uri="{FF2B5EF4-FFF2-40B4-BE49-F238E27FC236}">
                <a16:creationId xmlns:a16="http://schemas.microsoft.com/office/drawing/2014/main" id="{508B85A1-6BFC-7EF1-F239-642B2A736BBA}"/>
              </a:ext>
            </a:extLst>
          </p:cNvPr>
          <p:cNvGraphicFramePr>
            <a:graphicFrameLocks noGrp="1"/>
          </p:cNvGraphicFramePr>
          <p:nvPr>
            <p:ph idx="1"/>
            <p:extLst>
              <p:ext uri="{D42A27DB-BD31-4B8C-83A1-F6EECF244321}">
                <p14:modId xmlns:p14="http://schemas.microsoft.com/office/powerpoint/2010/main" val="3092554874"/>
              </p:ext>
            </p:extLst>
          </p:nvPr>
        </p:nvGraphicFramePr>
        <p:xfrm>
          <a:off x="800100" y="2276474"/>
          <a:ext cx="10629900" cy="38576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8958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4BFD5B9F-5FB6-467D-83D5-DF82F190735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524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244A796-2463-1865-5503-804C4C5AB6CD}"/>
              </a:ext>
            </a:extLst>
          </p:cNvPr>
          <p:cNvSpPr>
            <a:spLocks noGrp="1"/>
          </p:cNvSpPr>
          <p:nvPr>
            <p:ph type="title"/>
          </p:nvPr>
        </p:nvSpPr>
        <p:spPr>
          <a:xfrm>
            <a:off x="704088" y="914400"/>
            <a:ext cx="3914776" cy="3977269"/>
          </a:xfrm>
        </p:spPr>
        <p:txBody>
          <a:bodyPr>
            <a:normAutofit/>
          </a:bodyPr>
          <a:lstStyle/>
          <a:p>
            <a:r>
              <a:rPr lang="en-US" dirty="0"/>
              <a:t>Research Questions</a:t>
            </a:r>
          </a:p>
        </p:txBody>
      </p:sp>
      <p:graphicFrame>
        <p:nvGraphicFramePr>
          <p:cNvPr id="22" name="Content Placeholder 2">
            <a:extLst>
              <a:ext uri="{FF2B5EF4-FFF2-40B4-BE49-F238E27FC236}">
                <a16:creationId xmlns:a16="http://schemas.microsoft.com/office/drawing/2014/main" id="{1DAF6D36-F6CC-389B-CDA4-DA45607FA6D7}"/>
              </a:ext>
            </a:extLst>
          </p:cNvPr>
          <p:cNvGraphicFramePr>
            <a:graphicFrameLocks noGrp="1"/>
          </p:cNvGraphicFramePr>
          <p:nvPr>
            <p:ph idx="1"/>
            <p:extLst>
              <p:ext uri="{D42A27DB-BD31-4B8C-83A1-F6EECF244321}">
                <p14:modId xmlns:p14="http://schemas.microsoft.com/office/powerpoint/2010/main" val="343612857"/>
              </p:ext>
            </p:extLst>
          </p:nvPr>
        </p:nvGraphicFramePr>
        <p:xfrm>
          <a:off x="5219952" y="723900"/>
          <a:ext cx="6171948" cy="5499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61161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A83E9-02A7-326B-D901-C2D9473FD1A1}"/>
              </a:ext>
            </a:extLst>
          </p:cNvPr>
          <p:cNvSpPr>
            <a:spLocks noGrp="1"/>
          </p:cNvSpPr>
          <p:nvPr>
            <p:ph type="title"/>
          </p:nvPr>
        </p:nvSpPr>
        <p:spPr>
          <a:xfrm>
            <a:off x="704088" y="611300"/>
            <a:ext cx="2171055" cy="4265842"/>
          </a:xfrm>
        </p:spPr>
        <p:txBody>
          <a:bodyPr>
            <a:normAutofit/>
          </a:bodyPr>
          <a:lstStyle/>
          <a:p>
            <a:r>
              <a:rPr lang="en-US" sz="2400"/>
              <a:t>Literature Review</a:t>
            </a:r>
            <a:br>
              <a:rPr lang="en-US" sz="2400"/>
            </a:br>
            <a:endParaRPr lang="en-US" sz="2400"/>
          </a:p>
        </p:txBody>
      </p:sp>
      <p:sp>
        <p:nvSpPr>
          <p:cNvPr id="3" name="Content Placeholder 2">
            <a:extLst>
              <a:ext uri="{FF2B5EF4-FFF2-40B4-BE49-F238E27FC236}">
                <a16:creationId xmlns:a16="http://schemas.microsoft.com/office/drawing/2014/main" id="{249F347C-C0F1-E5E4-ECFB-20D8DFDDCDE3}"/>
              </a:ext>
            </a:extLst>
          </p:cNvPr>
          <p:cNvSpPr>
            <a:spLocks noGrp="1"/>
          </p:cNvSpPr>
          <p:nvPr>
            <p:ph idx="1"/>
          </p:nvPr>
        </p:nvSpPr>
        <p:spPr>
          <a:xfrm>
            <a:off x="3889753" y="578015"/>
            <a:ext cx="7601609" cy="5543941"/>
          </a:xfrm>
        </p:spPr>
        <p:txBody>
          <a:bodyPr vert="horz" lIns="91440" tIns="45720" rIns="91440" bIns="45720" rtlCol="0" anchor="t">
            <a:normAutofit/>
          </a:bodyPr>
          <a:lstStyle/>
          <a:p>
            <a:pPr marL="0" indent="0">
              <a:buNone/>
            </a:pPr>
            <a:r>
              <a:rPr lang="en-US" sz="1800" dirty="0">
                <a:latin typeface="Calibri"/>
                <a:ea typeface="Open Sans"/>
                <a:cs typeface="Open Sans"/>
              </a:rPr>
              <a:t>Urban gun violence tends to stress the importance of space-time analyses in mapping the underlying patterning of crime, and importantly is often couched in terms of a concentrate shootings located within economically poor neighborhoods at particular times of the day/year. While the identified hotspots were done using GIS and spatial data mining, limitations relate to not having real-time accuracy and comprehensive socio-economic integration of matched data. Research also highlights cultural and policy factors, with some evidence suggesting that changes in gun policies do not entirely explain the behaviors of local violence. Community health effects show that being exposed to violence has a discouraging effect on family structures around a neighborhood. All these literature generally point to multidimensional approaches, where socio-economic and demographic data are essential in laying effective strategies for preventing violence. </a:t>
            </a:r>
            <a:endParaRPr lang="en-US" sz="1800">
              <a:latin typeface="Calibri"/>
              <a:cs typeface="Calibri"/>
            </a:endParaRPr>
          </a:p>
        </p:txBody>
      </p:sp>
      <p:cxnSp>
        <p:nvCxnSpPr>
          <p:cNvPr id="10" name="Straight Connector 9">
            <a:extLst>
              <a:ext uri="{FF2B5EF4-FFF2-40B4-BE49-F238E27FC236}">
                <a16:creationId xmlns:a16="http://schemas.microsoft.com/office/drawing/2014/main" id="{F9EFE17E-B5DA-47FC-A72C-F0C7C86495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228265" y="723900"/>
            <a:ext cx="0" cy="5410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6607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B9C799-80D8-A83D-8387-BF0B789E3077}"/>
              </a:ext>
            </a:extLst>
          </p:cNvPr>
          <p:cNvSpPr>
            <a:spLocks noGrp="1"/>
          </p:cNvSpPr>
          <p:nvPr>
            <p:ph type="title"/>
          </p:nvPr>
        </p:nvSpPr>
        <p:spPr>
          <a:xfrm>
            <a:off x="704087" y="559063"/>
            <a:ext cx="3306747" cy="5256025"/>
          </a:xfrm>
        </p:spPr>
        <p:txBody>
          <a:bodyPr>
            <a:normAutofit/>
          </a:bodyPr>
          <a:lstStyle/>
          <a:p>
            <a:r>
              <a:rPr lang="en-US" sz="3600"/>
              <a:t>Dataset</a:t>
            </a:r>
          </a:p>
        </p:txBody>
      </p:sp>
      <p:sp>
        <p:nvSpPr>
          <p:cNvPr id="31" name="Content Placeholder 2">
            <a:extLst>
              <a:ext uri="{FF2B5EF4-FFF2-40B4-BE49-F238E27FC236}">
                <a16:creationId xmlns:a16="http://schemas.microsoft.com/office/drawing/2014/main" id="{C162B649-3A6A-BF73-3854-49BAB22768AA}"/>
              </a:ext>
            </a:extLst>
          </p:cNvPr>
          <p:cNvSpPr>
            <a:spLocks noGrp="1"/>
          </p:cNvSpPr>
          <p:nvPr>
            <p:ph idx="1"/>
          </p:nvPr>
        </p:nvSpPr>
        <p:spPr>
          <a:xfrm>
            <a:off x="4643022" y="622249"/>
            <a:ext cx="6844892" cy="5639712"/>
          </a:xfrm>
        </p:spPr>
        <p:txBody>
          <a:bodyPr vert="horz" lIns="91440" tIns="45720" rIns="91440" bIns="45720" rtlCol="0">
            <a:normAutofit/>
          </a:bodyPr>
          <a:lstStyle/>
          <a:p>
            <a:pPr>
              <a:buFont typeface="Arial"/>
              <a:buChar char="•"/>
            </a:pPr>
            <a:r>
              <a:rPr lang="en-US" b="1" dirty="0">
                <a:ea typeface="+mn-lt"/>
                <a:cs typeface="+mn-lt"/>
              </a:rPr>
              <a:t>Data Link:</a:t>
            </a:r>
            <a:r>
              <a:rPr lang="en-US" dirty="0">
                <a:ea typeface="+mn-lt"/>
                <a:cs typeface="+mn-lt"/>
              </a:rPr>
              <a:t> </a:t>
            </a:r>
            <a:r>
              <a:rPr lang="en-US" dirty="0">
                <a:ea typeface="+mn-lt"/>
                <a:cs typeface="+mn-lt"/>
                <a:hlinkClick r:id="rId2"/>
              </a:rPr>
              <a:t>NYPD Shooting Incident Data Historic</a:t>
            </a:r>
            <a:endParaRPr lang="en-US" dirty="0"/>
          </a:p>
          <a:p>
            <a:pPr>
              <a:buFont typeface="Arial"/>
              <a:buChar char="•"/>
            </a:pPr>
            <a:r>
              <a:rPr lang="en-US" b="1" dirty="0">
                <a:ea typeface="+mn-lt"/>
                <a:cs typeface="+mn-lt"/>
              </a:rPr>
              <a:t>Description:</a:t>
            </a:r>
            <a:r>
              <a:rPr lang="en-US" dirty="0">
                <a:ea typeface="+mn-lt"/>
                <a:cs typeface="+mn-lt"/>
              </a:rPr>
              <a:t> Contains shooting incidents from  2006 to 2023 across NYC.</a:t>
            </a:r>
            <a:endParaRPr lang="en-US" dirty="0"/>
          </a:p>
          <a:p>
            <a:pPr>
              <a:buFont typeface="Arial"/>
              <a:buChar char="•"/>
            </a:pPr>
            <a:r>
              <a:rPr lang="en-US" b="1" dirty="0">
                <a:ea typeface="+mn-lt"/>
                <a:cs typeface="+mn-lt"/>
              </a:rPr>
              <a:t>Size:</a:t>
            </a:r>
            <a:r>
              <a:rPr lang="en-US" dirty="0">
                <a:ea typeface="+mn-lt"/>
                <a:cs typeface="+mn-lt"/>
              </a:rPr>
              <a:t> Over 20,000 records with various incident details.</a:t>
            </a:r>
            <a:endParaRPr lang="en-US" dirty="0"/>
          </a:p>
          <a:p>
            <a:pPr>
              <a:buFont typeface="Arial"/>
              <a:buChar char="•"/>
            </a:pPr>
            <a:r>
              <a:rPr lang="en-US" b="1" dirty="0">
                <a:ea typeface="+mn-lt"/>
                <a:cs typeface="+mn-lt"/>
              </a:rPr>
              <a:t>Key Variables:</a:t>
            </a:r>
            <a:r>
              <a:rPr lang="en-US" dirty="0">
                <a:ea typeface="+mn-lt"/>
                <a:cs typeface="+mn-lt"/>
              </a:rPr>
              <a:t> Date, borough, location type, victim and perpetrator demographics.</a:t>
            </a:r>
            <a:endParaRPr lang="en-US" dirty="0"/>
          </a:p>
          <a:p>
            <a:pPr>
              <a:buFont typeface="Arial"/>
              <a:buChar char="•"/>
            </a:pPr>
            <a:r>
              <a:rPr lang="en-US" b="1" dirty="0">
                <a:ea typeface="+mn-lt"/>
                <a:cs typeface="+mn-lt"/>
              </a:rPr>
              <a:t>Snapshot: </a:t>
            </a:r>
            <a:endParaRPr lang="en-US" dirty="0"/>
          </a:p>
        </p:txBody>
      </p:sp>
      <p:cxnSp>
        <p:nvCxnSpPr>
          <p:cNvPr id="32" name="Straight Connector 31">
            <a:extLst>
              <a:ext uri="{FF2B5EF4-FFF2-40B4-BE49-F238E27FC236}">
                <a16:creationId xmlns:a16="http://schemas.microsoft.com/office/drawing/2014/main" id="{0AFF0B6C-73E2-4B40-9280-938C14922C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223541" y="723900"/>
            <a:ext cx="15948" cy="54500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F64175C3-46F6-E36D-AB5F-513C7632DF71}"/>
              </a:ext>
            </a:extLst>
          </p:cNvPr>
          <p:cNvPicPr>
            <a:picLocks noChangeAspect="1"/>
          </p:cNvPicPr>
          <p:nvPr/>
        </p:nvPicPr>
        <p:blipFill>
          <a:blip r:embed="rId3"/>
          <a:stretch>
            <a:fillRect/>
          </a:stretch>
        </p:blipFill>
        <p:spPr>
          <a:xfrm>
            <a:off x="6096000" y="3112851"/>
            <a:ext cx="4614153" cy="3061121"/>
          </a:xfrm>
          <a:prstGeom prst="rect">
            <a:avLst/>
          </a:prstGeom>
        </p:spPr>
      </p:pic>
    </p:spTree>
    <p:extLst>
      <p:ext uri="{BB962C8B-B14F-4D97-AF65-F5344CB8AC3E}">
        <p14:creationId xmlns:p14="http://schemas.microsoft.com/office/powerpoint/2010/main" val="3229768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578EB459-3385-4BF6-A9E1-154CBA251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a:extLst>
              <a:ext uri="{FF2B5EF4-FFF2-40B4-BE49-F238E27FC236}">
                <a16:creationId xmlns:a16="http://schemas.microsoft.com/office/drawing/2014/main" id="{1DC20223-0542-4FF7-8F2F-136889161E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6DD592BE-81A4-487D-9BCC-65E69D04E907}"/>
              </a:ext>
            </a:extLst>
          </p:cNvPr>
          <p:cNvPicPr>
            <a:picLocks noChangeAspect="1"/>
          </p:cNvPicPr>
          <p:nvPr/>
        </p:nvPicPr>
        <p:blipFill>
          <a:blip r:embed="rId2"/>
          <a:srcRect r="13902" b="3"/>
          <a:stretch/>
        </p:blipFill>
        <p:spPr>
          <a:xfrm>
            <a:off x="5361050" y="10"/>
            <a:ext cx="3359905" cy="2819390"/>
          </a:xfrm>
          <a:prstGeom prst="rect">
            <a:avLst/>
          </a:prstGeom>
        </p:spPr>
      </p:pic>
      <p:pic>
        <p:nvPicPr>
          <p:cNvPr id="6" name="Picture 5">
            <a:extLst>
              <a:ext uri="{FF2B5EF4-FFF2-40B4-BE49-F238E27FC236}">
                <a16:creationId xmlns:a16="http://schemas.microsoft.com/office/drawing/2014/main" id="{7E28D8A9-CA40-4C6C-874C-E48158A5C96E}"/>
              </a:ext>
            </a:extLst>
          </p:cNvPr>
          <p:cNvPicPr>
            <a:picLocks noChangeAspect="1"/>
          </p:cNvPicPr>
          <p:nvPr/>
        </p:nvPicPr>
        <p:blipFill>
          <a:blip r:embed="rId3"/>
          <a:srcRect l="18873" r="9714" b="4"/>
          <a:stretch/>
        </p:blipFill>
        <p:spPr>
          <a:xfrm>
            <a:off x="8720470" y="10"/>
            <a:ext cx="3471533" cy="2819390"/>
          </a:xfrm>
          <a:prstGeom prst="rect">
            <a:avLst/>
          </a:prstGeom>
        </p:spPr>
      </p:pic>
      <p:pic>
        <p:nvPicPr>
          <p:cNvPr id="4" name="Content Placeholder 3">
            <a:extLst>
              <a:ext uri="{FF2B5EF4-FFF2-40B4-BE49-F238E27FC236}">
                <a16:creationId xmlns:a16="http://schemas.microsoft.com/office/drawing/2014/main" id="{B2574DC7-2A74-4791-AEA4-1FAC9D9B3707}"/>
              </a:ext>
            </a:extLst>
          </p:cNvPr>
          <p:cNvPicPr>
            <a:picLocks noGrp="1" noChangeAspect="1"/>
          </p:cNvPicPr>
          <p:nvPr>
            <p:ph idx="1"/>
          </p:nvPr>
        </p:nvPicPr>
        <p:blipFill>
          <a:blip r:embed="rId4"/>
          <a:srcRect r="1045"/>
          <a:stretch/>
        </p:blipFill>
        <p:spPr>
          <a:xfrm>
            <a:off x="5360564" y="2819400"/>
            <a:ext cx="6831431" cy="4038600"/>
          </a:xfrm>
          <a:prstGeom prst="rect">
            <a:avLst/>
          </a:prstGeom>
        </p:spPr>
      </p:pic>
      <p:sp>
        <p:nvSpPr>
          <p:cNvPr id="7" name="Rectangle 6">
            <a:extLst>
              <a:ext uri="{FF2B5EF4-FFF2-40B4-BE49-F238E27FC236}">
                <a16:creationId xmlns:a16="http://schemas.microsoft.com/office/drawing/2014/main" id="{2979C806-8103-4285-B33B-26E6044794B3}"/>
              </a:ext>
            </a:extLst>
          </p:cNvPr>
          <p:cNvSpPr/>
          <p:nvPr/>
        </p:nvSpPr>
        <p:spPr>
          <a:xfrm>
            <a:off x="300137" y="841115"/>
            <a:ext cx="4830357" cy="5687613"/>
          </a:xfrm>
          <a:prstGeom prst="rect">
            <a:avLst/>
          </a:prstGeom>
        </p:spPr>
        <p:txBody>
          <a:bodyPr vert="horz" lIns="91440" tIns="45720" rIns="91440" bIns="45720" rtlCol="0" anchor="t">
            <a:noAutofit/>
          </a:bodyPr>
          <a:lstStyle/>
          <a:p>
            <a:pPr>
              <a:spcAft>
                <a:spcPts val="600"/>
              </a:spcAft>
            </a:pPr>
            <a:r>
              <a:rPr lang="en-US" sz="1050" b="1" dirty="0">
                <a:latin typeface="Calibri"/>
                <a:cs typeface="Calibri"/>
              </a:rPr>
              <a:t>Chart 1: Weekly Trends in Shooting Incidents by Borough</a:t>
            </a:r>
            <a:endParaRPr lang="en-US" sz="1050" dirty="0">
              <a:latin typeface="Calibri"/>
              <a:cs typeface="Calibri"/>
            </a:endParaRPr>
          </a:p>
          <a:p>
            <a:pPr indent="-228600">
              <a:spcAft>
                <a:spcPts val="600"/>
              </a:spcAft>
              <a:buFont typeface="Arial" panose="020B0604020202020204" pitchFamily="34" charset="0"/>
              <a:buChar char="•"/>
            </a:pPr>
            <a:r>
              <a:rPr lang="en-US" sz="1050" b="1" dirty="0">
                <a:latin typeface="Calibri"/>
                <a:cs typeface="Calibri"/>
              </a:rPr>
              <a:t>Observations</a:t>
            </a:r>
            <a:r>
              <a:rPr lang="en-US" sz="1050" dirty="0">
                <a:latin typeface="Calibri"/>
                <a:cs typeface="Calibri"/>
              </a:rPr>
              <a:t>:</a:t>
            </a:r>
          </a:p>
          <a:p>
            <a:pPr marL="742950" lvl="1" indent="-228600">
              <a:spcAft>
                <a:spcPts val="600"/>
              </a:spcAft>
              <a:buFont typeface="Arial" panose="020B0604020202020204" pitchFamily="34" charset="0"/>
              <a:buChar char="•"/>
            </a:pPr>
            <a:r>
              <a:rPr lang="en-US" sz="1050" b="1" dirty="0">
                <a:latin typeface="Calibri"/>
                <a:cs typeface="Calibri"/>
              </a:rPr>
              <a:t>Saturday and Sunday</a:t>
            </a:r>
            <a:r>
              <a:rPr lang="en-US" sz="1050" dirty="0">
                <a:latin typeface="Calibri"/>
                <a:cs typeface="Calibri"/>
              </a:rPr>
              <a:t> have the highest number of incidents across boroughs, indicating a possible increase in incidents on weekends.</a:t>
            </a:r>
          </a:p>
          <a:p>
            <a:pPr marL="742950" lvl="1" indent="-228600">
              <a:spcAft>
                <a:spcPts val="600"/>
              </a:spcAft>
              <a:buFont typeface="Arial" panose="020B0604020202020204" pitchFamily="34" charset="0"/>
              <a:buChar char="•"/>
            </a:pPr>
            <a:r>
              <a:rPr lang="en-US" sz="1050" b="1" dirty="0">
                <a:latin typeface="Calibri"/>
                <a:cs typeface="Calibri"/>
              </a:rPr>
              <a:t>Brooklyn</a:t>
            </a:r>
            <a:r>
              <a:rPr lang="en-US" sz="1050" dirty="0">
                <a:latin typeface="Calibri"/>
                <a:cs typeface="Calibri"/>
              </a:rPr>
              <a:t> and </a:t>
            </a:r>
            <a:r>
              <a:rPr lang="en-US" sz="1050" b="1" dirty="0">
                <a:latin typeface="Calibri"/>
                <a:cs typeface="Calibri"/>
              </a:rPr>
              <a:t>The Bronx</a:t>
            </a:r>
            <a:r>
              <a:rPr lang="en-US" sz="1050" dirty="0">
                <a:latin typeface="Calibri"/>
                <a:cs typeface="Calibri"/>
              </a:rPr>
              <a:t> consistently report higher numbers across all days, especially on weekends.</a:t>
            </a:r>
          </a:p>
          <a:p>
            <a:pPr marL="742950" lvl="1" indent="-228600">
              <a:spcAft>
                <a:spcPts val="600"/>
              </a:spcAft>
              <a:buFont typeface="Arial" panose="020B0604020202020204" pitchFamily="34" charset="0"/>
              <a:buChar char="•"/>
            </a:pPr>
            <a:r>
              <a:rPr lang="en-US" sz="1050" b="1" dirty="0">
                <a:latin typeface="Calibri"/>
                <a:cs typeface="Calibri"/>
              </a:rPr>
              <a:t>Staten Island</a:t>
            </a:r>
            <a:r>
              <a:rPr lang="en-US" sz="1050" dirty="0">
                <a:latin typeface="Calibri"/>
                <a:cs typeface="Calibri"/>
              </a:rPr>
              <a:t> shows the lowest incident counts each day..</a:t>
            </a:r>
          </a:p>
          <a:p>
            <a:pPr>
              <a:spcAft>
                <a:spcPts val="600"/>
              </a:spcAft>
            </a:pPr>
            <a:r>
              <a:rPr lang="en-US" sz="1050" b="1" dirty="0">
                <a:latin typeface="Calibri"/>
                <a:cs typeface="Calibri"/>
              </a:rPr>
              <a:t>Chart 2: Incident Trends by Victim Age Group</a:t>
            </a:r>
          </a:p>
          <a:p>
            <a:pPr indent="-228600">
              <a:spcAft>
                <a:spcPts val="600"/>
              </a:spcAft>
              <a:buFont typeface="Arial" panose="020B0604020202020204" pitchFamily="34" charset="0"/>
              <a:buChar char="•"/>
            </a:pPr>
            <a:r>
              <a:rPr lang="en-US" sz="1050" b="1" dirty="0">
                <a:latin typeface="Calibri"/>
                <a:cs typeface="Calibri"/>
              </a:rPr>
              <a:t>Observations</a:t>
            </a:r>
            <a:r>
              <a:rPr lang="en-US" sz="1050" dirty="0">
                <a:latin typeface="Calibri"/>
                <a:cs typeface="Calibri"/>
              </a:rPr>
              <a:t>:</a:t>
            </a:r>
          </a:p>
          <a:p>
            <a:pPr marL="742950" lvl="1" indent="-228600">
              <a:spcAft>
                <a:spcPts val="600"/>
              </a:spcAft>
              <a:buFont typeface="Arial" panose="020B0604020202020204" pitchFamily="34" charset="0"/>
              <a:buChar char="•"/>
            </a:pPr>
            <a:r>
              <a:rPr lang="en-US" sz="1050" dirty="0">
                <a:latin typeface="Calibri"/>
                <a:cs typeface="Calibri"/>
              </a:rPr>
              <a:t>The </a:t>
            </a:r>
            <a:r>
              <a:rPr lang="en-US" sz="1050" b="1" dirty="0">
                <a:latin typeface="Calibri"/>
                <a:cs typeface="Calibri"/>
              </a:rPr>
              <a:t>25-44</a:t>
            </a:r>
            <a:r>
              <a:rPr lang="en-US" sz="1050" dirty="0">
                <a:latin typeface="Calibri"/>
                <a:cs typeface="Calibri"/>
              </a:rPr>
              <a:t> age group has the highest number of victims, followed closely by the </a:t>
            </a:r>
            <a:r>
              <a:rPr lang="en-US" sz="1050" b="1" dirty="0">
                <a:latin typeface="Calibri"/>
                <a:cs typeface="Calibri"/>
              </a:rPr>
              <a:t>18-24</a:t>
            </a:r>
            <a:r>
              <a:rPr lang="en-US" sz="1050" dirty="0">
                <a:latin typeface="Calibri"/>
                <a:cs typeface="Calibri"/>
              </a:rPr>
              <a:t> age group.</a:t>
            </a:r>
          </a:p>
          <a:p>
            <a:pPr marL="742950" lvl="1" indent="-228600">
              <a:spcAft>
                <a:spcPts val="600"/>
              </a:spcAft>
              <a:buFont typeface="Arial" panose="020B0604020202020204" pitchFamily="34" charset="0"/>
              <a:buChar char="•"/>
            </a:pPr>
            <a:r>
              <a:rPr lang="en-US" sz="1050" b="1" dirty="0">
                <a:latin typeface="Calibri"/>
                <a:cs typeface="Calibri"/>
              </a:rPr>
              <a:t>Under 18</a:t>
            </a:r>
            <a:r>
              <a:rPr lang="en-US" sz="1050" dirty="0">
                <a:latin typeface="Calibri"/>
                <a:cs typeface="Calibri"/>
              </a:rPr>
              <a:t> and </a:t>
            </a:r>
            <a:r>
              <a:rPr lang="en-US" sz="1050" b="1" dirty="0">
                <a:latin typeface="Calibri"/>
                <a:cs typeface="Calibri"/>
              </a:rPr>
              <a:t>45-64</a:t>
            </a:r>
            <a:r>
              <a:rPr lang="en-US" sz="1050" dirty="0">
                <a:latin typeface="Calibri"/>
                <a:cs typeface="Calibri"/>
              </a:rPr>
              <a:t> age groups have significantly fewer incidents.</a:t>
            </a:r>
          </a:p>
          <a:p>
            <a:pPr marL="742950" lvl="1" indent="-228600">
              <a:spcAft>
                <a:spcPts val="600"/>
              </a:spcAft>
              <a:buFont typeface="Arial" panose="020B0604020202020204" pitchFamily="34" charset="0"/>
              <a:buChar char="•"/>
            </a:pPr>
            <a:r>
              <a:rPr lang="en-US" sz="1050" dirty="0">
                <a:latin typeface="Calibri"/>
                <a:cs typeface="Calibri"/>
              </a:rPr>
              <a:t>The </a:t>
            </a:r>
            <a:r>
              <a:rPr lang="en-US" sz="1050" b="1" dirty="0">
                <a:latin typeface="Calibri"/>
                <a:cs typeface="Calibri"/>
              </a:rPr>
              <a:t>65+</a:t>
            </a:r>
            <a:r>
              <a:rPr lang="en-US" sz="1050" dirty="0">
                <a:latin typeface="Calibri"/>
                <a:cs typeface="Calibri"/>
              </a:rPr>
              <a:t> group has the least number of incidents.</a:t>
            </a:r>
          </a:p>
          <a:p>
            <a:pPr>
              <a:spcAft>
                <a:spcPts val="600"/>
              </a:spcAft>
            </a:pPr>
            <a:r>
              <a:rPr lang="en-US" sz="1050" b="1" dirty="0">
                <a:latin typeface="Calibri"/>
                <a:cs typeface="Calibri"/>
              </a:rPr>
              <a:t>Key Insights</a:t>
            </a:r>
          </a:p>
          <a:p>
            <a:pPr indent="-228600">
              <a:spcAft>
                <a:spcPts val="600"/>
              </a:spcAft>
              <a:buFont typeface="Arial" panose="020B0604020202020204" pitchFamily="34" charset="0"/>
              <a:buChar char="•"/>
            </a:pPr>
            <a:r>
              <a:rPr lang="en-US" sz="1050" b="1" dirty="0">
                <a:latin typeface="Calibri"/>
                <a:cs typeface="Calibri"/>
              </a:rPr>
              <a:t>Age Group Patterns: </a:t>
            </a:r>
            <a:r>
              <a:rPr lang="en-US" sz="1050" dirty="0">
                <a:latin typeface="Calibri"/>
                <a:cs typeface="Calibri"/>
              </a:rPr>
              <a:t>Victims and suspects are mostly concentrated in the 18-44 age bracket, indicating that young adult's figure more disproportionately in these incidents as victims and perpetrators.</a:t>
            </a:r>
          </a:p>
          <a:p>
            <a:pPr indent="-228600">
              <a:spcAft>
                <a:spcPts val="600"/>
              </a:spcAft>
              <a:buFont typeface="Arial" panose="020B0604020202020204" pitchFamily="34" charset="0"/>
              <a:buChar char="•"/>
            </a:pPr>
            <a:r>
              <a:rPr lang="en-US" sz="1050" b="1" dirty="0">
                <a:latin typeface="Calibri"/>
                <a:cs typeface="Calibri"/>
              </a:rPr>
              <a:t>Weekday Trends: </a:t>
            </a:r>
            <a:r>
              <a:rPr lang="en-US" sz="1050" dirty="0">
                <a:latin typeface="Calibri"/>
                <a:cs typeface="Calibri"/>
              </a:rPr>
              <a:t>This weekend surge, especially in Brooklyn and The Bronx, might imply heightened risk during these times and may be indicative of targeted intervention..</a:t>
            </a:r>
            <a:endParaRPr lang="en-US"/>
          </a:p>
          <a:p>
            <a:pPr>
              <a:spcAft>
                <a:spcPts val="600"/>
              </a:spcAft>
            </a:pPr>
            <a:r>
              <a:rPr lang="en-US" sz="1050" b="1" dirty="0">
                <a:latin typeface="Calibri"/>
                <a:cs typeface="Calibri"/>
              </a:rPr>
              <a:t>Methodology:</a:t>
            </a:r>
          </a:p>
          <a:p>
            <a:pPr indent="-228600">
              <a:spcBef>
                <a:spcPts val="1000"/>
              </a:spcBef>
              <a:spcAft>
                <a:spcPts val="600"/>
              </a:spcAft>
              <a:buFont typeface="Arial" panose="020B0604020202020204" pitchFamily="34" charset="0"/>
              <a:buChar char="•"/>
            </a:pPr>
            <a:r>
              <a:rPr lang="en-US" sz="1050" dirty="0">
                <a:latin typeface="Calibri"/>
                <a:cs typeface="Calibri"/>
              </a:rPr>
              <a:t>Trend analysis by year, month, and day.</a:t>
            </a:r>
          </a:p>
          <a:p>
            <a:pPr indent="-228600">
              <a:spcBef>
                <a:spcPts val="1000"/>
              </a:spcBef>
              <a:spcAft>
                <a:spcPts val="600"/>
              </a:spcAft>
              <a:buFont typeface="Arial" panose="020B0604020202020204" pitchFamily="34" charset="0"/>
              <a:buChar char="•"/>
            </a:pPr>
            <a:r>
              <a:rPr lang="en-US" sz="1050" dirty="0">
                <a:latin typeface="Calibri"/>
                <a:cs typeface="Calibri"/>
              </a:rPr>
              <a:t>Spatial distribution by borough and location type.</a:t>
            </a:r>
          </a:p>
          <a:p>
            <a:pPr indent="-228600">
              <a:spcBef>
                <a:spcPts val="1000"/>
              </a:spcBef>
              <a:spcAft>
                <a:spcPts val="600"/>
              </a:spcAft>
              <a:buFont typeface="Arial" panose="020B0604020202020204" pitchFamily="34" charset="0"/>
              <a:buChar char="•"/>
            </a:pPr>
            <a:r>
              <a:rPr lang="en-US" sz="1050" dirty="0">
                <a:latin typeface="Calibri"/>
                <a:cs typeface="Calibri"/>
              </a:rPr>
              <a:t>Demographic analysis focusing on age and gender of victims and perpetrators.</a:t>
            </a:r>
          </a:p>
        </p:txBody>
      </p:sp>
      <p:sp>
        <p:nvSpPr>
          <p:cNvPr id="2" name="TextBox 1">
            <a:extLst>
              <a:ext uri="{FF2B5EF4-FFF2-40B4-BE49-F238E27FC236}">
                <a16:creationId xmlns:a16="http://schemas.microsoft.com/office/drawing/2014/main" id="{570BFB79-C4CB-6E73-685C-7F7B6752F017}"/>
              </a:ext>
            </a:extLst>
          </p:cNvPr>
          <p:cNvSpPr txBox="1"/>
          <p:nvPr/>
        </p:nvSpPr>
        <p:spPr>
          <a:xfrm>
            <a:off x="369162" y="320842"/>
            <a:ext cx="487312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cap="all" dirty="0">
                <a:latin typeface="Univers Condensed"/>
              </a:rPr>
              <a:t>EDA &amp; Methodology</a:t>
            </a:r>
            <a:endParaRPr lang="en-US" sz="1400">
              <a:latin typeface="Univers Condensed"/>
            </a:endParaRPr>
          </a:p>
          <a:p>
            <a:pPr algn="l"/>
            <a:endParaRPr lang="en-US" sz="1400" dirty="0"/>
          </a:p>
        </p:txBody>
      </p:sp>
    </p:spTree>
    <p:extLst>
      <p:ext uri="{BB962C8B-B14F-4D97-AF65-F5344CB8AC3E}">
        <p14:creationId xmlns:p14="http://schemas.microsoft.com/office/powerpoint/2010/main" val="1153382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38C2CA-2FDE-7B58-3EAD-54357D28C102}"/>
              </a:ext>
            </a:extLst>
          </p:cNvPr>
          <p:cNvSpPr>
            <a:spLocks noGrp="1"/>
          </p:cNvSpPr>
          <p:nvPr>
            <p:ph type="title"/>
          </p:nvPr>
        </p:nvSpPr>
        <p:spPr>
          <a:xfrm>
            <a:off x="700635" y="913218"/>
            <a:ext cx="10691265" cy="1371030"/>
          </a:xfrm>
        </p:spPr>
        <p:txBody>
          <a:bodyPr>
            <a:normAutofit/>
          </a:bodyPr>
          <a:lstStyle/>
          <a:p>
            <a:r>
              <a:rPr lang="en-US" dirty="0"/>
              <a:t>Next Steps</a:t>
            </a:r>
          </a:p>
        </p:txBody>
      </p:sp>
      <p:sp>
        <p:nvSpPr>
          <p:cNvPr id="3" name="Content Placeholder 2">
            <a:extLst>
              <a:ext uri="{FF2B5EF4-FFF2-40B4-BE49-F238E27FC236}">
                <a16:creationId xmlns:a16="http://schemas.microsoft.com/office/drawing/2014/main" id="{757C4D2A-BDC3-3238-2CA3-744BC095895D}"/>
              </a:ext>
            </a:extLst>
          </p:cNvPr>
          <p:cNvSpPr>
            <a:spLocks noGrp="1"/>
          </p:cNvSpPr>
          <p:nvPr>
            <p:ph idx="1"/>
          </p:nvPr>
        </p:nvSpPr>
        <p:spPr>
          <a:xfrm>
            <a:off x="704089" y="2293126"/>
            <a:ext cx="10687812" cy="3926699"/>
          </a:xfrm>
        </p:spPr>
        <p:txBody>
          <a:bodyPr vert="horz" lIns="91440" tIns="45720" rIns="91440" bIns="45720" rtlCol="0" anchor="t">
            <a:normAutofit/>
          </a:bodyPr>
          <a:lstStyle/>
          <a:p>
            <a:pPr marL="0" indent="0">
              <a:buNone/>
            </a:pPr>
            <a:r>
              <a:rPr lang="en-US" sz="1400" b="1" dirty="0">
                <a:latin typeface="Calibri"/>
                <a:ea typeface="+mn-lt"/>
                <a:cs typeface="+mn-lt"/>
              </a:rPr>
              <a:t>Further Analysis: Incorporate Socioeconomic Data for Richer Context</a:t>
            </a:r>
            <a:endParaRPr lang="en-US" sz="1400" dirty="0">
              <a:latin typeface="Calibri"/>
              <a:ea typeface="+mn-lt"/>
              <a:cs typeface="+mn-lt"/>
            </a:endParaRPr>
          </a:p>
          <a:p>
            <a:r>
              <a:rPr lang="en-US" sz="1400" dirty="0">
                <a:latin typeface="Calibri"/>
                <a:ea typeface="Open Sans"/>
                <a:cs typeface="Open Sans"/>
              </a:rPr>
              <a:t>Income, jobs, education, and stability in housing are all socioeconomic information that will give meaning to trends or patterns of gun violence.</a:t>
            </a:r>
          </a:p>
          <a:p>
            <a:pPr marL="0" indent="0">
              <a:buNone/>
            </a:pPr>
            <a:r>
              <a:rPr lang="en-US" sz="1400" b="1" dirty="0">
                <a:latin typeface="Calibri"/>
                <a:ea typeface="+mn-lt"/>
                <a:cs typeface="+mn-lt"/>
              </a:rPr>
              <a:t>Predictive Modeling:</a:t>
            </a:r>
            <a:endParaRPr lang="en-US" sz="1400" dirty="0">
              <a:latin typeface="Calibri"/>
              <a:cs typeface="Calibri"/>
            </a:endParaRPr>
          </a:p>
          <a:p>
            <a:pPr marL="342900" indent="-342900"/>
            <a:r>
              <a:rPr lang="en-US" sz="1400" dirty="0">
                <a:latin typeface="Calibri"/>
                <a:ea typeface="Open Sans"/>
                <a:cs typeface="Open Sans"/>
              </a:rPr>
              <a:t>Predictive modeling can help identify specific neighborhoods and times of day or year when the risk for shootings is elevated. In this way, analysis may trigger proactive intervention by law enforcement and community groups to effectively deploy resources at high-risk times and locations. </a:t>
            </a:r>
            <a:endParaRPr lang="en-US" sz="1400" dirty="0">
              <a:latin typeface="Calibri"/>
              <a:cs typeface="Calibri"/>
            </a:endParaRPr>
          </a:p>
          <a:p>
            <a:pPr marL="0" indent="0">
              <a:buNone/>
            </a:pPr>
            <a:r>
              <a:rPr lang="en-US" sz="1400" b="1" dirty="0">
                <a:latin typeface="Calibri"/>
                <a:ea typeface="+mn-lt"/>
                <a:cs typeface="+mn-lt"/>
              </a:rPr>
              <a:t>Policy Implications:</a:t>
            </a:r>
            <a:r>
              <a:rPr lang="en-US" sz="1400" dirty="0">
                <a:latin typeface="Calibri"/>
                <a:ea typeface="+mn-lt"/>
                <a:cs typeface="+mn-lt"/>
              </a:rPr>
              <a:t> </a:t>
            </a:r>
          </a:p>
          <a:p>
            <a:pPr marL="342900" indent="-342900"/>
            <a:r>
              <a:rPr lang="en-US" sz="1400">
                <a:latin typeface="Calibri"/>
                <a:ea typeface="Open Sans"/>
                <a:cs typeface="Open Sans"/>
              </a:rPr>
              <a:t>Based on such findings, policies could be recommended to handle the root causes and reduce the risk factors. </a:t>
            </a:r>
            <a:endParaRPr lang="en-US" sz="1400" dirty="0">
              <a:latin typeface="Calibri"/>
              <a:cs typeface="Calibri"/>
            </a:endParaRPr>
          </a:p>
          <a:p>
            <a:endParaRPr lang="en-US" sz="1400" dirty="0">
              <a:latin typeface="Calibri"/>
              <a:cs typeface="Calibri"/>
            </a:endParaRPr>
          </a:p>
        </p:txBody>
      </p:sp>
      <p:cxnSp>
        <p:nvCxnSpPr>
          <p:cNvPr id="10" name="Straight Connector 9">
            <a:extLst>
              <a:ext uri="{FF2B5EF4-FFF2-40B4-BE49-F238E27FC236}">
                <a16:creationId xmlns:a16="http://schemas.microsoft.com/office/drawing/2014/main" id="{033715A5-8048-453E-A44A-0F17BBB481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092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3FB705-03D6-9246-9FFB-57DA1507AE0D}"/>
              </a:ext>
            </a:extLst>
          </p:cNvPr>
          <p:cNvSpPr>
            <a:spLocks noGrp="1"/>
          </p:cNvSpPr>
          <p:nvPr>
            <p:ph type="title"/>
          </p:nvPr>
        </p:nvSpPr>
        <p:spPr>
          <a:xfrm>
            <a:off x="704088" y="611300"/>
            <a:ext cx="2171055" cy="4265842"/>
          </a:xfrm>
        </p:spPr>
        <p:txBody>
          <a:bodyPr>
            <a:normAutofit/>
          </a:bodyPr>
          <a:lstStyle/>
          <a:p>
            <a:r>
              <a:rPr lang="en-US" sz="2400">
                <a:ea typeface="+mj-lt"/>
                <a:cs typeface="+mj-lt"/>
              </a:rPr>
              <a:t>reference</a:t>
            </a:r>
            <a:endParaRPr lang="en-US" sz="2400"/>
          </a:p>
        </p:txBody>
      </p:sp>
      <p:sp>
        <p:nvSpPr>
          <p:cNvPr id="3" name="Content Placeholder 2">
            <a:extLst>
              <a:ext uri="{FF2B5EF4-FFF2-40B4-BE49-F238E27FC236}">
                <a16:creationId xmlns:a16="http://schemas.microsoft.com/office/drawing/2014/main" id="{4C0BC078-7964-DDB5-527E-D19315E635C1}"/>
              </a:ext>
            </a:extLst>
          </p:cNvPr>
          <p:cNvSpPr>
            <a:spLocks noGrp="1"/>
          </p:cNvSpPr>
          <p:nvPr>
            <p:ph idx="1"/>
          </p:nvPr>
        </p:nvSpPr>
        <p:spPr>
          <a:xfrm>
            <a:off x="3889753" y="578015"/>
            <a:ext cx="7601609" cy="5543941"/>
          </a:xfrm>
        </p:spPr>
        <p:txBody>
          <a:bodyPr vert="horz" lIns="91440" tIns="45720" rIns="91440" bIns="45720" rtlCol="0" anchor="t">
            <a:normAutofit/>
          </a:bodyPr>
          <a:lstStyle/>
          <a:p>
            <a:pPr marL="0" indent="0">
              <a:lnSpc>
                <a:spcPct val="100000"/>
              </a:lnSpc>
              <a:buNone/>
            </a:pPr>
            <a:r>
              <a:rPr lang="en-US" sz="1700" dirty="0" err="1">
                <a:latin typeface="Calibri"/>
                <a:cs typeface="Calibri"/>
              </a:rPr>
              <a:t>Spatio</a:t>
            </a:r>
            <a:r>
              <a:rPr lang="en-US" sz="1700" dirty="0">
                <a:latin typeface="Calibri"/>
                <a:cs typeface="Calibri"/>
              </a:rPr>
              <a:t>-temporal analysis of violent injuries using GIS tools to map incidents across a large metropolitan area. </a:t>
            </a:r>
            <a:endParaRPr lang="en-US" sz="1700" dirty="0"/>
          </a:p>
          <a:p>
            <a:pPr>
              <a:lnSpc>
                <a:spcPct val="100000"/>
              </a:lnSpc>
            </a:pPr>
            <a:r>
              <a:rPr lang="en-US" sz="1700" b="1" dirty="0">
                <a:latin typeface="Calibri"/>
                <a:cs typeface="Calibri"/>
              </a:rPr>
              <a:t>Link</a:t>
            </a:r>
            <a:r>
              <a:rPr lang="en-US" sz="1700" dirty="0">
                <a:latin typeface="Calibri"/>
                <a:cs typeface="Calibri"/>
              </a:rPr>
              <a:t>: </a:t>
            </a:r>
            <a:r>
              <a:rPr lang="en-US" sz="1700" dirty="0">
                <a:latin typeface="Calibri"/>
                <a:cs typeface="Calibri"/>
                <a:hlinkClick r:id="rId2"/>
              </a:rPr>
              <a:t>PLOS ONE</a:t>
            </a:r>
            <a:r>
              <a:rPr lang="en-US" sz="1700" dirty="0">
                <a:latin typeface="Calibri"/>
                <a:cs typeface="Calibri"/>
              </a:rPr>
              <a:t> </a:t>
            </a:r>
          </a:p>
          <a:p>
            <a:pPr>
              <a:lnSpc>
                <a:spcPct val="100000"/>
              </a:lnSpc>
            </a:pPr>
            <a:r>
              <a:rPr lang="en-US" sz="1700" b="1" dirty="0">
                <a:latin typeface="Calibri"/>
                <a:cs typeface="Calibri"/>
              </a:rPr>
              <a:t>Dataset</a:t>
            </a:r>
            <a:r>
              <a:rPr lang="en-US" sz="1700" dirty="0">
                <a:latin typeface="Calibri"/>
                <a:cs typeface="Calibri"/>
              </a:rPr>
              <a:t>: Emergency Medical Services and census data. </a:t>
            </a:r>
          </a:p>
          <a:p>
            <a:pPr marL="0" indent="0">
              <a:lnSpc>
                <a:spcPct val="100000"/>
              </a:lnSpc>
              <a:buNone/>
            </a:pPr>
            <a:endParaRPr lang="en-US" sz="1700">
              <a:latin typeface="Calibri"/>
              <a:cs typeface="Calibri"/>
            </a:endParaRPr>
          </a:p>
          <a:p>
            <a:pPr marL="0" indent="0">
              <a:lnSpc>
                <a:spcPct val="100000"/>
              </a:lnSpc>
              <a:buNone/>
            </a:pPr>
            <a:r>
              <a:rPr lang="en-US" sz="1700" dirty="0">
                <a:latin typeface="Calibri"/>
                <a:cs typeface="Calibri"/>
              </a:rPr>
              <a:t>This paper investigated spatio-temporal differences in homicides and non-fatal shootings, emphasizing socio-economic factors. </a:t>
            </a:r>
          </a:p>
          <a:p>
            <a:pPr>
              <a:lnSpc>
                <a:spcPct val="100000"/>
              </a:lnSpc>
            </a:pPr>
            <a:r>
              <a:rPr lang="en-US" sz="1700" b="1" dirty="0">
                <a:latin typeface="Calibri"/>
                <a:cs typeface="Calibri"/>
              </a:rPr>
              <a:t>Link</a:t>
            </a:r>
            <a:r>
              <a:rPr lang="en-US" sz="1700" dirty="0">
                <a:latin typeface="Calibri"/>
                <a:cs typeface="Calibri"/>
              </a:rPr>
              <a:t>: </a:t>
            </a:r>
            <a:r>
              <a:rPr lang="en-US" sz="1700" dirty="0">
                <a:latin typeface="Calibri"/>
                <a:cs typeface="Calibri"/>
                <a:hlinkClick r:id="rId3"/>
              </a:rPr>
              <a:t>Springer</a:t>
            </a:r>
            <a:r>
              <a:rPr lang="en-US" sz="1700" dirty="0">
                <a:latin typeface="Calibri"/>
                <a:cs typeface="Calibri"/>
              </a:rPr>
              <a:t> </a:t>
            </a:r>
          </a:p>
          <a:p>
            <a:pPr>
              <a:lnSpc>
                <a:spcPct val="100000"/>
              </a:lnSpc>
            </a:pPr>
            <a:r>
              <a:rPr lang="en-US" sz="1700" b="1" dirty="0">
                <a:latin typeface="Calibri"/>
                <a:cs typeface="Calibri"/>
              </a:rPr>
              <a:t>Dataset</a:t>
            </a:r>
            <a:r>
              <a:rPr lang="en-US" sz="1700" dirty="0">
                <a:latin typeface="Calibri"/>
                <a:cs typeface="Calibri"/>
              </a:rPr>
              <a:t>: Data from Milwaukee, Wisconsin (2006-2015). </a:t>
            </a:r>
          </a:p>
          <a:p>
            <a:pPr marL="0" indent="0">
              <a:lnSpc>
                <a:spcPct val="100000"/>
              </a:lnSpc>
              <a:buNone/>
            </a:pPr>
            <a:endParaRPr lang="en-US" sz="1700">
              <a:latin typeface="Calibri"/>
              <a:cs typeface="Calibri"/>
            </a:endParaRPr>
          </a:p>
          <a:p>
            <a:pPr marL="0" indent="0">
              <a:lnSpc>
                <a:spcPct val="100000"/>
              </a:lnSpc>
              <a:buNone/>
            </a:pPr>
            <a:r>
              <a:rPr lang="en-US" sz="1700" dirty="0">
                <a:latin typeface="Calibri"/>
                <a:cs typeface="Calibri"/>
              </a:rPr>
              <a:t>This research explored temporal patterns of gun violence in various urban locations, noting that shootings occurred predominantly in residential and street locations. </a:t>
            </a:r>
          </a:p>
          <a:p>
            <a:pPr>
              <a:lnSpc>
                <a:spcPct val="100000"/>
              </a:lnSpc>
            </a:pPr>
            <a:r>
              <a:rPr lang="en-US" sz="1700" dirty="0">
                <a:latin typeface="Calibri"/>
                <a:cs typeface="Calibri"/>
                <a:sym typeface="Wingdings"/>
              </a:rPr>
              <a:t>Link</a:t>
            </a:r>
            <a:r>
              <a:rPr lang="en-US" sz="1700" dirty="0">
                <a:latin typeface="Calibri"/>
                <a:cs typeface="Calibri"/>
              </a:rPr>
              <a:t>: </a:t>
            </a:r>
            <a:r>
              <a:rPr lang="en-US" sz="1700" dirty="0">
                <a:latin typeface="Calibri"/>
                <a:cs typeface="Calibri"/>
                <a:sym typeface="Wingdings"/>
                <a:hlinkClick r:id="rId4">
                  <a:extLst>
                    <a:ext uri="{A12FA001-AC4F-418D-AE19-62706E023703}">
                      <ahyp:hlinkClr xmlns:ahyp="http://schemas.microsoft.com/office/drawing/2018/hyperlinkcolor" val="tx"/>
                    </a:ext>
                  </a:extLst>
                </a:hlinkClick>
              </a:rPr>
              <a:t>SAGE Journals</a:t>
            </a:r>
            <a:endParaRPr lang="en-US" sz="1700" dirty="0">
              <a:latin typeface="Calibri"/>
              <a:cs typeface="Calibri"/>
            </a:endParaRPr>
          </a:p>
          <a:p>
            <a:pPr>
              <a:lnSpc>
                <a:spcPct val="100000"/>
              </a:lnSpc>
            </a:pPr>
            <a:r>
              <a:rPr lang="en-US" sz="1700" dirty="0">
                <a:latin typeface="Calibri"/>
                <a:cs typeface="Calibri"/>
                <a:sym typeface="Wingdings"/>
              </a:rPr>
              <a:t>Dataset</a:t>
            </a:r>
            <a:r>
              <a:rPr lang="en-US" sz="1700" dirty="0">
                <a:latin typeface="Calibri"/>
                <a:cs typeface="Calibri"/>
              </a:rPr>
              <a:t>: Shooting incident data from multiple cities in 2022 and 2023. </a:t>
            </a:r>
          </a:p>
          <a:p>
            <a:pPr>
              <a:lnSpc>
                <a:spcPct val="100000"/>
              </a:lnSpc>
            </a:pPr>
            <a:endParaRPr lang="en-US" sz="1700">
              <a:latin typeface="Calibri"/>
              <a:cs typeface="Calibri"/>
            </a:endParaRPr>
          </a:p>
          <a:p>
            <a:pPr>
              <a:lnSpc>
                <a:spcPct val="100000"/>
              </a:lnSpc>
            </a:pPr>
            <a:endParaRPr lang="en-US" sz="1700">
              <a:latin typeface="Calibri"/>
              <a:cs typeface="Calibri"/>
            </a:endParaRPr>
          </a:p>
          <a:p>
            <a:pPr>
              <a:lnSpc>
                <a:spcPct val="100000"/>
              </a:lnSpc>
            </a:pPr>
            <a:endParaRPr lang="en-US" sz="1700">
              <a:latin typeface="Calibri"/>
              <a:cs typeface="Calibri"/>
            </a:endParaRPr>
          </a:p>
        </p:txBody>
      </p:sp>
      <p:cxnSp>
        <p:nvCxnSpPr>
          <p:cNvPr id="17" name="Straight Connector 16">
            <a:extLst>
              <a:ext uri="{FF2B5EF4-FFF2-40B4-BE49-F238E27FC236}">
                <a16:creationId xmlns:a16="http://schemas.microsoft.com/office/drawing/2014/main" id="{F9EFE17E-B5DA-47FC-A72C-F0C7C86495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228265" y="723900"/>
            <a:ext cx="0" cy="5410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207012"/>
      </p:ext>
    </p:extLst>
  </p:cSld>
  <p:clrMapOvr>
    <a:masterClrMapping/>
  </p:clrMapOvr>
</p:sld>
</file>

<file path=ppt/theme/theme1.xml><?xml version="1.0" encoding="utf-8"?>
<a:theme xmlns:a="http://schemas.openxmlformats.org/drawingml/2006/main" name="ChronicleVTI">
  <a:themeElements>
    <a:clrScheme name="AnalogousFromRegularSeedRightStep">
      <a:dk1>
        <a:srgbClr val="000000"/>
      </a:dk1>
      <a:lt1>
        <a:srgbClr val="FFFFFF"/>
      </a:lt1>
      <a:dk2>
        <a:srgbClr val="412D24"/>
      </a:dk2>
      <a:lt2>
        <a:srgbClr val="E2E8E7"/>
      </a:lt2>
      <a:accent1>
        <a:srgbClr val="E72941"/>
      </a:accent1>
      <a:accent2>
        <a:srgbClr val="D54F17"/>
      </a:accent2>
      <a:accent3>
        <a:srgbClr val="CD9C24"/>
      </a:accent3>
      <a:accent4>
        <a:srgbClr val="9AAD13"/>
      </a:accent4>
      <a:accent5>
        <a:srgbClr val="66B721"/>
      </a:accent5>
      <a:accent6>
        <a:srgbClr val="1BBD15"/>
      </a:accent6>
      <a:hlink>
        <a:srgbClr val="309286"/>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otalTime>103</TotalTime>
  <Words>765</Words>
  <Application>Microsoft Office PowerPoint</Application>
  <PresentationFormat>Widescreen</PresentationFormat>
  <Paragraphs>57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Calisto MT</vt:lpstr>
      <vt:lpstr>Univers Condensed</vt:lpstr>
      <vt:lpstr>ChronicleVTI</vt:lpstr>
      <vt:lpstr>Exploratory data analysis of NYC shooting Data set </vt:lpstr>
      <vt:lpstr>Introduction</vt:lpstr>
      <vt:lpstr>Research Questions</vt:lpstr>
      <vt:lpstr>Literature Review </vt:lpstr>
      <vt:lpstr>Dataset</vt:lpstr>
      <vt:lpstr>PowerPoint Presentation</vt:lpstr>
      <vt:lpstr>Next Steps</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dc:title>
  <dc:creator>dan k</dc:creator>
  <cp:lastModifiedBy>Teja Chalumuri</cp:lastModifiedBy>
  <cp:revision>228</cp:revision>
  <dcterms:created xsi:type="dcterms:W3CDTF">2024-10-26T14:29:12Z</dcterms:created>
  <dcterms:modified xsi:type="dcterms:W3CDTF">2024-10-28T18:25:39Z</dcterms:modified>
</cp:coreProperties>
</file>