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VSkF/Uan75Oih8LfxdjMCpFGO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b4cf92d3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0b4cf92d38_1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b4cf92d3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0b4cf92d38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ieeexplore.ieee.org/document/1042197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irect.mit.edu/"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journals.plos.org/plosone/article?id=10.1371/journal.pone.000866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researchgate.net/publication/354301277_The_impact_of_COVID-19_on_the_spatial_distribution_of_shooting_violence_in_Buffalo_N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381152347_A_Statistical_Analysis_of_the_Impact_of_Gun_Ownership_on_Mass_Shootings_in_the_USA_Between_2013_and_2022" TargetMode="External"/><Relationship Id="rId4" Type="http://schemas.openxmlformats.org/officeDocument/2006/relationships/hyperlink" Target="https://www.researchgate.net/publication/381152347_A_Statistical_Analysis_of_the_Impact_of_Gun_Ownership_on_Mass_Shootings_in_the_USA_Between_2013_and_202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researchgate.net/publication/334770167_Gun_Ownership_and_Fea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researchgate.net/publication/366928652_Understanding_Crime_in_New_York_City_Through_Spatial_Regression_Analysi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researchgate.net/publication/370172349_Analysis_of_Gun_Crimes_in_New_York_Ci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irect.mit.edu/"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g30b4cf92d38_1_97"/>
          <p:cNvSpPr/>
          <p:nvPr/>
        </p:nvSpPr>
        <p:spPr>
          <a:xfrm>
            <a:off x="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g30b4cf92d38_1_97"/>
          <p:cNvSpPr txBox="1"/>
          <p:nvPr>
            <p:ph type="ctrTitle"/>
          </p:nvPr>
        </p:nvSpPr>
        <p:spPr>
          <a:xfrm>
            <a:off x="302075" y="115900"/>
            <a:ext cx="11589000" cy="1455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02124"/>
              </a:buClr>
              <a:buSzPts val="4400"/>
              <a:buFont typeface="Calibri"/>
              <a:buNone/>
            </a:pPr>
            <a:r>
              <a:rPr b="1" lang="en-US" sz="4300">
                <a:solidFill>
                  <a:srgbClr val="202124"/>
                </a:solidFill>
              </a:rPr>
              <a:t>NYPD Shooting Incident Data (Historic:2006-2023)</a:t>
            </a:r>
            <a:endParaRPr b="1" sz="4300"/>
          </a:p>
          <a:p>
            <a:pPr indent="0" lvl="0" marL="0" rtl="0" algn="l">
              <a:lnSpc>
                <a:spcPct val="90000"/>
              </a:lnSpc>
              <a:spcBef>
                <a:spcPts val="0"/>
              </a:spcBef>
              <a:spcAft>
                <a:spcPts val="0"/>
              </a:spcAft>
              <a:buClr>
                <a:srgbClr val="202124"/>
              </a:buClr>
              <a:buSzPts val="4400"/>
              <a:buFont typeface="Calibri"/>
              <a:buNone/>
            </a:pPr>
            <a:r>
              <a:t/>
            </a:r>
            <a:endParaRPr b="1" sz="3500"/>
          </a:p>
        </p:txBody>
      </p:sp>
      <p:sp>
        <p:nvSpPr>
          <p:cNvPr id="86" name="Google Shape;86;g30b4cf92d38_1_97"/>
          <p:cNvSpPr txBox="1"/>
          <p:nvPr>
            <p:ph idx="1" type="subTitle"/>
          </p:nvPr>
        </p:nvSpPr>
        <p:spPr>
          <a:xfrm>
            <a:off x="8731637" y="4545220"/>
            <a:ext cx="2982600" cy="1719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latin typeface="Calibri"/>
                <a:ea typeface="Calibri"/>
                <a:cs typeface="Calibri"/>
                <a:sym typeface="Calibri"/>
              </a:rPr>
              <a:t>By:</a:t>
            </a:r>
            <a:r>
              <a:rPr lang="en-US">
                <a:latin typeface="Calibri"/>
                <a:ea typeface="Calibri"/>
                <a:cs typeface="Calibri"/>
                <a:sym typeface="Calibri"/>
              </a:rPr>
              <a:t> Tejalakshmi Gangadhar, Chalumuri</a:t>
            </a:r>
            <a:endParaRPr sz="3000"/>
          </a:p>
          <a:p>
            <a:pPr indent="0" lvl="0" marL="0" rtl="0" algn="l">
              <a:lnSpc>
                <a:spcPct val="90000"/>
              </a:lnSpc>
              <a:spcBef>
                <a:spcPts val="1000"/>
              </a:spcBef>
              <a:spcAft>
                <a:spcPts val="0"/>
              </a:spcAft>
              <a:buClr>
                <a:schemeClr val="dk1"/>
              </a:buClr>
              <a:buSzPts val="1800"/>
              <a:buNone/>
            </a:pPr>
            <a:r>
              <a:rPr b="1" lang="en-US">
                <a:latin typeface="Calibri"/>
                <a:ea typeface="Calibri"/>
                <a:cs typeface="Calibri"/>
                <a:sym typeface="Calibri"/>
              </a:rPr>
              <a:t>Instructor: </a:t>
            </a:r>
            <a:r>
              <a:rPr lang="en-US">
                <a:latin typeface="Calibri"/>
                <a:ea typeface="Calibri"/>
                <a:cs typeface="Calibri"/>
                <a:sym typeface="Calibri"/>
              </a:rPr>
              <a:t>Dr. Christelle Scharff</a:t>
            </a:r>
            <a:endParaRPr sz="3000"/>
          </a:p>
        </p:txBody>
      </p:sp>
      <p:sp>
        <p:nvSpPr>
          <p:cNvPr id="87" name="Google Shape;87;g30b4cf92d38_1_97"/>
          <p:cNvSpPr/>
          <p:nvPr/>
        </p:nvSpPr>
        <p:spPr>
          <a:xfrm rot="-5400000">
            <a:off x="3433952" y="-827133"/>
            <a:ext cx="1715400" cy="85833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g30b4cf92d38_1_97"/>
          <p:cNvSpPr/>
          <p:nvPr/>
        </p:nvSpPr>
        <p:spPr>
          <a:xfrm>
            <a:off x="302075" y="1947802"/>
            <a:ext cx="8082600" cy="4317000"/>
          </a:xfrm>
          <a:prstGeom prst="rect">
            <a:avLst/>
          </a:prstGeom>
          <a:solidFill>
            <a:schemeClr val="lt1"/>
          </a:solidFill>
          <a:ln>
            <a:noFill/>
          </a:ln>
          <a:effectLst>
            <a:outerShdw blurRad="139700" rotWithShape="0" algn="t" dir="5400000" dist="127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wo police officers looking at a crime scene tape&#10;&#10;Description automatically generated" id="89" name="Google Shape;89;g30b4cf92d38_1_97"/>
          <p:cNvPicPr preferRelativeResize="0"/>
          <p:nvPr/>
        </p:nvPicPr>
        <p:blipFill rotWithShape="1">
          <a:blip r:embed="rId3">
            <a:alphaModFix/>
          </a:blip>
          <a:srcRect b="0" l="734" r="0" t="0"/>
          <a:stretch/>
        </p:blipFill>
        <p:spPr>
          <a:xfrm>
            <a:off x="302075" y="1571800"/>
            <a:ext cx="8082601" cy="4693000"/>
          </a:xfrm>
          <a:prstGeom prst="rect">
            <a:avLst/>
          </a:prstGeom>
          <a:noFill/>
          <a:ln>
            <a:noFill/>
          </a:ln>
        </p:spPr>
      </p:pic>
      <p:sp>
        <p:nvSpPr>
          <p:cNvPr id="90" name="Google Shape;90;g30b4cf92d38_1_97"/>
          <p:cNvSpPr/>
          <p:nvPr/>
        </p:nvSpPr>
        <p:spPr>
          <a:xfrm rot="5400000">
            <a:off x="7950474" y="3392052"/>
            <a:ext cx="1719000" cy="152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8"/>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8"/>
          <p:cNvSpPr txBox="1"/>
          <p:nvPr>
            <p:ph type="title"/>
          </p:nvPr>
        </p:nvSpPr>
        <p:spPr>
          <a:xfrm>
            <a:off x="123617" y="1153572"/>
            <a:ext cx="3907182" cy="45495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"Whose Attitudes Toward Transit Are Most Affected by Rising Subway Crimes in New York City?"   </a:t>
            </a:r>
            <a:br>
              <a:rPr b="1" lang="en-US" sz="3600">
                <a:latin typeface="Calibri"/>
                <a:ea typeface="Calibri"/>
                <a:cs typeface="Calibri"/>
                <a:sym typeface="Calibri"/>
              </a:rPr>
            </a:br>
            <a:br>
              <a:rPr b="1" lang="en-US" sz="3600">
                <a:latin typeface="Calibri"/>
                <a:ea typeface="Calibri"/>
                <a:cs typeface="Calibri"/>
                <a:sym typeface="Calibri"/>
              </a:rPr>
            </a:br>
            <a:r>
              <a:rPr b="1" lang="en-US" sz="2000">
                <a:latin typeface="Calibri"/>
                <a:ea typeface="Calibri"/>
                <a:cs typeface="Calibri"/>
                <a:sym typeface="Calibri"/>
              </a:rPr>
              <a:t>Authors: Xu Chen, Yishi Wang, Xuan Di Member, IEEE</a:t>
            </a:r>
            <a:endParaRPr b="1" sz="2800">
              <a:latin typeface="Calibri"/>
              <a:ea typeface="Calibri"/>
              <a:cs typeface="Calibri"/>
              <a:sym typeface="Calibri"/>
            </a:endParaRPr>
          </a:p>
        </p:txBody>
      </p:sp>
      <p:sp>
        <p:nvSpPr>
          <p:cNvPr id="173" name="Google Shape;173;p8"/>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t>This study utilizes social media data to explore public sentiment toward rising subway crimes in NYC. It builds on prior research using police crime data and ridership statistics but advances by leveraging individual opinions from Twitter.</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Link: </a:t>
            </a:r>
            <a:r>
              <a:rPr lang="en-US" sz="1600" u="sng">
                <a:solidFill>
                  <a:schemeClr val="hlink"/>
                </a:solidFill>
                <a:hlinkClick r:id="rId3"/>
              </a:rPr>
              <a:t>IEEEXPLORE</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Research Question/Goal:</a:t>
            </a:r>
            <a:r>
              <a:rPr lang="en-US" sz="1600"/>
              <a:t> The goal is to understand which demographic groups are most affected by subway crimes in NYC, particularly regarding their attitudes towards public transportation safety.</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Dataset:</a:t>
            </a:r>
            <a:r>
              <a:rPr lang="en-US" sz="1600"/>
              <a:t> The dataset includes social media data from Twitter, consisting of tweets related to specific crime events on the NYC subway system between 2021 and 2022, alongside NYC subway ridership data.</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Methodology:</a:t>
            </a:r>
            <a:r>
              <a:rPr lang="en-US" sz="1600"/>
              <a:t> A sentiment analysis is conducted using a BERT model to classify tweets into positive or negative categories. Additionally, regression analysis links sentiments with demographic factors like age, gender, and ethnicity.</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Results &amp; Limitations:</a:t>
            </a:r>
            <a:r>
              <a:rPr lang="en-US" sz="1600"/>
              <a:t> The study finds that women, Asians, and middle-aged groups are most sensitive to subway crimes, reflecting a heightened fear of public transit. However, the reliance on self-reported Twitter demographics and the limited scope of crime events are noted limitations.</a:t>
            </a:r>
            <a:endParaRPr sz="1600"/>
          </a:p>
          <a:p>
            <a:pPr indent="-127000" lvl="0" marL="228600" rtl="0" algn="l">
              <a:lnSpc>
                <a:spcPct val="90000"/>
              </a:lnSpc>
              <a:spcBef>
                <a:spcPts val="1000"/>
              </a:spcBef>
              <a:spcAft>
                <a:spcPts val="0"/>
              </a:spcAft>
              <a:buClr>
                <a:schemeClr val="dk1"/>
              </a:buClr>
              <a:buSzPts val="1600"/>
              <a:buFont typeface="Noto Sans Symbols"/>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9"/>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9"/>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9"/>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9"/>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This study explores macrostructural shifts in gun policy and their impact on urban violence, particularly in economically disadvantaged areas.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Link</a:t>
            </a:r>
            <a:r>
              <a:rPr lang="en-US" sz="1800"/>
              <a:t>: </a:t>
            </a:r>
            <a:r>
              <a:rPr lang="en-US" sz="1800" u="sng">
                <a:solidFill>
                  <a:schemeClr val="hlink"/>
                </a:solidFill>
                <a:hlinkClick r:id="rId3"/>
              </a:rPr>
              <a:t>MIT Press</a:t>
            </a:r>
            <a:r>
              <a:rPr lang="en-US" sz="1800"/>
              <a:t>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a:t>
            </a:r>
            <a:r>
              <a:rPr lang="en-US" sz="1800"/>
              <a:t>: How do shifts in gun policy influence urban violence?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a:t>
            </a:r>
            <a:r>
              <a:rPr lang="en-US" sz="1800"/>
              <a:t>: Historical data on gun ownership and violence.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a:t>
            </a:r>
            <a:r>
              <a:rPr lang="en-US" sz="1800"/>
              <a:t>: Policy analysis through the lens of macrostructural forces.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a:t>
            </a:r>
            <a:r>
              <a:rPr lang="en-US" sz="1800"/>
              <a:t>: Identified the persistence of violence in poor neighborhoods, with limitations in accounting for all local variables.</a:t>
            </a:r>
            <a:endParaRPr sz="1800"/>
          </a:p>
        </p:txBody>
      </p:sp>
      <p:sp>
        <p:nvSpPr>
          <p:cNvPr id="183" name="Google Shape;183;p9"/>
          <p:cNvSpPr txBox="1"/>
          <p:nvPr/>
        </p:nvSpPr>
        <p:spPr>
          <a:xfrm>
            <a:off x="299558" y="587429"/>
            <a:ext cx="2743200" cy="60939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Seeing Guns to See Urban Violence: Racial Inequality &amp; Neighborhood Context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Authors: David M.Hureau</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0"/>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0"/>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0"/>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0"/>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This study is about the Spatio-temporal analysis of violent injuries using GIS tools to map incidents across a large metropolitan area.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Link</a:t>
            </a:r>
            <a:r>
              <a:rPr lang="en-US" sz="1800"/>
              <a:t>: </a:t>
            </a:r>
            <a:r>
              <a:rPr lang="en-US" sz="1800" u="sng">
                <a:solidFill>
                  <a:schemeClr val="hlink"/>
                </a:solidFill>
                <a:hlinkClick r:id="rId3"/>
              </a:rPr>
              <a:t>PLOS ORG</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a:t>
            </a:r>
            <a:r>
              <a:rPr lang="en-US" sz="1800"/>
              <a:t>: Where and when do violence-related injuries most commonly occur?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a:t>
            </a:r>
            <a:r>
              <a:rPr lang="en-US" sz="1800"/>
              <a:t>: Emergency Medical Services and census data.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a:t>
            </a:r>
            <a:r>
              <a:rPr lang="en-US" sz="1800"/>
              <a:t>: GIS mapping and kernel density analysis.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a:t>
            </a:r>
            <a:r>
              <a:rPr lang="en-US" sz="1800"/>
              <a:t>: Successful in visualizing injury hotspots, but lacked detailed socio-economic data integration.</a:t>
            </a:r>
            <a:endParaRPr sz="1800"/>
          </a:p>
        </p:txBody>
      </p:sp>
      <p:sp>
        <p:nvSpPr>
          <p:cNvPr id="192" name="Google Shape;192;p10"/>
          <p:cNvSpPr txBox="1"/>
          <p:nvPr/>
        </p:nvSpPr>
        <p:spPr>
          <a:xfrm>
            <a:off x="202453" y="1027527"/>
            <a:ext cx="3218068"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202020"/>
                </a:solidFill>
                <a:latin typeface="Calibri"/>
                <a:ea typeface="Calibri"/>
                <a:cs typeface="Calibri"/>
                <a:sym typeface="Calibri"/>
              </a:rPr>
              <a:t>Patterns of Urban Violent Injury: A Spatio-Temporal Analysis</a:t>
            </a:r>
            <a:endParaRPr b="1" sz="3200">
              <a:solidFill>
                <a:schemeClr val="dk1"/>
              </a:solidFill>
              <a:latin typeface="Calibri"/>
              <a:ea typeface="Calibri"/>
              <a:cs typeface="Calibri"/>
              <a:sym typeface="Calibri"/>
            </a:endParaRPr>
          </a:p>
          <a:p>
            <a:pPr indent="0" lvl="0" marL="0" marR="0" rtl="0" algn="l">
              <a:spcBef>
                <a:spcPts val="0"/>
              </a:spcBef>
              <a:spcAft>
                <a:spcPts val="0"/>
              </a:spcAft>
              <a:buNone/>
            </a:pPr>
            <a:br>
              <a:rPr b="1" lang="en-US" sz="2800">
                <a:solidFill>
                  <a:schemeClr val="dk1"/>
                </a:solidFill>
                <a:latin typeface="Calibri"/>
                <a:ea typeface="Calibri"/>
                <a:cs typeface="Calibri"/>
                <a:sym typeface="Calibri"/>
              </a:rPr>
            </a:br>
            <a:r>
              <a:rPr b="1" lang="en-US" sz="2000">
                <a:solidFill>
                  <a:schemeClr val="dk1"/>
                </a:solidFill>
                <a:latin typeface="Calibri"/>
                <a:ea typeface="Calibri"/>
                <a:cs typeface="Calibri"/>
                <a:sym typeface="Calibri"/>
              </a:rPr>
              <a:t>Authors: Michael Cusimano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Sean Marshall,</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Claus Rinner,</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Depeng Jiang,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Mary Chipman</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g30b4cf92d38_1_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g30b4cf92d38_1_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g30b4cf92d38_1_5"/>
          <p:cNvSpPr/>
          <p:nvPr/>
        </p:nvSpPr>
        <p:spPr>
          <a:xfrm flipH="1" rot="5400000">
            <a:off x="-1410016" y="1410150"/>
            <a:ext cx="6858000" cy="4037700"/>
          </a:xfrm>
          <a:prstGeom prst="rect">
            <a:avLst/>
          </a:prstGeom>
          <a:gradFill>
            <a:gsLst>
              <a:gs pos="0">
                <a:srgbClr val="000000"/>
              </a:gs>
              <a:gs pos="8000">
                <a:srgbClr val="000000"/>
              </a:gs>
              <a:gs pos="100000">
                <a:srgbClr val="0F4861"/>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g30b4cf92d38_1_5"/>
          <p:cNvSpPr/>
          <p:nvPr/>
        </p:nvSpPr>
        <p:spPr>
          <a:xfrm flipH="1" rot="5400000">
            <a:off x="-1410016" y="1420288"/>
            <a:ext cx="6858000" cy="4037700"/>
          </a:xfrm>
          <a:prstGeom prst="rect">
            <a:avLst/>
          </a:prstGeom>
          <a:gradFill>
            <a:gsLst>
              <a:gs pos="0">
                <a:srgbClr val="000000">
                  <a:alpha val="0"/>
                </a:srgbClr>
              </a:gs>
              <a:gs pos="99000">
                <a:srgbClr val="156082">
                  <a:alpha val="45882"/>
                </a:srgbClr>
              </a:gs>
              <a:gs pos="100000">
                <a:srgbClr val="156082">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g30b4cf92d38_1_5"/>
          <p:cNvSpPr/>
          <p:nvPr/>
        </p:nvSpPr>
        <p:spPr>
          <a:xfrm flipH="1" rot="5400000">
            <a:off x="767983" y="3588145"/>
            <a:ext cx="2502000" cy="4037700"/>
          </a:xfrm>
          <a:prstGeom prst="rect">
            <a:avLst/>
          </a:prstGeom>
          <a:gradFill>
            <a:gsLst>
              <a:gs pos="0">
                <a:srgbClr val="156082">
                  <a:alpha val="28627"/>
                </a:srgbClr>
              </a:gs>
              <a:gs pos="2000">
                <a:srgbClr val="156082">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g30b4cf92d38_1_5"/>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g30b4cf92d38_1_5"/>
          <p:cNvSpPr/>
          <p:nvPr/>
        </p:nvSpPr>
        <p:spPr>
          <a:xfrm flipH="1" rot="5400000">
            <a:off x="-1410024" y="1400012"/>
            <a:ext cx="6858000" cy="4037700"/>
          </a:xfrm>
          <a:prstGeom prst="rect">
            <a:avLst/>
          </a:prstGeom>
          <a:gradFill>
            <a:gsLst>
              <a:gs pos="0">
                <a:srgbClr val="000000">
                  <a:alpha val="0"/>
                </a:srgbClr>
              </a:gs>
              <a:gs pos="99000">
                <a:srgbClr val="43AFE2">
                  <a:alpha val="10980"/>
                </a:srgbClr>
              </a:gs>
              <a:gs pos="100000">
                <a:srgbClr val="43AFE2">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g30b4cf92d38_1_5"/>
          <p:cNvSpPr txBox="1"/>
          <p:nvPr>
            <p:ph type="title"/>
          </p:nvPr>
        </p:nvSpPr>
        <p:spPr>
          <a:xfrm>
            <a:off x="466722" y="586855"/>
            <a:ext cx="3201300" cy="33876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b="1" lang="en-US" sz="4000">
                <a:solidFill>
                  <a:srgbClr val="FFFFFF"/>
                </a:solidFill>
                <a:latin typeface="Calibri"/>
                <a:ea typeface="Calibri"/>
                <a:cs typeface="Calibri"/>
                <a:sym typeface="Calibri"/>
              </a:rPr>
              <a:t>Project Proposal </a:t>
            </a:r>
            <a:endParaRPr/>
          </a:p>
        </p:txBody>
      </p:sp>
      <p:sp>
        <p:nvSpPr>
          <p:cNvPr id="103" name="Google Shape;103;g30b4cf92d38_1_5"/>
          <p:cNvSpPr txBox="1"/>
          <p:nvPr>
            <p:ph idx="1" type="body"/>
          </p:nvPr>
        </p:nvSpPr>
        <p:spPr>
          <a:xfrm>
            <a:off x="4810259" y="649480"/>
            <a:ext cx="6555300" cy="554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1" lang="en-US" sz="1400">
                <a:latin typeface="Calibri"/>
                <a:ea typeface="Calibri"/>
                <a:cs typeface="Calibri"/>
                <a:sym typeface="Calibri"/>
              </a:rPr>
              <a:t>Targeted Problem</a:t>
            </a:r>
            <a:endParaRPr/>
          </a:p>
          <a:p>
            <a:pPr indent="-228600" lvl="0" marL="228600" rtl="0" algn="l">
              <a:lnSpc>
                <a:spcPct val="90000"/>
              </a:lnSpc>
              <a:spcBef>
                <a:spcPts val="1000"/>
              </a:spcBef>
              <a:spcAft>
                <a:spcPts val="0"/>
              </a:spcAft>
              <a:buClr>
                <a:schemeClr val="dk1"/>
              </a:buClr>
              <a:buSzPts val="1400"/>
              <a:buChar char="•"/>
            </a:pPr>
            <a:r>
              <a:rPr lang="en-US" sz="1400">
                <a:latin typeface="Calibri"/>
                <a:ea typeface="Calibri"/>
                <a:cs typeface="Calibri"/>
                <a:sym typeface="Calibri"/>
              </a:rPr>
              <a:t>Gun violence is rapidly escalating in urban neighborhoods of NYC, highlighting the need for a comprehensive spatial and temporal analysis to understand contributing factors and impacts.</a:t>
            </a:r>
            <a:endParaRPr sz="1400">
              <a:latin typeface="Calibri"/>
              <a:ea typeface="Calibri"/>
              <a:cs typeface="Calibri"/>
              <a:sym typeface="Calibri"/>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High-Level Description &amp; Justifications</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Char char="•"/>
            </a:pPr>
            <a:r>
              <a:rPr lang="en-US" sz="1400">
                <a:latin typeface="Calibri"/>
                <a:ea typeface="Calibri"/>
                <a:cs typeface="Calibri"/>
                <a:sym typeface="Calibri"/>
              </a:rPr>
              <a:t>The rise in gun violence requires targeted intervention, informed by data on the locations, times, and socioeconomic conditions that correlate with these incidents.</a:t>
            </a:r>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Research Questions</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Char char="•"/>
            </a:pPr>
            <a:r>
              <a:rPr lang="en-US" sz="1400">
                <a:latin typeface="Calibri"/>
                <a:ea typeface="Calibri"/>
                <a:cs typeface="Calibri"/>
                <a:sym typeface="Calibri"/>
              </a:rPr>
              <a:t>How has gun violence fluctuated across time and by neighborhood?</a:t>
            </a:r>
            <a:endParaRPr/>
          </a:p>
          <a:p>
            <a:pPr indent="-228600" lvl="0" marL="228600" rtl="0" algn="l">
              <a:lnSpc>
                <a:spcPct val="90000"/>
              </a:lnSpc>
              <a:spcBef>
                <a:spcPts val="1000"/>
              </a:spcBef>
              <a:spcAft>
                <a:spcPts val="0"/>
              </a:spcAft>
              <a:buClr>
                <a:schemeClr val="dk1"/>
              </a:buClr>
              <a:buSzPts val="1400"/>
              <a:buChar char="•"/>
            </a:pPr>
            <a:r>
              <a:rPr lang="en-US" sz="1400">
                <a:latin typeface="Calibri"/>
                <a:ea typeface="Calibri"/>
                <a:cs typeface="Calibri"/>
                <a:sym typeface="Calibri"/>
              </a:rPr>
              <a:t>Which demographics and neighborhoods are most affected?</a:t>
            </a:r>
            <a:endParaRPr/>
          </a:p>
          <a:p>
            <a:pPr indent="-228600" lvl="0" marL="228600" rtl="0" algn="l">
              <a:lnSpc>
                <a:spcPct val="90000"/>
              </a:lnSpc>
              <a:spcBef>
                <a:spcPts val="1000"/>
              </a:spcBef>
              <a:spcAft>
                <a:spcPts val="0"/>
              </a:spcAft>
              <a:buClr>
                <a:schemeClr val="dk1"/>
              </a:buClr>
              <a:buSzPts val="1400"/>
              <a:buChar char="•"/>
            </a:pPr>
            <a:r>
              <a:rPr lang="en-US" sz="1400">
                <a:latin typeface="Calibri"/>
                <a:ea typeface="Calibri"/>
                <a:cs typeface="Calibri"/>
                <a:sym typeface="Calibri"/>
              </a:rPr>
              <a:t>Are there temporal or locational patterns?</a:t>
            </a:r>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Dataset</a:t>
            </a:r>
            <a:endParaRPr/>
          </a:p>
          <a:p>
            <a:pPr indent="-228600" lvl="0" marL="228600" rtl="0" algn="l">
              <a:lnSpc>
                <a:spcPct val="90000"/>
              </a:lnSpc>
              <a:spcBef>
                <a:spcPts val="1000"/>
              </a:spcBef>
              <a:spcAft>
                <a:spcPts val="0"/>
              </a:spcAft>
              <a:buClr>
                <a:schemeClr val="dk1"/>
              </a:buClr>
              <a:buSzPts val="1400"/>
              <a:buChar char="•"/>
            </a:pPr>
            <a:r>
              <a:rPr b="1" lang="en-US" sz="1400">
                <a:latin typeface="Calibri"/>
                <a:ea typeface="Calibri"/>
                <a:cs typeface="Calibri"/>
                <a:sym typeface="Calibri"/>
              </a:rPr>
              <a:t>Source</a:t>
            </a:r>
            <a:r>
              <a:rPr lang="en-US" sz="1400">
                <a:latin typeface="Calibri"/>
                <a:ea typeface="Calibri"/>
                <a:cs typeface="Calibri"/>
                <a:sym typeface="Calibri"/>
              </a:rPr>
              <a:t>: NYC Open Data, NYPD Historical Shooting Incidents</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Char char="•"/>
            </a:pPr>
            <a:r>
              <a:rPr b="1" lang="en-US" sz="1400">
                <a:latin typeface="Calibri"/>
                <a:ea typeface="Calibri"/>
                <a:cs typeface="Calibri"/>
                <a:sym typeface="Calibri"/>
              </a:rPr>
              <a:t>Description</a:t>
            </a:r>
            <a:r>
              <a:rPr lang="en-US" sz="1400">
                <a:latin typeface="Calibri"/>
                <a:ea typeface="Calibri"/>
                <a:cs typeface="Calibri"/>
                <a:sym typeface="Calibri"/>
              </a:rPr>
              <a:t>: Contains 28,600 rows of data spanning from 2006-2023, including geospatial and temporal attributes (date, time, location, victim demographics).</a:t>
            </a:r>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Motivation</a:t>
            </a:r>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Technical</a:t>
            </a:r>
            <a:r>
              <a:rPr lang="en-US" sz="1400">
                <a:latin typeface="Calibri"/>
                <a:ea typeface="Calibri"/>
                <a:cs typeface="Calibri"/>
                <a:sym typeface="Calibri"/>
              </a:rPr>
              <a:t>: Opportunity to use EDA, geospatial, and machine learning techniques.</a:t>
            </a:r>
            <a:endParaRPr/>
          </a:p>
          <a:p>
            <a:pPr indent="0" lvl="0" marL="0" rtl="0" algn="l">
              <a:lnSpc>
                <a:spcPct val="90000"/>
              </a:lnSpc>
              <a:spcBef>
                <a:spcPts val="1000"/>
              </a:spcBef>
              <a:spcAft>
                <a:spcPts val="0"/>
              </a:spcAft>
              <a:buClr>
                <a:schemeClr val="dk1"/>
              </a:buClr>
              <a:buSzPts val="1400"/>
              <a:buNone/>
            </a:pPr>
            <a:r>
              <a:rPr b="1" lang="en-US" sz="1400">
                <a:latin typeface="Calibri"/>
                <a:ea typeface="Calibri"/>
                <a:cs typeface="Calibri"/>
                <a:sym typeface="Calibri"/>
              </a:rPr>
              <a:t>Personal</a:t>
            </a:r>
            <a:r>
              <a:rPr lang="en-US" sz="1400">
                <a:latin typeface="Calibri"/>
                <a:ea typeface="Calibri"/>
                <a:cs typeface="Calibri"/>
                <a:sym typeface="Calibri"/>
              </a:rPr>
              <a:t>: Desire to contribute to public safety through data-driven insights.</a:t>
            </a:r>
            <a:endParaRPr/>
          </a:p>
          <a:p>
            <a:pPr indent="0" lvl="0" marL="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
          <p:cNvSpPr/>
          <p:nvPr/>
        </p:nvSpPr>
        <p:spPr>
          <a:xfrm>
            <a:off x="-1"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1"/>
          <p:cNvSpPr txBox="1"/>
          <p:nvPr>
            <p:ph type="ctrTitle"/>
          </p:nvPr>
        </p:nvSpPr>
        <p:spPr>
          <a:xfrm>
            <a:off x="5354955" y="552182"/>
            <a:ext cx="5998840" cy="334313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t/>
            </a:r>
            <a:endParaRPr b="1" sz="4400">
              <a:solidFill>
                <a:srgbClr val="202124"/>
              </a:solidFill>
            </a:endParaRPr>
          </a:p>
          <a:p>
            <a:pPr indent="0" lvl="0" marL="0" rtl="0" algn="l">
              <a:lnSpc>
                <a:spcPct val="90000"/>
              </a:lnSpc>
              <a:spcBef>
                <a:spcPts val="0"/>
              </a:spcBef>
              <a:spcAft>
                <a:spcPts val="0"/>
              </a:spcAft>
              <a:buClr>
                <a:schemeClr val="dk1"/>
              </a:buClr>
              <a:buSzPts val="5200"/>
              <a:buFont typeface="Calibri"/>
              <a:buNone/>
            </a:pPr>
            <a:r>
              <a:t/>
            </a:r>
            <a:endParaRPr b="1" sz="4400">
              <a:solidFill>
                <a:srgbClr val="202124"/>
              </a:solidFill>
            </a:endParaRPr>
          </a:p>
          <a:p>
            <a:pPr indent="0" lvl="0" marL="0" rtl="0" algn="l">
              <a:lnSpc>
                <a:spcPct val="90000"/>
              </a:lnSpc>
              <a:spcBef>
                <a:spcPts val="0"/>
              </a:spcBef>
              <a:spcAft>
                <a:spcPts val="0"/>
              </a:spcAft>
              <a:buClr>
                <a:schemeClr val="dk1"/>
              </a:buClr>
              <a:buSzPts val="5200"/>
              <a:buFont typeface="Calibri"/>
              <a:buNone/>
            </a:pPr>
            <a:r>
              <a:rPr b="1" lang="en-US" sz="5200">
                <a:latin typeface="Calibri"/>
                <a:ea typeface="Calibri"/>
                <a:cs typeface="Calibri"/>
                <a:sym typeface="Calibri"/>
              </a:rPr>
              <a:t>Literature Review </a:t>
            </a:r>
            <a:endParaRPr/>
          </a:p>
        </p:txBody>
      </p:sp>
      <p:sp>
        <p:nvSpPr>
          <p:cNvPr id="110" name="Google Shape;110;p1"/>
          <p:cNvSpPr txBox="1"/>
          <p:nvPr>
            <p:ph idx="1" type="subTitle"/>
          </p:nvPr>
        </p:nvSpPr>
        <p:spPr>
          <a:xfrm>
            <a:off x="5354955" y="4067032"/>
            <a:ext cx="5998800" cy="2067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0"/>
              </a:spcBef>
              <a:spcAft>
                <a:spcPts val="0"/>
              </a:spcAft>
              <a:buClr>
                <a:schemeClr val="dk1"/>
              </a:buClr>
              <a:buSzPct val="100000"/>
              <a:buNone/>
            </a:pPr>
            <a:r>
              <a:rPr b="1" lang="en-US"/>
              <a:t>By:</a:t>
            </a:r>
            <a:r>
              <a:rPr lang="en-US"/>
              <a:t> Tejalakshmi Gangadhar, Chalumuri</a:t>
            </a:r>
            <a:endParaRPr/>
          </a:p>
          <a:p>
            <a:pPr indent="0" lvl="0" marL="0" rtl="0" algn="l">
              <a:lnSpc>
                <a:spcPct val="90000"/>
              </a:lnSpc>
              <a:spcBef>
                <a:spcPts val="1000"/>
              </a:spcBef>
              <a:spcAft>
                <a:spcPts val="0"/>
              </a:spcAft>
              <a:buClr>
                <a:schemeClr val="dk1"/>
              </a:buClr>
              <a:buSzPct val="100000"/>
              <a:buNone/>
            </a:pPr>
            <a:r>
              <a:rPr b="1" lang="en-US"/>
              <a:t>Instructor: </a:t>
            </a:r>
            <a:r>
              <a:rPr lang="en-US"/>
              <a:t>Dr. Christelle Scharff</a:t>
            </a:r>
            <a:endParaRPr/>
          </a:p>
          <a:p>
            <a:pPr indent="0" lvl="0" marL="0" rtl="0" algn="l">
              <a:lnSpc>
                <a:spcPct val="90000"/>
              </a:lnSpc>
              <a:spcBef>
                <a:spcPts val="1000"/>
              </a:spcBef>
              <a:spcAft>
                <a:spcPts val="0"/>
              </a:spcAft>
              <a:buClr>
                <a:schemeClr val="dk1"/>
              </a:buClr>
              <a:buSzPct val="100000"/>
              <a:buNone/>
            </a:pPr>
            <a:r>
              <a:t/>
            </a:r>
            <a:endParaRPr/>
          </a:p>
        </p:txBody>
      </p:sp>
      <p:pic>
        <p:nvPicPr>
          <p:cNvPr descr="A top view of books with different cover colours" id="111" name="Google Shape;111;p1"/>
          <p:cNvPicPr preferRelativeResize="0"/>
          <p:nvPr/>
        </p:nvPicPr>
        <p:blipFill rotWithShape="1">
          <a:blip r:embed="rId3">
            <a:alphaModFix/>
          </a:blip>
          <a:srcRect b="11" l="14827" r="12375" t="0"/>
          <a:stretch/>
        </p:blipFill>
        <p:spPr>
          <a:xfrm>
            <a:off x="20" y="10"/>
            <a:ext cx="4992985" cy="68579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2"/>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Google Shape;118;p2"/>
          <p:cNvSpPr txBox="1"/>
          <p:nvPr>
            <p:ph type="title"/>
          </p:nvPr>
        </p:nvSpPr>
        <p:spPr>
          <a:xfrm>
            <a:off x="234052" y="590355"/>
            <a:ext cx="3697356" cy="52894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The Impact of COVID-19 on the Spatial Distribution of Shooting Violence in Buffalo, NY </a:t>
            </a:r>
            <a:br>
              <a:rPr b="1" lang="en-US" sz="3200">
                <a:latin typeface="Calibri"/>
                <a:ea typeface="Calibri"/>
                <a:cs typeface="Calibri"/>
                <a:sym typeface="Calibri"/>
              </a:rPr>
            </a:br>
            <a:br>
              <a:rPr b="1" lang="en-US" sz="3200">
                <a:latin typeface="Calibri"/>
                <a:ea typeface="Calibri"/>
                <a:cs typeface="Calibri"/>
                <a:sym typeface="Calibri"/>
              </a:rPr>
            </a:br>
            <a:r>
              <a:rPr b="1" lang="en-US" sz="2400">
                <a:latin typeface="Calibri"/>
                <a:ea typeface="Calibri"/>
                <a:cs typeface="Calibri"/>
                <a:sym typeface="Calibri"/>
              </a:rPr>
              <a:t>Authors: Gregory Drake, Andrew Wheeler, Dae-Young Kim, Scott W. Phillips, Kathryn Mendolera</a:t>
            </a:r>
            <a:endParaRPr b="1" sz="3200">
              <a:latin typeface="Calibri"/>
              <a:ea typeface="Calibri"/>
              <a:cs typeface="Calibri"/>
              <a:sym typeface="Calibri"/>
            </a:endParaRPr>
          </a:p>
        </p:txBody>
      </p:sp>
      <p:sp>
        <p:nvSpPr>
          <p:cNvPr id="119" name="Google Shape;119;p2"/>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Font typeface="Noto Sans Symbols"/>
              <a:buChar char="⮚"/>
            </a:pPr>
            <a:r>
              <a:rPr b="1" lang="en-US" sz="1800"/>
              <a:t>Link:</a:t>
            </a:r>
            <a:r>
              <a:rPr lang="en-US" sz="1800"/>
              <a:t> </a:t>
            </a:r>
            <a:r>
              <a:rPr lang="en-US" sz="1800" u="sng">
                <a:solidFill>
                  <a:schemeClr val="hlink"/>
                </a:solidFill>
                <a:hlinkClick r:id="rId3"/>
              </a:rPr>
              <a:t>RESEARCH GATE</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a:t>
            </a:r>
            <a:r>
              <a:rPr lang="en-US" sz="1800"/>
              <a:t> The study aims to understand whether the spatial patterns of shooting violence shifted following COVID-19 and stay-at-home orders (SAHOs) in Buffalo, New York, or if existing hot spots intensified without changing location.</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a:t>
            </a:r>
            <a:r>
              <a:rPr lang="en-US" sz="1800"/>
              <a:t> The analysis uses a 10-year sample of geocoded shooting data (2010-June 2021) from the Buffalo Police Department, covering 2,481 shooting incidents.</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a:t>
            </a:r>
            <a:r>
              <a:rPr lang="en-US" sz="1800"/>
              <a:t> The research employs Andresen's Spatial Point Pattern Test (SPPT) to compare pre- and post-COVID spatial distributions, along with Chi-square tests to assess changes.</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a:t>
            </a:r>
            <a:r>
              <a:rPr lang="en-US" sz="1800"/>
              <a:t> Results indicate that while shootings increased post-SAHO, their spatial distribution remained largely constant, with no significant shifts in hot spots. Limitations include the inability to attribute changes to specific causal factors and the exclusion of motives behind shootings </a:t>
            </a:r>
            <a:endParaRPr sz="1800"/>
          </a:p>
          <a:p>
            <a:pPr indent="-114300" lvl="0" marL="228600" rtl="0" algn="l">
              <a:lnSpc>
                <a:spcPct val="90000"/>
              </a:lnSpc>
              <a:spcBef>
                <a:spcPts val="1000"/>
              </a:spcBef>
              <a:spcAft>
                <a:spcPts val="0"/>
              </a:spcAft>
              <a:buClr>
                <a:schemeClr val="dk1"/>
              </a:buClr>
              <a:buSzPts val="1800"/>
              <a:buFont typeface="Noto Sans Symbols"/>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3"/>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3"/>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3"/>
          <p:cNvSpPr txBox="1"/>
          <p:nvPr>
            <p:ph type="title"/>
          </p:nvPr>
        </p:nvSpPr>
        <p:spPr>
          <a:xfrm>
            <a:off x="289270" y="590355"/>
            <a:ext cx="3597964" cy="556551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latin typeface="Calibri"/>
                <a:ea typeface="Calibri"/>
                <a:cs typeface="Calibri"/>
                <a:sym typeface="Calibri"/>
              </a:rPr>
              <a:t>A Statistical Analysis of the Impact of Gun Ownership on Mass Shootings in the USA Between 2013 and 2022 </a:t>
            </a:r>
            <a:br>
              <a:rPr b="1" lang="en-US" sz="2800">
                <a:latin typeface="Calibri"/>
                <a:ea typeface="Calibri"/>
                <a:cs typeface="Calibri"/>
                <a:sym typeface="Calibri"/>
              </a:rPr>
            </a:br>
            <a:br>
              <a:rPr b="1" lang="en-US" sz="2800">
                <a:latin typeface="Calibri"/>
                <a:ea typeface="Calibri"/>
                <a:cs typeface="Calibri"/>
                <a:sym typeface="Calibri"/>
              </a:rPr>
            </a:br>
            <a:r>
              <a:rPr b="1" lang="en-US" sz="2400">
                <a:latin typeface="Calibri"/>
                <a:ea typeface="Calibri"/>
                <a:cs typeface="Calibri"/>
                <a:sym typeface="Calibri"/>
              </a:rPr>
              <a:t>Authors: Madison Daraklis</a:t>
            </a:r>
            <a:r>
              <a:rPr b="1" lang="en-US" sz="2400"/>
              <a:t>,</a:t>
            </a:r>
            <a:r>
              <a:rPr b="1" lang="en-US" sz="2400">
                <a:latin typeface="Calibri"/>
                <a:ea typeface="Calibri"/>
                <a:cs typeface="Calibri"/>
                <a:sym typeface="Calibri"/>
              </a:rPr>
              <a:t> Mehul Pol</a:t>
            </a:r>
            <a:r>
              <a:rPr b="1" lang="en-US" sz="2400"/>
              <a:t>, </a:t>
            </a:r>
            <a:r>
              <a:rPr b="1" lang="en-US" sz="2400">
                <a:latin typeface="Calibri"/>
                <a:ea typeface="Calibri"/>
                <a:cs typeface="Calibri"/>
                <a:sym typeface="Calibri"/>
              </a:rPr>
              <a:t>Lindsey Johnson</a:t>
            </a:r>
            <a:r>
              <a:rPr b="1" lang="en-US" sz="2400"/>
              <a:t>,</a:t>
            </a:r>
            <a:r>
              <a:rPr b="1" lang="en-US" sz="2400">
                <a:latin typeface="Calibri"/>
                <a:ea typeface="Calibri"/>
                <a:cs typeface="Calibri"/>
                <a:sym typeface="Calibri"/>
              </a:rPr>
              <a:t> Cianna Salvatora</a:t>
            </a:r>
            <a:r>
              <a:rPr b="1" lang="en-US" sz="2400"/>
              <a:t>,</a:t>
            </a:r>
            <a:r>
              <a:rPr b="1" lang="en-US" sz="2400">
                <a:latin typeface="Calibri"/>
                <a:ea typeface="Calibri"/>
                <a:cs typeface="Calibri"/>
                <a:sym typeface="Calibri"/>
              </a:rPr>
              <a:t> Lucy Kerns</a:t>
            </a:r>
            <a:endParaRPr b="1" sz="2400">
              <a:latin typeface="Calibri"/>
              <a:ea typeface="Calibri"/>
              <a:cs typeface="Calibri"/>
              <a:sym typeface="Calibri"/>
            </a:endParaRPr>
          </a:p>
        </p:txBody>
      </p:sp>
      <p:sp>
        <p:nvSpPr>
          <p:cNvPr id="128" name="Google Shape;128;p3"/>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9" name="Google Shape;129;p3"/>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This study analyzed the impact of gun ownership on mass shootings in the USA from 2013 to 2022. The researchers explored how gun ownership, as measured by firearm suicides, correlates with mass shooting fatalities and incidents, using state-level data and socio-economic controls.</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Link:</a:t>
            </a:r>
            <a:r>
              <a:rPr b="1" lang="en-US" sz="1800" u="sng">
                <a:solidFill>
                  <a:schemeClr val="hlink"/>
                </a:solidFill>
                <a:hlinkClick r:id="rId3"/>
              </a:rPr>
              <a:t> </a:t>
            </a:r>
            <a:r>
              <a:rPr lang="en-US" sz="1800" u="sng">
                <a:solidFill>
                  <a:schemeClr val="hlink"/>
                </a:solidFill>
                <a:hlinkClick r:id="rId4"/>
              </a:rPr>
              <a:t>RESEARCH GATE</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 </a:t>
            </a:r>
            <a:r>
              <a:rPr lang="en-US" sz="1800"/>
              <a:t>The primary goal was to determine whether gun ownership rates affect the frequency and severity of mass shootings across US states.</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 </a:t>
            </a:r>
            <a:r>
              <a:rPr lang="en-US" sz="1800"/>
              <a:t>Data was collected from the Gun Violence Archive (GVA), supplemented by suicide data from the CDC, and socio-economic data from the US Census Bureau.</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 </a:t>
            </a:r>
            <a:r>
              <a:rPr lang="en-US" sz="1800"/>
              <a:t>A negative binomial generalized linear mixed model was applied, controlling for state-level socio-economic factors.</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 </a:t>
            </a:r>
            <a:r>
              <a:rPr lang="en-US" sz="1800"/>
              <a:t>The study found no significant relationship between gun ownership and the frequency of mass shooting incidents. However, gun ownership was significantly linked to an increase in fatalities. Limitations include reliance on a proxy for gun ownership and potential confounding variables.</a:t>
            </a:r>
            <a:endParaRPr sz="1800"/>
          </a:p>
          <a:p>
            <a:pPr indent="-114300" lvl="0" marL="228600" rtl="0" algn="l">
              <a:lnSpc>
                <a:spcPct val="90000"/>
              </a:lnSpc>
              <a:spcBef>
                <a:spcPts val="1000"/>
              </a:spcBef>
              <a:spcAft>
                <a:spcPts val="0"/>
              </a:spcAft>
              <a:buClr>
                <a:schemeClr val="dk1"/>
              </a:buClr>
              <a:buSzPts val="1800"/>
              <a:buFont typeface="Noto Sans Symbols"/>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4"/>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4"/>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latin typeface="Calibri"/>
                <a:ea typeface="Calibri"/>
                <a:cs typeface="Calibri"/>
                <a:sym typeface="Calibri"/>
              </a:rPr>
              <a:t>Gun Ownership and Fear</a:t>
            </a:r>
            <a:br>
              <a:rPr b="1" lang="en-US" sz="3600">
                <a:latin typeface="Calibri"/>
                <a:ea typeface="Calibri"/>
                <a:cs typeface="Calibri"/>
                <a:sym typeface="Calibri"/>
              </a:rPr>
            </a:br>
            <a:br>
              <a:rPr b="1" lang="en-US" sz="3600">
                <a:latin typeface="Calibri"/>
                <a:ea typeface="Calibri"/>
                <a:cs typeface="Calibri"/>
                <a:sym typeface="Calibri"/>
              </a:rPr>
            </a:br>
            <a:br>
              <a:rPr b="1" lang="en-US" sz="3600">
                <a:latin typeface="Calibri"/>
                <a:ea typeface="Calibri"/>
                <a:cs typeface="Calibri"/>
                <a:sym typeface="Calibri"/>
              </a:rPr>
            </a:br>
            <a:r>
              <a:rPr b="1" lang="en-US" sz="2000">
                <a:latin typeface="Calibri"/>
                <a:ea typeface="Calibri"/>
                <a:cs typeface="Calibri"/>
                <a:sym typeface="Calibri"/>
              </a:rPr>
              <a:t>Authors: Benjamin Dowd-Arrowa, Terrence D. Hillb, Amy M. Burdettea</a:t>
            </a:r>
            <a:br>
              <a:rPr b="1" lang="en-US" sz="3600">
                <a:latin typeface="Calibri"/>
                <a:ea typeface="Calibri"/>
                <a:cs typeface="Calibri"/>
                <a:sym typeface="Calibri"/>
              </a:rPr>
            </a:br>
            <a:endParaRPr b="1" sz="3600">
              <a:latin typeface="Calibri"/>
              <a:ea typeface="Calibri"/>
              <a:cs typeface="Calibri"/>
              <a:sym typeface="Calibri"/>
            </a:endParaRPr>
          </a:p>
        </p:txBody>
      </p:sp>
      <p:sp>
        <p:nvSpPr>
          <p:cNvPr id="137" name="Google Shape;137;p4"/>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8" name="Google Shape;138;p4"/>
          <p:cNvSpPr txBox="1"/>
          <p:nvPr>
            <p:ph idx="1" type="body"/>
          </p:nvPr>
        </p:nvSpPr>
        <p:spPr>
          <a:xfrm>
            <a:off x="4358961" y="469866"/>
            <a:ext cx="6972751" cy="58285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This Research explores two key theoretical perspectives linking gun ownership to fear. The "symptom perspective" suggests gun ownership stems from heightened fear, while the "palliative perspective" claims owning a gun reduces fear, providing security and protection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Link:</a:t>
            </a:r>
            <a:r>
              <a:rPr lang="en-US" sz="1800"/>
              <a:t> </a:t>
            </a:r>
            <a:r>
              <a:rPr lang="en-US" sz="1800" u="sng">
                <a:solidFill>
                  <a:schemeClr val="hlink"/>
                </a:solidFill>
                <a:hlinkClick r:id="rId3"/>
              </a:rPr>
              <a:t>RESEARCH GATE</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 </a:t>
            </a:r>
            <a:r>
              <a:rPr lang="en-US" sz="1800"/>
              <a:t>The study investigates whether gun owners are more or less fearful than non-owners across various phobias and victimization fears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 </a:t>
            </a:r>
            <a:r>
              <a:rPr lang="en-US" sz="1800"/>
              <a:t>Data were drawn from the 2014 Chapman University Survey on American Fears, a nationally representative sample of 1,385 U.S. adults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 </a:t>
            </a:r>
            <a:r>
              <a:rPr lang="en-US" sz="1800"/>
              <a:t>The study used binary logistic and negative binomial regression models to assess the relationship between gun ownership and fear indices, adjusting for multiple socio-demographic variables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 </a:t>
            </a:r>
            <a:r>
              <a:rPr lang="en-US" sz="1800"/>
              <a:t>Findings support the palliative perspective: gun owners report lower levels of phobias and victimization fears. However, the cross-sectional nature of the study limits the ability to infer causality .</a:t>
            </a:r>
            <a:endParaRPr sz="1800"/>
          </a:p>
          <a:p>
            <a:pPr indent="-114300" lvl="0" marL="228600" rtl="0" algn="l">
              <a:lnSpc>
                <a:spcPct val="90000"/>
              </a:lnSpc>
              <a:spcBef>
                <a:spcPts val="1000"/>
              </a:spcBef>
              <a:spcAft>
                <a:spcPts val="0"/>
              </a:spcAft>
              <a:buClr>
                <a:schemeClr val="dk1"/>
              </a:buClr>
              <a:buSzPts val="1800"/>
              <a:buFont typeface="Noto Sans Symbols"/>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5"/>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4" name="Google Shape;144;p5"/>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5"/>
          <p:cNvSpPr txBox="1"/>
          <p:nvPr>
            <p:ph type="title"/>
          </p:nvPr>
        </p:nvSpPr>
        <p:spPr>
          <a:xfrm>
            <a:off x="211965" y="1153572"/>
            <a:ext cx="3675269"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a:t>Understanding Crime in New York City Through Spatial Regression Analysis</a:t>
            </a:r>
            <a:br>
              <a:rPr b="1" lang="en-US" sz="3600"/>
            </a:br>
            <a:br>
              <a:rPr b="1" lang="en-US" sz="3200"/>
            </a:br>
            <a:r>
              <a:rPr b="1" lang="en-US" sz="2800"/>
              <a:t>Author: Gabriel Yedaya Immanuel Ryadi, Luluk Dita Shafitri </a:t>
            </a:r>
            <a:endParaRPr b="1" sz="2700"/>
          </a:p>
        </p:txBody>
      </p:sp>
      <p:sp>
        <p:nvSpPr>
          <p:cNvPr id="146" name="Google Shape;146;p5"/>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47" name="Google Shape;147;p5"/>
          <p:cNvSpPr txBox="1"/>
          <p:nvPr>
            <p:ph idx="1" type="body"/>
          </p:nvPr>
        </p:nvSpPr>
        <p:spPr>
          <a:xfrm>
            <a:off x="4193309" y="525084"/>
            <a:ext cx="7160490" cy="565187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lang="en-US" sz="1600"/>
              <a:t>This research explores spatial regression techniques, particularly Geographically Weighted Regression (GWR) and Geographically and Temporally Weighted Regression (GTWR), to understand crime patterns in New York City. By analyzing socio-economic factors such as poverty, income, and unemployment, the study examines crime distributions and temporal trends between 2016 and 2019 .</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Link: </a:t>
            </a:r>
            <a:r>
              <a:rPr lang="en-US" sz="1600" u="sng">
                <a:solidFill>
                  <a:schemeClr val="hlink"/>
                </a:solidFill>
                <a:hlinkClick r:id="rId3"/>
              </a:rPr>
              <a:t>RESEARCH GATE</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Research Question/Goal: </a:t>
            </a:r>
            <a:r>
              <a:rPr lang="en-US" sz="1600"/>
              <a:t>The primary goal is to identify spatial and temporal crime patterns using socio-economic variables to predict crime occurrences in various New York City neighborhoods .</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Dataset: </a:t>
            </a:r>
            <a:r>
              <a:rPr lang="en-US" sz="1600"/>
              <a:t>Data was sourced from New York City Police Department (2016-2019) and socio-economic information from the American Community Survey .</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Methodology: </a:t>
            </a:r>
            <a:r>
              <a:rPr lang="en-US" sz="1600"/>
              <a:t>The study utilized Multiple Linear Regression, GWR, and GTWR models to analyze spatial dependence and predict crime patterns across time and location .</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Results &amp; Limitations: </a:t>
            </a:r>
            <a:r>
              <a:rPr lang="en-US" sz="1600"/>
              <a:t>The models explained up to 50% of crime variance, with some socio-economic factors showing strong correlations. Limitations include data aggregation at the census block level and a limited number of variables .</a:t>
            </a:r>
            <a:endParaRPr sz="1600"/>
          </a:p>
          <a:p>
            <a:pPr indent="-127000" lvl="0" marL="228600" rtl="0" algn="l">
              <a:lnSpc>
                <a:spcPct val="90000"/>
              </a:lnSpc>
              <a:spcBef>
                <a:spcPts val="1000"/>
              </a:spcBef>
              <a:spcAft>
                <a:spcPts val="0"/>
              </a:spcAft>
              <a:buClr>
                <a:schemeClr val="dk1"/>
              </a:buClr>
              <a:buSzPts val="1600"/>
              <a:buFont typeface="Noto Sans Symbols"/>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6"/>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6"/>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55" name="Google Shape;155;p6"/>
          <p:cNvSpPr txBox="1"/>
          <p:nvPr>
            <p:ph idx="1" type="body"/>
          </p:nvPr>
        </p:nvSpPr>
        <p:spPr>
          <a:xfrm>
            <a:off x="4204352" y="337345"/>
            <a:ext cx="7149447" cy="583961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600"/>
              <a:t>This study builds on previous analyses of gun violence in the U.S., focusing specifically on localized crime patterns in New York City boroughs. Prior works have explored gun violence trends at a national level but lacked borough-specific insight.</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Link:</a:t>
            </a:r>
            <a:r>
              <a:rPr lang="en-US" sz="1600" u="sng">
                <a:solidFill>
                  <a:schemeClr val="hlink"/>
                </a:solidFill>
                <a:hlinkClick r:id="rId3"/>
              </a:rPr>
              <a:t>RESEARCH GATE</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Research Question/Goal: </a:t>
            </a:r>
            <a:r>
              <a:rPr lang="en-US" sz="1600"/>
              <a:t>The goal is to determine whether district characteristics can predict gun crime patterns and to identify the socio-demographic factors that influence these crimes.</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Dataset: </a:t>
            </a:r>
            <a:r>
              <a:rPr lang="en-US" sz="1600"/>
              <a:t>The dataset consists of 664 observations of shooting incidents in New York City for the year 2020, retrieved from the NYC Open Data portal. The data includes variables related to the location, time, demographics of perpetrators and victims, and outcomes of shootings.</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Methodology: </a:t>
            </a:r>
            <a:r>
              <a:rPr lang="en-US" sz="1600"/>
              <a:t>The study employs machine learning techniques such as logistic regression, neural networks, decision trees, random forests, and gradient boosting to create predictive models based on the shooting data. Cross-validation was used to ensure the robustness of the models.</a:t>
            </a:r>
            <a:endParaRPr sz="1600"/>
          </a:p>
          <a:p>
            <a:pPr indent="-228600" lvl="0" marL="228600" rtl="0" algn="l">
              <a:lnSpc>
                <a:spcPct val="90000"/>
              </a:lnSpc>
              <a:spcBef>
                <a:spcPts val="1000"/>
              </a:spcBef>
              <a:spcAft>
                <a:spcPts val="0"/>
              </a:spcAft>
              <a:buClr>
                <a:schemeClr val="dk1"/>
              </a:buClr>
              <a:buSzPts val="1600"/>
              <a:buFont typeface="Noto Sans Symbols"/>
              <a:buChar char="⮚"/>
            </a:pPr>
            <a:r>
              <a:rPr b="1" lang="en-US" sz="1600"/>
              <a:t>Results &amp; Limitations: </a:t>
            </a:r>
            <a:r>
              <a:rPr lang="en-US" sz="1600"/>
              <a:t>The models reveal district-specific factors affecting gun violence, with significant variation across boroughs. For example, age and race are crucial predictors in most boroughs, but the model's accuracy depends on data quality and quantity, with some boroughs having limited data availability. Limitations include the small sample size for certain districts and potential biases in reporting.</a:t>
            </a:r>
            <a:endParaRPr sz="1600"/>
          </a:p>
          <a:p>
            <a:pPr indent="-127000" lvl="0" marL="228600" rtl="0" algn="l">
              <a:lnSpc>
                <a:spcPct val="90000"/>
              </a:lnSpc>
              <a:spcBef>
                <a:spcPts val="1000"/>
              </a:spcBef>
              <a:spcAft>
                <a:spcPts val="0"/>
              </a:spcAft>
              <a:buClr>
                <a:schemeClr val="dk1"/>
              </a:buClr>
              <a:buSzPts val="1600"/>
              <a:buFont typeface="Noto Sans Symbols"/>
              <a:buNone/>
            </a:pPr>
            <a:r>
              <a:t/>
            </a:r>
            <a:endParaRPr sz="1600"/>
          </a:p>
        </p:txBody>
      </p:sp>
      <p:sp>
        <p:nvSpPr>
          <p:cNvPr id="156" name="Google Shape;156;p6"/>
          <p:cNvSpPr txBox="1"/>
          <p:nvPr/>
        </p:nvSpPr>
        <p:spPr>
          <a:xfrm>
            <a:off x="446795" y="1503394"/>
            <a:ext cx="3273286" cy="38472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Calibri"/>
                <a:ea typeface="Calibri"/>
                <a:cs typeface="Calibri"/>
                <a:sym typeface="Calibri"/>
              </a:rPr>
              <a:t>Analysis of Gun Crimes in New York City</a:t>
            </a:r>
            <a:br>
              <a:rPr b="1" i="0" lang="en-US" sz="3600" u="none" cap="none" strike="noStrike">
                <a:solidFill>
                  <a:schemeClr val="dk1"/>
                </a:solidFill>
                <a:latin typeface="Calibri"/>
                <a:ea typeface="Calibri"/>
                <a:cs typeface="Calibri"/>
                <a:sym typeface="Calibri"/>
              </a:rPr>
            </a:b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Author: Antonio Sarasa-Cabezuelo</a:t>
            </a:r>
            <a:endParaRPr b="1"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7"/>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7"/>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7"/>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ph idx="1" type="body"/>
          </p:nvPr>
        </p:nvSpPr>
        <p:spPr>
          <a:xfrm>
            <a:off x="4447308" y="591344"/>
            <a:ext cx="6906491" cy="558561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t>This Research Analyzed how racial inequality and neighborhood context influence urban violence, with guns being a central element. </a:t>
            </a:r>
            <a:endParaRPr sz="1800"/>
          </a:p>
          <a:p>
            <a:pPr indent="-228600" lvl="0" marL="228600" rtl="0" algn="l">
              <a:lnSpc>
                <a:spcPct val="90000"/>
              </a:lnSpc>
              <a:spcBef>
                <a:spcPts val="1000"/>
              </a:spcBef>
              <a:spcAft>
                <a:spcPts val="0"/>
              </a:spcAft>
              <a:buClr>
                <a:schemeClr val="dk1"/>
              </a:buClr>
              <a:buSzPts val="1800"/>
              <a:buFont typeface="Noto Sans Symbols"/>
              <a:buChar char="⮚"/>
            </a:pPr>
            <a:r>
              <a:rPr b="1" lang="en-US" sz="1800"/>
              <a:t>Link</a:t>
            </a:r>
            <a:r>
              <a:rPr lang="en-US" sz="1800"/>
              <a:t>: </a:t>
            </a:r>
            <a:r>
              <a:rPr lang="en-US" sz="1800" u="sng">
                <a:solidFill>
                  <a:schemeClr val="hlink"/>
                </a:solidFill>
                <a:hlinkClick r:id="rId3"/>
              </a:rPr>
              <a:t>MIT Press</a:t>
            </a:r>
            <a:r>
              <a:rPr lang="en-US" sz="1800"/>
              <a:t>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Research Question/Goal</a:t>
            </a:r>
            <a:r>
              <a:rPr lang="en-US" sz="1800"/>
              <a:t>: What role do cultural codes play in neighborhood violence?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Dataset</a:t>
            </a:r>
            <a:r>
              <a:rPr lang="en-US" sz="1800"/>
              <a:t>: Sociological data on urban neighborhoods.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Methodology</a:t>
            </a:r>
            <a:r>
              <a:rPr lang="en-US" sz="1800"/>
              <a:t>: Cultural analysis using ecological and macrostructural frameworks. </a:t>
            </a:r>
            <a:endParaRPr/>
          </a:p>
          <a:p>
            <a:pPr indent="-228600" lvl="0" marL="228600" rtl="0" algn="l">
              <a:lnSpc>
                <a:spcPct val="90000"/>
              </a:lnSpc>
              <a:spcBef>
                <a:spcPts val="1000"/>
              </a:spcBef>
              <a:spcAft>
                <a:spcPts val="0"/>
              </a:spcAft>
              <a:buClr>
                <a:schemeClr val="dk1"/>
              </a:buClr>
              <a:buSzPts val="1800"/>
              <a:buFont typeface="Noto Sans Symbols"/>
              <a:buChar char="⮚"/>
            </a:pPr>
            <a:r>
              <a:rPr b="1" lang="en-US" sz="1800"/>
              <a:t>Results &amp; Limitations</a:t>
            </a:r>
            <a:r>
              <a:rPr lang="en-US" sz="1800"/>
              <a:t>: Highlighted the role of guns in cultural violence codes but had a limitation in directly quantifying the impact.</a:t>
            </a:r>
            <a:endParaRPr sz="1800"/>
          </a:p>
        </p:txBody>
      </p:sp>
      <p:sp>
        <p:nvSpPr>
          <p:cNvPr id="165" name="Google Shape;165;p7"/>
          <p:cNvSpPr txBox="1"/>
          <p:nvPr/>
        </p:nvSpPr>
        <p:spPr>
          <a:xfrm>
            <a:off x="154061" y="898546"/>
            <a:ext cx="3328500" cy="514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Seeing Guns to See Urban Violence: Racial Inequality &amp; Neighborhood Context </a:t>
            </a:r>
            <a:endParaRPr b="1"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Authors: David M. Hureau</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2024-10-11T13:25:17Z</dcterms:created>
  <dc:creator>Teja Chalumuri</dc:creator>
</cp:coreProperties>
</file>