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iDsK+gNajY3VEQ97/3ny2aAdIG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b4bf7403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0b4bf7403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.cityofnewyork.us/Public-Safety/NYPD-Shooting-Incident-Data-Historic-/833y-fsy8/about_data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b4bf74034_3_0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30b4bf74034_3_0"/>
          <p:cNvSpPr txBox="1"/>
          <p:nvPr>
            <p:ph type="ctrTitle"/>
          </p:nvPr>
        </p:nvSpPr>
        <p:spPr>
          <a:xfrm>
            <a:off x="302075" y="115900"/>
            <a:ext cx="115890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4400"/>
              <a:buFont typeface="Calibri"/>
              <a:buNone/>
            </a:pPr>
            <a:r>
              <a:rPr b="1" lang="en-US" sz="4300">
                <a:solidFill>
                  <a:srgbClr val="202124"/>
                </a:solidFill>
              </a:rPr>
              <a:t>NYPD Shooting Incident Data (Historic:2006-2023)</a:t>
            </a:r>
            <a:endParaRPr b="1" sz="4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4400"/>
              <a:buFont typeface="Calibri"/>
              <a:buNone/>
            </a:pPr>
            <a:r>
              <a:t/>
            </a:r>
            <a:endParaRPr b="1" sz="3500"/>
          </a:p>
        </p:txBody>
      </p:sp>
      <p:sp>
        <p:nvSpPr>
          <p:cNvPr id="86" name="Google Shape;86;g30b4bf74034_3_0"/>
          <p:cNvSpPr txBox="1"/>
          <p:nvPr>
            <p:ph idx="1" type="subTitle"/>
          </p:nvPr>
        </p:nvSpPr>
        <p:spPr>
          <a:xfrm>
            <a:off x="8731637" y="4545220"/>
            <a:ext cx="29826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By: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Tejalakshmi Gangadhar, Chalumuri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Instructor: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Dr. Christelle Scharff</a:t>
            </a:r>
            <a:endParaRPr sz="3000"/>
          </a:p>
        </p:txBody>
      </p:sp>
      <p:sp>
        <p:nvSpPr>
          <p:cNvPr id="87" name="Google Shape;87;g30b4bf74034_3_0"/>
          <p:cNvSpPr/>
          <p:nvPr/>
        </p:nvSpPr>
        <p:spPr>
          <a:xfrm rot="-5400000">
            <a:off x="3433952" y="-827133"/>
            <a:ext cx="1715400" cy="858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30b4bf74034_3_0"/>
          <p:cNvSpPr/>
          <p:nvPr/>
        </p:nvSpPr>
        <p:spPr>
          <a:xfrm>
            <a:off x="302075" y="1947802"/>
            <a:ext cx="8082600" cy="431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wo police officers looking at a crime scene tape&#10;&#10;Description automatically generated" id="89" name="Google Shape;89;g30b4bf74034_3_0"/>
          <p:cNvPicPr preferRelativeResize="0"/>
          <p:nvPr/>
        </p:nvPicPr>
        <p:blipFill rotWithShape="1">
          <a:blip r:embed="rId3">
            <a:alphaModFix/>
          </a:blip>
          <a:srcRect b="0" l="734" r="0" t="0"/>
          <a:stretch/>
        </p:blipFill>
        <p:spPr>
          <a:xfrm>
            <a:off x="302075" y="1571800"/>
            <a:ext cx="8082601" cy="46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30b4bf74034_3_0"/>
          <p:cNvSpPr/>
          <p:nvPr/>
        </p:nvSpPr>
        <p:spPr>
          <a:xfrm rot="5400000">
            <a:off x="7950474" y="3392052"/>
            <a:ext cx="171900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882"/>
                </a:srgbClr>
              </a:gs>
              <a:gs pos="100000">
                <a:srgbClr val="156082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156082">
                  <a:alpha val="28627"/>
                </a:srgbClr>
              </a:gs>
              <a:gs pos="2000">
                <a:srgbClr val="156082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3AFE2">
                  <a:alpha val="10980"/>
                </a:srgbClr>
              </a:gs>
              <a:gs pos="100000">
                <a:srgbClr val="43AFE2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Proposal </a:t>
            </a:r>
            <a:endParaRPr/>
          </a:p>
        </p:txBody>
      </p:sp>
      <p:sp>
        <p:nvSpPr>
          <p:cNvPr id="103" name="Google Shape;103;p1"/>
          <p:cNvSpPr txBox="1"/>
          <p:nvPr>
            <p:ph idx="1" type="body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Targeted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Gun violence is rapidly escalating in urban neighborhoods of NYC, highlighting the need for a comprehensive spatial and temporal analysis to understand contributing factors and impacts.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High-Level Description &amp; Justifications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The rise in gun violence requires targeted intervention, informed by data on the locations, times, and socioeconomic conditions that correlate with these incidents.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How has gun violence fluctuated across time and by neighborhood?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Which demographics and neighborhoods are most affected?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Are there temporal or locational patterns?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: NYC Open Data, NYPD Historical Shooting Incidents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: Contains 28,600 rows of data spanning from 2006-2023, including geospatial and temporal attributes (date, time, location, victim demographics).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Technical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: Opportunity to use EDA, geospatial, and machine learning techniques.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Personal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: Desire to contribute to public safety through data-driven insights.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5153795" y="1138036"/>
            <a:ext cx="5959338" cy="568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-1" y="0"/>
            <a:ext cx="4385187" cy="6857999"/>
          </a:xfrm>
          <a:prstGeom prst="rect">
            <a:avLst/>
          </a:prstGeom>
          <a:solidFill>
            <a:srgbClr val="F2F2F2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rrow pointing up&#10;&#10;Description automatically generated"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283" y="1457047"/>
            <a:ext cx="2798619" cy="938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3"/>
          <p:cNvCxnSpPr/>
          <p:nvPr/>
        </p:nvCxnSpPr>
        <p:spPr>
          <a:xfrm>
            <a:off x="5151702" y="871146"/>
            <a:ext cx="736939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blue and white location pin&#10;&#10;Description automatically generated" id="112" name="Google Shape;1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283" y="3019480"/>
            <a:ext cx="2798619" cy="812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rrow pointing up&#10;&#10;Description automatically generated" id="113" name="Google Shape;11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283" y="4454363"/>
            <a:ext cx="2798618" cy="133847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4794362" y="1932950"/>
            <a:ext cx="6591940" cy="420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Understanding patterns, Contributing Factors and Implications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Urban Increase in Gun Violence 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NYC has seen a rapid escalation in gun violence, especially in urban neighborhoods with high population densities.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Critical Need for Spatial and Temporal Analysis 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Analyzing where and when incidents occur can help target the most affected areas.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Link to Socioeconomic Conditions: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Understanding the root causes, Such as income disparity and community characteristics, is essential for effective interventions.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16256" l="0" r="2758" t="16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8E8E8">
                  <a:alpha val="67843"/>
                </a:srgbClr>
              </a:gs>
              <a:gs pos="10000">
                <a:srgbClr val="E8E8E8">
                  <a:alpha val="67843"/>
                </a:srgbClr>
              </a:gs>
              <a:gs pos="85000">
                <a:srgbClr val="E8E8E8">
                  <a:alpha val="96862"/>
                </a:srgbClr>
              </a:gs>
              <a:gs pos="100000">
                <a:srgbClr val="E8E8E8">
                  <a:alpha val="9686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Key Research Questions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4"/>
          <p:cNvGrpSpPr/>
          <p:nvPr/>
        </p:nvGrpSpPr>
        <p:grpSpPr>
          <a:xfrm>
            <a:off x="838200" y="1825625"/>
            <a:ext cx="10515599" cy="4351337"/>
            <a:chOff x="0" y="0"/>
            <a:chExt cx="10515599" cy="4351337"/>
          </a:xfrm>
        </p:grpSpPr>
        <p:sp>
          <p:nvSpPr>
            <p:cNvPr id="123" name="Google Shape;123;p4"/>
            <p:cNvSpPr/>
            <p:nvPr/>
          </p:nvSpPr>
          <p:spPr>
            <a:xfrm>
              <a:off x="0" y="0"/>
              <a:ext cx="8412480" cy="957294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28038" y="28038"/>
              <a:ext cx="7298593" cy="901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Exploring Gun Violence Patterns and Impacts</a:t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04545" y="1131347"/>
              <a:ext cx="8412480" cy="957294"/>
            </a:xfrm>
            <a:prstGeom prst="roundRect">
              <a:avLst>
                <a:gd fmla="val 10000" name="adj"/>
              </a:avLst>
            </a:prstGeom>
            <a:solidFill>
              <a:srgbClr val="C8BE1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732583" y="1159385"/>
              <a:ext cx="7029617" cy="901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Trends Over Time : How has gun violence fluctuated annually, seasonally and by neighborhood in NYC?</a:t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398574" y="2262695"/>
              <a:ext cx="8412480" cy="957294"/>
            </a:xfrm>
            <a:prstGeom prst="roundRect">
              <a:avLst>
                <a:gd fmla="val 10000" name="adj"/>
              </a:avLst>
            </a:prstGeom>
            <a:solidFill>
              <a:srgbClr val="55971D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1426612" y="2290733"/>
              <a:ext cx="7040133" cy="901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Demographics and Risk Factors: Which neighborhoods and demographics are most affected by gun violence?</a:t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103119" y="3394043"/>
              <a:ext cx="8412480" cy="957294"/>
            </a:xfrm>
            <a:prstGeom prst="roundRect">
              <a:avLst>
                <a:gd fmla="val 10000" name="adj"/>
              </a:avLst>
            </a:prstGeom>
            <a:solidFill>
              <a:srgbClr val="18692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2131157" y="3422081"/>
              <a:ext cx="7029617" cy="901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Temporal Patterns and Locations: Are there particular times and places where shootings are more likely to occur?</a:t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790238" y="733200"/>
              <a:ext cx="622241" cy="62224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4CC">
                <a:alpha val="89803"/>
              </a:srgbClr>
            </a:solidFill>
            <a:ln cap="flat" cmpd="sng" w="19050">
              <a:solidFill>
                <a:srgbClr val="F6D4CC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7930242" y="733200"/>
              <a:ext cx="342233" cy="468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494783" y="1864548"/>
              <a:ext cx="622241" cy="62224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2E6C8">
                <a:alpha val="89803"/>
              </a:srgbClr>
            </a:solidFill>
            <a:ln cap="flat" cmpd="sng" w="19050">
              <a:solidFill>
                <a:srgbClr val="E2E6C8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8634787" y="1864548"/>
              <a:ext cx="342233" cy="468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9188813" y="2995896"/>
              <a:ext cx="622241" cy="62224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AD2CA">
                <a:alpha val="89803"/>
              </a:srgbClr>
            </a:solidFill>
            <a:ln cap="flat" cmpd="sng" w="19050">
              <a:solidFill>
                <a:srgbClr val="CAD2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9328817" y="2995896"/>
              <a:ext cx="342233" cy="468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>
            <p:ph type="title"/>
          </p:nvPr>
        </p:nvSpPr>
        <p:spPr>
          <a:xfrm>
            <a:off x="1137034" y="603623"/>
            <a:ext cx="6645999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Data Overview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1137035" y="2194102"/>
            <a:ext cx="6645998" cy="3908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NYPD Shooting Incidents Dataset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Source 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dataset comes from the New York Police Department's historical shooting incident records, accessible via 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NYC OPEN DATA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Platform.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Records: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The dataset contains 28,600 rows of incidents,  spanning from 2006 to 2023 , with attributes like date, time, location and victim demographics.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Geospatial and Temporal Attributes 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Includes detailed information on incident locations(borough, precinct) and time(date, time of day).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9016080" y="0"/>
            <a:ext cx="3175920" cy="6858000"/>
          </a:xfrm>
          <a:custGeom>
            <a:rect b="b" l="l" r="r" t="t"/>
            <a:pathLst>
              <a:path extrusionOk="0" h="6858000" w="3175920">
                <a:moveTo>
                  <a:pt x="317159" y="0"/>
                </a:moveTo>
                <a:lnTo>
                  <a:pt x="3175920" y="0"/>
                </a:lnTo>
                <a:lnTo>
                  <a:pt x="3175920" y="6858000"/>
                </a:lnTo>
                <a:lnTo>
                  <a:pt x="0" y="6858000"/>
                </a:lnTo>
                <a:lnTo>
                  <a:pt x="5197" y="6832807"/>
                </a:lnTo>
                <a:cubicBezTo>
                  <a:pt x="10968" y="6804797"/>
                  <a:pt x="16782" y="6774794"/>
                  <a:pt x="17588" y="6757019"/>
                </a:cubicBezTo>
                <a:cubicBezTo>
                  <a:pt x="-7384" y="6667150"/>
                  <a:pt x="36229" y="6613590"/>
                  <a:pt x="22192" y="6556607"/>
                </a:cubicBezTo>
                <a:cubicBezTo>
                  <a:pt x="23283" y="6486803"/>
                  <a:pt x="24988" y="6458664"/>
                  <a:pt x="67516" y="6418419"/>
                </a:cubicBezTo>
                <a:cubicBezTo>
                  <a:pt x="102716" y="6395349"/>
                  <a:pt x="60949" y="6324232"/>
                  <a:pt x="98399" y="6295252"/>
                </a:cubicBezTo>
                <a:cubicBezTo>
                  <a:pt x="92021" y="6248605"/>
                  <a:pt x="85642" y="6201958"/>
                  <a:pt x="79265" y="6155310"/>
                </a:cubicBezTo>
                <a:lnTo>
                  <a:pt x="141676" y="5922400"/>
                </a:lnTo>
                <a:cubicBezTo>
                  <a:pt x="142736" y="5867368"/>
                  <a:pt x="110750" y="5832134"/>
                  <a:pt x="130334" y="5811823"/>
                </a:cubicBezTo>
                <a:cubicBezTo>
                  <a:pt x="124292" y="5785482"/>
                  <a:pt x="92180" y="5756011"/>
                  <a:pt x="112525" y="5729439"/>
                </a:cubicBezTo>
                <a:cubicBezTo>
                  <a:pt x="107526" y="5730083"/>
                  <a:pt x="105624" y="5728238"/>
                  <a:pt x="105340" y="5724921"/>
                </a:cubicBezTo>
                <a:lnTo>
                  <a:pt x="106513" y="5718702"/>
                </a:lnTo>
                <a:lnTo>
                  <a:pt x="114161" y="5715875"/>
                </a:lnTo>
                <a:cubicBezTo>
                  <a:pt x="141029" y="5703474"/>
                  <a:pt x="112819" y="5694644"/>
                  <a:pt x="117483" y="5666628"/>
                </a:cubicBezTo>
                <a:cubicBezTo>
                  <a:pt x="118156" y="5653136"/>
                  <a:pt x="114981" y="5606024"/>
                  <a:pt x="108504" y="5608013"/>
                </a:cubicBezTo>
                <a:lnTo>
                  <a:pt x="139625" y="5554636"/>
                </a:lnTo>
                <a:cubicBezTo>
                  <a:pt x="120203" y="5516971"/>
                  <a:pt x="158100" y="5526620"/>
                  <a:pt x="160357" y="5493332"/>
                </a:cubicBezTo>
                <a:cubicBezTo>
                  <a:pt x="155011" y="5473811"/>
                  <a:pt x="156871" y="5463157"/>
                  <a:pt x="173017" y="5456802"/>
                </a:cubicBezTo>
                <a:cubicBezTo>
                  <a:pt x="145675" y="5365256"/>
                  <a:pt x="184828" y="5418416"/>
                  <a:pt x="187139" y="5349474"/>
                </a:cubicBezTo>
                <a:cubicBezTo>
                  <a:pt x="185433" y="5287854"/>
                  <a:pt x="220961" y="5261807"/>
                  <a:pt x="190246" y="5184781"/>
                </a:cubicBezTo>
                <a:cubicBezTo>
                  <a:pt x="179732" y="5167720"/>
                  <a:pt x="195409" y="5121898"/>
                  <a:pt x="195449" y="5095639"/>
                </a:cubicBezTo>
                <a:cubicBezTo>
                  <a:pt x="195490" y="5069381"/>
                  <a:pt x="187650" y="5028614"/>
                  <a:pt x="190491" y="5027235"/>
                </a:cubicBezTo>
                <a:cubicBezTo>
                  <a:pt x="193586" y="4994341"/>
                  <a:pt x="195047" y="4973594"/>
                  <a:pt x="201931" y="4928776"/>
                </a:cubicBezTo>
                <a:cubicBezTo>
                  <a:pt x="212087" y="4904203"/>
                  <a:pt x="234253" y="4847933"/>
                  <a:pt x="218523" y="4817422"/>
                </a:cubicBezTo>
                <a:cubicBezTo>
                  <a:pt x="237752" y="4824280"/>
                  <a:pt x="214698" y="4781276"/>
                  <a:pt x="231882" y="4772889"/>
                </a:cubicBezTo>
                <a:cubicBezTo>
                  <a:pt x="246032" y="4767983"/>
                  <a:pt x="242336" y="4753793"/>
                  <a:pt x="245879" y="4741933"/>
                </a:cubicBezTo>
                <a:cubicBezTo>
                  <a:pt x="259448" y="4731644"/>
                  <a:pt x="281769" y="4671558"/>
                  <a:pt x="276431" y="4652694"/>
                </a:cubicBezTo>
                <a:cubicBezTo>
                  <a:pt x="281179" y="4608719"/>
                  <a:pt x="273210" y="4560443"/>
                  <a:pt x="277917" y="4527083"/>
                </a:cubicBezTo>
                <a:lnTo>
                  <a:pt x="286746" y="4455173"/>
                </a:lnTo>
                <a:lnTo>
                  <a:pt x="300860" y="4436473"/>
                </a:lnTo>
                <a:lnTo>
                  <a:pt x="310726" y="4366606"/>
                </a:lnTo>
                <a:cubicBezTo>
                  <a:pt x="324504" y="4322668"/>
                  <a:pt x="277211" y="4319806"/>
                  <a:pt x="323936" y="4285079"/>
                </a:cubicBezTo>
                <a:cubicBezTo>
                  <a:pt x="317935" y="4200440"/>
                  <a:pt x="340723" y="4105712"/>
                  <a:pt x="313204" y="4025740"/>
                </a:cubicBezTo>
                <a:cubicBezTo>
                  <a:pt x="319988" y="3930888"/>
                  <a:pt x="338430" y="3796937"/>
                  <a:pt x="347900" y="3714140"/>
                </a:cubicBezTo>
                <a:cubicBezTo>
                  <a:pt x="362474" y="3646846"/>
                  <a:pt x="358876" y="3582642"/>
                  <a:pt x="398345" y="3526597"/>
                </a:cubicBezTo>
                <a:cubicBezTo>
                  <a:pt x="393121" y="3520991"/>
                  <a:pt x="389363" y="3514681"/>
                  <a:pt x="386650" y="3507911"/>
                </a:cubicBezTo>
                <a:lnTo>
                  <a:pt x="381539" y="3487634"/>
                </a:lnTo>
                <a:lnTo>
                  <a:pt x="383327" y="3485379"/>
                </a:lnTo>
                <a:cubicBezTo>
                  <a:pt x="387508" y="3474818"/>
                  <a:pt x="387057" y="3467849"/>
                  <a:pt x="384562" y="3462486"/>
                </a:cubicBezTo>
                <a:lnTo>
                  <a:pt x="374589" y="3356886"/>
                </a:lnTo>
                <a:lnTo>
                  <a:pt x="376375" y="3356408"/>
                </a:lnTo>
                <a:lnTo>
                  <a:pt x="380057" y="3350107"/>
                </a:lnTo>
                <a:lnTo>
                  <a:pt x="364817" y="3313078"/>
                </a:lnTo>
                <a:cubicBezTo>
                  <a:pt x="349102" y="3280246"/>
                  <a:pt x="320097" y="3214981"/>
                  <a:pt x="311189" y="3184522"/>
                </a:cubicBezTo>
                <a:cubicBezTo>
                  <a:pt x="272610" y="3079202"/>
                  <a:pt x="265828" y="3054450"/>
                  <a:pt x="249353" y="3001490"/>
                </a:cubicBezTo>
                <a:cubicBezTo>
                  <a:pt x="237071" y="2969079"/>
                  <a:pt x="233768" y="2917264"/>
                  <a:pt x="224173" y="2901905"/>
                </a:cubicBezTo>
                <a:cubicBezTo>
                  <a:pt x="219018" y="2888682"/>
                  <a:pt x="186394" y="2869616"/>
                  <a:pt x="211862" y="2854757"/>
                </a:cubicBezTo>
                <a:cubicBezTo>
                  <a:pt x="166317" y="2786043"/>
                  <a:pt x="195235" y="2768599"/>
                  <a:pt x="169434" y="2709815"/>
                </a:cubicBezTo>
                <a:cubicBezTo>
                  <a:pt x="98520" y="2647463"/>
                  <a:pt x="140544" y="2572834"/>
                  <a:pt x="92687" y="2537032"/>
                </a:cubicBezTo>
                <a:cubicBezTo>
                  <a:pt x="83838" y="2476034"/>
                  <a:pt x="77882" y="2440508"/>
                  <a:pt x="74381" y="2407140"/>
                </a:cubicBezTo>
                <a:cubicBezTo>
                  <a:pt x="76250" y="2386886"/>
                  <a:pt x="53165" y="2350892"/>
                  <a:pt x="63419" y="2330427"/>
                </a:cubicBezTo>
                <a:cubicBezTo>
                  <a:pt x="58198" y="2202994"/>
                  <a:pt x="58849" y="2169243"/>
                  <a:pt x="78092" y="2060724"/>
                </a:cubicBezTo>
                <a:cubicBezTo>
                  <a:pt x="89421" y="2016439"/>
                  <a:pt x="77714" y="2017257"/>
                  <a:pt x="92082" y="1960023"/>
                </a:cubicBezTo>
                <a:cubicBezTo>
                  <a:pt x="95739" y="1921663"/>
                  <a:pt x="99826" y="1855879"/>
                  <a:pt x="100031" y="1830572"/>
                </a:cubicBezTo>
                <a:lnTo>
                  <a:pt x="103232" y="1825764"/>
                </a:lnTo>
                <a:lnTo>
                  <a:pt x="107046" y="1804691"/>
                </a:lnTo>
                <a:lnTo>
                  <a:pt x="128223" y="1761628"/>
                </a:lnTo>
                <a:lnTo>
                  <a:pt x="142864" y="1712372"/>
                </a:lnTo>
                <a:cubicBezTo>
                  <a:pt x="146294" y="1700755"/>
                  <a:pt x="151281" y="1660684"/>
                  <a:pt x="150072" y="1645798"/>
                </a:cubicBezTo>
                <a:cubicBezTo>
                  <a:pt x="158293" y="1584545"/>
                  <a:pt x="143175" y="1592964"/>
                  <a:pt x="160555" y="1512607"/>
                </a:cubicBezTo>
                <a:cubicBezTo>
                  <a:pt x="165863" y="1455555"/>
                  <a:pt x="162255" y="1424319"/>
                  <a:pt x="168895" y="1389212"/>
                </a:cubicBezTo>
                <a:cubicBezTo>
                  <a:pt x="189319" y="1377618"/>
                  <a:pt x="158994" y="1323277"/>
                  <a:pt x="182726" y="1331228"/>
                </a:cubicBezTo>
                <a:cubicBezTo>
                  <a:pt x="161969" y="1292649"/>
                  <a:pt x="204851" y="1262628"/>
                  <a:pt x="215865" y="1230505"/>
                </a:cubicBezTo>
                <a:cubicBezTo>
                  <a:pt x="226854" y="1191599"/>
                  <a:pt x="219920" y="1184498"/>
                  <a:pt x="226441" y="1114190"/>
                </a:cubicBezTo>
                <a:cubicBezTo>
                  <a:pt x="202446" y="1080713"/>
                  <a:pt x="249935" y="1045042"/>
                  <a:pt x="218413" y="982912"/>
                </a:cubicBezTo>
                <a:cubicBezTo>
                  <a:pt x="216341" y="951545"/>
                  <a:pt x="217836" y="978681"/>
                  <a:pt x="213463" y="922259"/>
                </a:cubicBezTo>
                <a:cubicBezTo>
                  <a:pt x="199026" y="809041"/>
                  <a:pt x="197562" y="723686"/>
                  <a:pt x="192168" y="644384"/>
                </a:cubicBezTo>
                <a:cubicBezTo>
                  <a:pt x="191259" y="555465"/>
                  <a:pt x="204193" y="616233"/>
                  <a:pt x="207930" y="535308"/>
                </a:cubicBezTo>
                <a:cubicBezTo>
                  <a:pt x="227198" y="526371"/>
                  <a:pt x="224495" y="482731"/>
                  <a:pt x="216948" y="457831"/>
                </a:cubicBezTo>
                <a:cubicBezTo>
                  <a:pt x="217896" y="414844"/>
                  <a:pt x="264455" y="425530"/>
                  <a:pt x="238829" y="377903"/>
                </a:cubicBezTo>
                <a:cubicBezTo>
                  <a:pt x="263496" y="389616"/>
                  <a:pt x="264568" y="350035"/>
                  <a:pt x="275225" y="326502"/>
                </a:cubicBezTo>
                <a:cubicBezTo>
                  <a:pt x="275192" y="309703"/>
                  <a:pt x="257343" y="294788"/>
                  <a:pt x="278852" y="270294"/>
                </a:cubicBezTo>
                <a:cubicBezTo>
                  <a:pt x="285322" y="239846"/>
                  <a:pt x="259515" y="267433"/>
                  <a:pt x="259692" y="232617"/>
                </a:cubicBezTo>
                <a:cubicBezTo>
                  <a:pt x="264440" y="191124"/>
                  <a:pt x="272699" y="179707"/>
                  <a:pt x="296289" y="128113"/>
                </a:cubicBezTo>
                <a:cubicBezTo>
                  <a:pt x="284849" y="82071"/>
                  <a:pt x="294689" y="110818"/>
                  <a:pt x="311987" y="53213"/>
                </a:cubicBezTo>
                <a:cubicBezTo>
                  <a:pt x="305500" y="39514"/>
                  <a:pt x="304408" y="27940"/>
                  <a:pt x="306887" y="17629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8697433" y="639827"/>
            <a:ext cx="2847571" cy="5579998"/>
          </a:xfrm>
          <a:custGeom>
            <a:rect b="b" l="l" r="r" t="t"/>
            <a:pathLst>
              <a:path extrusionOk="0" h="2400300" w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rotWithShape="0" algn="tl" dir="3000000" dist="12700">
              <a:srgbClr val="000000">
                <a:alpha val="2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 b="1" l="28141" r="28445" t="0"/>
          <a:stretch/>
        </p:blipFill>
        <p:spPr>
          <a:xfrm>
            <a:off x="8878186" y="799042"/>
            <a:ext cx="2505951" cy="17076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white logo&#10;&#10;Description automatically generated" id="147" name="Google Shape;147;p5"/>
          <p:cNvPicPr preferRelativeResize="0"/>
          <p:nvPr/>
        </p:nvPicPr>
        <p:blipFill rotWithShape="1">
          <a:blip r:embed="rId5">
            <a:alphaModFix/>
          </a:blip>
          <a:srcRect b="0" l="21849" r="14779" t="0"/>
          <a:stretch/>
        </p:blipFill>
        <p:spPr>
          <a:xfrm>
            <a:off x="8878186" y="2568556"/>
            <a:ext cx="2505951" cy="17076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folded paper&#10;&#10;Description automatically generated" id="148" name="Google Shape;148;p5"/>
          <p:cNvPicPr preferRelativeResize="0"/>
          <p:nvPr/>
        </p:nvPicPr>
        <p:blipFill rotWithShape="1">
          <a:blip r:embed="rId6">
            <a:alphaModFix/>
          </a:blip>
          <a:srcRect b="-2" l="16984" r="20447" t="0"/>
          <a:stretch/>
        </p:blipFill>
        <p:spPr>
          <a:xfrm>
            <a:off x="8878186" y="4350992"/>
            <a:ext cx="2505951" cy="170761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/>
          <p:nvPr/>
        </p:nvSpPr>
        <p:spPr>
          <a:xfrm>
            <a:off x="9542865" y="5982046"/>
            <a:ext cx="1367625" cy="428984"/>
          </a:xfrm>
          <a:custGeom>
            <a:rect b="b" l="l" r="r" t="t"/>
            <a:pathLst>
              <a:path extrusionOk="0" h="594531" w="2201784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>
            <p:ph type="title"/>
          </p:nvPr>
        </p:nvSpPr>
        <p:spPr>
          <a:xfrm>
            <a:off x="793662" y="386930"/>
            <a:ext cx="10066122" cy="1298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Motivation for the Project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793661" y="2386149"/>
            <a:ext cx="4530898" cy="3771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Technical Motivation 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Opportunity to apply EDA, time series analysis, geospatial analysis and Machine Learning for pattern identification and predictions.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Social Impact 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Gun violence is a public safety issue affecting communities. Insights from data analysis could lead policy improvements and targeted interventions. 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Personal Motivation: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Contribute to public safety by leveraging data science to tackle real-world challenges, aligning with personal goals of working on data-driven social impact projects.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-up of a map&#10;&#10;Description automatically generated"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1532" y="3131062"/>
            <a:ext cx="5150277" cy="24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>Teja Chalumuri</dc:creator>
</cp:coreProperties>
</file>