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5" r:id="rId3"/>
    <p:sldId id="266" r:id="rId4"/>
    <p:sldId id="267" r:id="rId5"/>
    <p:sldId id="268" r:id="rId6"/>
    <p:sldId id="264"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B1A57-D05C-6ABB-0FCA-B81C142BCDED}" v="33" dt="2024-10-28T19:55:23.016"/>
    <p1510:client id="{C8CB39CA-6666-3946-9F10-E10C18487864}" v="218" dt="2024-10-28T17:43:01.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BE547-0F6F-431C-ACC6-F183F98E0AA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3DF594CB-8611-4261-A012-C88A27558E9C}">
      <dgm:prSet/>
      <dgm:spPr/>
      <dgm:t>
        <a:bodyPr/>
        <a:lstStyle/>
        <a:p>
          <a:pPr rtl="0"/>
          <a:r>
            <a:rPr lang="en-US" b="1" dirty="0"/>
            <a:t>Increase in Gun Violence :</a:t>
          </a:r>
          <a:r>
            <a:rPr lang="en-US" b="0" dirty="0">
              <a:latin typeface="Univers Condensed"/>
            </a:rPr>
            <a:t>. </a:t>
          </a:r>
          <a:r>
            <a:rPr lang="en-US" dirty="0"/>
            <a:t>NYC has seen a rapid escalation in gun violence, especially in urban neighborhoods with high population densities.</a:t>
          </a:r>
          <a:endParaRPr lang="en-US" b="0" dirty="0">
            <a:latin typeface="Univers Condensed"/>
          </a:endParaRPr>
        </a:p>
      </dgm:t>
    </dgm:pt>
    <dgm:pt modelId="{09C608DF-7D52-4157-B39D-F86B109BF75B}" type="parTrans" cxnId="{CCF4E8DD-AC4D-4B05-9B47-D030D21B610F}">
      <dgm:prSet/>
      <dgm:spPr/>
      <dgm:t>
        <a:bodyPr/>
        <a:lstStyle/>
        <a:p>
          <a:endParaRPr lang="en-US"/>
        </a:p>
      </dgm:t>
    </dgm:pt>
    <dgm:pt modelId="{624C45B5-3CB8-4B28-AE7D-5060B212BA76}" type="sibTrans" cxnId="{CCF4E8DD-AC4D-4B05-9B47-D030D21B610F}">
      <dgm:prSet/>
      <dgm:spPr/>
      <dgm:t>
        <a:bodyPr/>
        <a:lstStyle/>
        <a:p>
          <a:endParaRPr lang="en-US"/>
        </a:p>
      </dgm:t>
    </dgm:pt>
    <dgm:pt modelId="{6956D6D8-11BE-4291-B4EE-069B99CA734E}">
      <dgm:prSet/>
      <dgm:spPr/>
      <dgm:t>
        <a:bodyPr/>
        <a:lstStyle/>
        <a:p>
          <a:r>
            <a:rPr lang="en-US" b="1" dirty="0"/>
            <a:t>Link to Socioeconomic Conditions:</a:t>
          </a:r>
          <a:r>
            <a:rPr lang="en-US" dirty="0"/>
            <a:t> Understanding the root causes, Such as income disparity and community characteristics, is essential for effective interventions.</a:t>
          </a:r>
          <a:endParaRPr lang="en-US" b="1" dirty="0"/>
        </a:p>
      </dgm:t>
    </dgm:pt>
    <dgm:pt modelId="{089E99DF-BA54-4F51-B130-208417AEA0AB}" type="parTrans" cxnId="{B90A9077-7F34-4F4F-A418-5ABA318A8B1C}">
      <dgm:prSet/>
      <dgm:spPr/>
      <dgm:t>
        <a:bodyPr/>
        <a:lstStyle/>
        <a:p>
          <a:endParaRPr lang="en-US"/>
        </a:p>
      </dgm:t>
    </dgm:pt>
    <dgm:pt modelId="{193C10C8-A35C-491B-B43E-55E4685DAB97}" type="sibTrans" cxnId="{B90A9077-7F34-4F4F-A418-5ABA318A8B1C}">
      <dgm:prSet/>
      <dgm:spPr/>
      <dgm:t>
        <a:bodyPr/>
        <a:lstStyle/>
        <a:p>
          <a:endParaRPr lang="en-US"/>
        </a:p>
      </dgm:t>
    </dgm:pt>
    <dgm:pt modelId="{2913B929-B883-4806-908D-C3FEA101AE48}">
      <dgm:prSet phldr="0"/>
      <dgm:spPr/>
      <dgm:t>
        <a:bodyPr/>
        <a:lstStyle/>
        <a:p>
          <a:r>
            <a:rPr lang="en-US" b="1" dirty="0"/>
            <a:t>Critical Need for Spatial and Temporal Analysis :</a:t>
          </a:r>
          <a:r>
            <a:rPr lang="en-US" dirty="0"/>
            <a:t> Analyzing where and when incidents occur can help target the most affected areas.</a:t>
          </a:r>
        </a:p>
      </dgm:t>
    </dgm:pt>
    <dgm:pt modelId="{9A454503-A7E2-4DC6-9503-E9E73BCD0315}" type="parTrans" cxnId="{2737B572-7D01-43D3-9665-C9B90BE83571}">
      <dgm:prSet/>
      <dgm:spPr/>
    </dgm:pt>
    <dgm:pt modelId="{EA936F4F-524B-4BDD-9DD1-FFD08D7C93CC}" type="sibTrans" cxnId="{2737B572-7D01-43D3-9665-C9B90BE83571}">
      <dgm:prSet/>
      <dgm:spPr/>
      <dgm:t>
        <a:bodyPr/>
        <a:lstStyle/>
        <a:p>
          <a:endParaRPr lang="en-US"/>
        </a:p>
      </dgm:t>
    </dgm:pt>
    <dgm:pt modelId="{FD30FD56-9777-4255-A953-CB4B8311688D}" type="pres">
      <dgm:prSet presAssocID="{B19BE547-0F6F-431C-ACC6-F183F98E0AAD}" presName="outerComposite" presStyleCnt="0">
        <dgm:presLayoutVars>
          <dgm:chMax val="5"/>
          <dgm:dir/>
          <dgm:resizeHandles val="exact"/>
        </dgm:presLayoutVars>
      </dgm:prSet>
      <dgm:spPr/>
    </dgm:pt>
    <dgm:pt modelId="{772B4CDA-0269-4957-8846-331DCA9A50F3}" type="pres">
      <dgm:prSet presAssocID="{B19BE547-0F6F-431C-ACC6-F183F98E0AAD}" presName="dummyMaxCanvas" presStyleCnt="0">
        <dgm:presLayoutVars/>
      </dgm:prSet>
      <dgm:spPr/>
    </dgm:pt>
    <dgm:pt modelId="{083CAF64-4BD3-4516-A6D9-D76109CC94BF}" type="pres">
      <dgm:prSet presAssocID="{B19BE547-0F6F-431C-ACC6-F183F98E0AAD}" presName="ThreeNodes_1" presStyleLbl="node1" presStyleIdx="0" presStyleCnt="3">
        <dgm:presLayoutVars>
          <dgm:bulletEnabled val="1"/>
        </dgm:presLayoutVars>
      </dgm:prSet>
      <dgm:spPr/>
    </dgm:pt>
    <dgm:pt modelId="{8BF41D8E-CF34-4AF8-91EF-43042CACE1B4}" type="pres">
      <dgm:prSet presAssocID="{B19BE547-0F6F-431C-ACC6-F183F98E0AAD}" presName="ThreeNodes_2" presStyleLbl="node1" presStyleIdx="1" presStyleCnt="3">
        <dgm:presLayoutVars>
          <dgm:bulletEnabled val="1"/>
        </dgm:presLayoutVars>
      </dgm:prSet>
      <dgm:spPr/>
    </dgm:pt>
    <dgm:pt modelId="{DD31326F-D438-4873-91C6-FE4A91D4207F}" type="pres">
      <dgm:prSet presAssocID="{B19BE547-0F6F-431C-ACC6-F183F98E0AAD}" presName="ThreeNodes_3" presStyleLbl="node1" presStyleIdx="2" presStyleCnt="3">
        <dgm:presLayoutVars>
          <dgm:bulletEnabled val="1"/>
        </dgm:presLayoutVars>
      </dgm:prSet>
      <dgm:spPr/>
    </dgm:pt>
    <dgm:pt modelId="{212E8F21-0128-4C65-B53F-9D6BFC3C2EA6}" type="pres">
      <dgm:prSet presAssocID="{B19BE547-0F6F-431C-ACC6-F183F98E0AAD}" presName="ThreeConn_1-2" presStyleLbl="fgAccFollowNode1" presStyleIdx="0" presStyleCnt="2">
        <dgm:presLayoutVars>
          <dgm:bulletEnabled val="1"/>
        </dgm:presLayoutVars>
      </dgm:prSet>
      <dgm:spPr/>
    </dgm:pt>
    <dgm:pt modelId="{AA03EA6E-D173-4947-9590-94D0C30B5387}" type="pres">
      <dgm:prSet presAssocID="{B19BE547-0F6F-431C-ACC6-F183F98E0AAD}" presName="ThreeConn_2-3" presStyleLbl="fgAccFollowNode1" presStyleIdx="1" presStyleCnt="2">
        <dgm:presLayoutVars>
          <dgm:bulletEnabled val="1"/>
        </dgm:presLayoutVars>
      </dgm:prSet>
      <dgm:spPr/>
    </dgm:pt>
    <dgm:pt modelId="{399C2C87-AD9B-48E7-9052-5D5AB75B938D}" type="pres">
      <dgm:prSet presAssocID="{B19BE547-0F6F-431C-ACC6-F183F98E0AAD}" presName="ThreeNodes_1_text" presStyleLbl="node1" presStyleIdx="2" presStyleCnt="3">
        <dgm:presLayoutVars>
          <dgm:bulletEnabled val="1"/>
        </dgm:presLayoutVars>
      </dgm:prSet>
      <dgm:spPr/>
    </dgm:pt>
    <dgm:pt modelId="{2EAF0983-5F49-4D56-B793-DCFB63D03706}" type="pres">
      <dgm:prSet presAssocID="{B19BE547-0F6F-431C-ACC6-F183F98E0AAD}" presName="ThreeNodes_2_text" presStyleLbl="node1" presStyleIdx="2" presStyleCnt="3">
        <dgm:presLayoutVars>
          <dgm:bulletEnabled val="1"/>
        </dgm:presLayoutVars>
      </dgm:prSet>
      <dgm:spPr/>
    </dgm:pt>
    <dgm:pt modelId="{31B9585E-95EC-4096-8D45-0D07AA5B364C}" type="pres">
      <dgm:prSet presAssocID="{B19BE547-0F6F-431C-ACC6-F183F98E0AAD}" presName="ThreeNodes_3_text" presStyleLbl="node1" presStyleIdx="2" presStyleCnt="3">
        <dgm:presLayoutVars>
          <dgm:bulletEnabled val="1"/>
        </dgm:presLayoutVars>
      </dgm:prSet>
      <dgm:spPr/>
    </dgm:pt>
  </dgm:ptLst>
  <dgm:cxnLst>
    <dgm:cxn modelId="{83B2EB36-2747-453B-8994-87A2C4376F7D}" type="presOf" srcId="{6956D6D8-11BE-4291-B4EE-069B99CA734E}" destId="{31B9585E-95EC-4096-8D45-0D07AA5B364C}" srcOrd="1" destOrd="0" presId="urn:microsoft.com/office/officeart/2005/8/layout/vProcess5"/>
    <dgm:cxn modelId="{EDC0EC3F-B765-4D37-BC1F-466B8468930B}" type="presOf" srcId="{3DF594CB-8611-4261-A012-C88A27558E9C}" destId="{399C2C87-AD9B-48E7-9052-5D5AB75B938D}" srcOrd="1" destOrd="0" presId="urn:microsoft.com/office/officeart/2005/8/layout/vProcess5"/>
    <dgm:cxn modelId="{D05A7C4F-88BE-4C9D-A948-DC6003AC5C3E}" type="presOf" srcId="{2913B929-B883-4806-908D-C3FEA101AE48}" destId="{8BF41D8E-CF34-4AF8-91EF-43042CACE1B4}" srcOrd="0" destOrd="0" presId="urn:microsoft.com/office/officeart/2005/8/layout/vProcess5"/>
    <dgm:cxn modelId="{2737B572-7D01-43D3-9665-C9B90BE83571}" srcId="{B19BE547-0F6F-431C-ACC6-F183F98E0AAD}" destId="{2913B929-B883-4806-908D-C3FEA101AE48}" srcOrd="1" destOrd="0" parTransId="{9A454503-A7E2-4DC6-9503-E9E73BCD0315}" sibTransId="{EA936F4F-524B-4BDD-9DD1-FFD08D7C93CC}"/>
    <dgm:cxn modelId="{B90A9077-7F34-4F4F-A418-5ABA318A8B1C}" srcId="{B19BE547-0F6F-431C-ACC6-F183F98E0AAD}" destId="{6956D6D8-11BE-4291-B4EE-069B99CA734E}" srcOrd="2" destOrd="0" parTransId="{089E99DF-BA54-4F51-B130-208417AEA0AB}" sibTransId="{193C10C8-A35C-491B-B43E-55E4685DAB97}"/>
    <dgm:cxn modelId="{0833FE7B-0F16-4F8B-91FE-EB8DDA4310DD}" type="presOf" srcId="{624C45B5-3CB8-4B28-AE7D-5060B212BA76}" destId="{212E8F21-0128-4C65-B53F-9D6BFC3C2EA6}" srcOrd="0" destOrd="0" presId="urn:microsoft.com/office/officeart/2005/8/layout/vProcess5"/>
    <dgm:cxn modelId="{FA60E885-DD34-4EE6-8B15-45063281C3F8}" type="presOf" srcId="{EA936F4F-524B-4BDD-9DD1-FFD08D7C93CC}" destId="{AA03EA6E-D173-4947-9590-94D0C30B5387}" srcOrd="0" destOrd="0" presId="urn:microsoft.com/office/officeart/2005/8/layout/vProcess5"/>
    <dgm:cxn modelId="{1ABECCAF-EE65-4D94-A496-D9209637F5E7}" type="presOf" srcId="{B19BE547-0F6F-431C-ACC6-F183F98E0AAD}" destId="{FD30FD56-9777-4255-A953-CB4B8311688D}" srcOrd="0" destOrd="0" presId="urn:microsoft.com/office/officeart/2005/8/layout/vProcess5"/>
    <dgm:cxn modelId="{0C3FF9D8-8D71-4472-80A2-99FF69ABB826}" type="presOf" srcId="{3DF594CB-8611-4261-A012-C88A27558E9C}" destId="{083CAF64-4BD3-4516-A6D9-D76109CC94BF}" srcOrd="0" destOrd="0" presId="urn:microsoft.com/office/officeart/2005/8/layout/vProcess5"/>
    <dgm:cxn modelId="{CCF4E8DD-AC4D-4B05-9B47-D030D21B610F}" srcId="{B19BE547-0F6F-431C-ACC6-F183F98E0AAD}" destId="{3DF594CB-8611-4261-A012-C88A27558E9C}" srcOrd="0" destOrd="0" parTransId="{09C608DF-7D52-4157-B39D-F86B109BF75B}" sibTransId="{624C45B5-3CB8-4B28-AE7D-5060B212BA76}"/>
    <dgm:cxn modelId="{F87104EC-066B-413D-B580-9D3325371E32}" type="presOf" srcId="{6956D6D8-11BE-4291-B4EE-069B99CA734E}" destId="{DD31326F-D438-4873-91C6-FE4A91D4207F}" srcOrd="0" destOrd="0" presId="urn:microsoft.com/office/officeart/2005/8/layout/vProcess5"/>
    <dgm:cxn modelId="{943D98F2-9D1A-4ECD-9986-AF210A9C9CF8}" type="presOf" srcId="{2913B929-B883-4806-908D-C3FEA101AE48}" destId="{2EAF0983-5F49-4D56-B793-DCFB63D03706}" srcOrd="1" destOrd="0" presId="urn:microsoft.com/office/officeart/2005/8/layout/vProcess5"/>
    <dgm:cxn modelId="{8122EB2D-E514-4B76-9E99-2CC90D8BA00F}" type="presParOf" srcId="{FD30FD56-9777-4255-A953-CB4B8311688D}" destId="{772B4CDA-0269-4957-8846-331DCA9A50F3}" srcOrd="0" destOrd="0" presId="urn:microsoft.com/office/officeart/2005/8/layout/vProcess5"/>
    <dgm:cxn modelId="{1C36C9D5-62A2-4996-A4D7-69E98D1BB3EE}" type="presParOf" srcId="{FD30FD56-9777-4255-A953-CB4B8311688D}" destId="{083CAF64-4BD3-4516-A6D9-D76109CC94BF}" srcOrd="1" destOrd="0" presId="urn:microsoft.com/office/officeart/2005/8/layout/vProcess5"/>
    <dgm:cxn modelId="{B136E605-FD92-4956-92B0-E6724FACCBE0}" type="presParOf" srcId="{FD30FD56-9777-4255-A953-CB4B8311688D}" destId="{8BF41D8E-CF34-4AF8-91EF-43042CACE1B4}" srcOrd="2" destOrd="0" presId="urn:microsoft.com/office/officeart/2005/8/layout/vProcess5"/>
    <dgm:cxn modelId="{95723282-706F-47C3-94C4-F5830BFB0FCD}" type="presParOf" srcId="{FD30FD56-9777-4255-A953-CB4B8311688D}" destId="{DD31326F-D438-4873-91C6-FE4A91D4207F}" srcOrd="3" destOrd="0" presId="urn:microsoft.com/office/officeart/2005/8/layout/vProcess5"/>
    <dgm:cxn modelId="{5EDC6BDE-9676-4CF8-857E-37035B193D02}" type="presParOf" srcId="{FD30FD56-9777-4255-A953-CB4B8311688D}" destId="{212E8F21-0128-4C65-B53F-9D6BFC3C2EA6}" srcOrd="4" destOrd="0" presId="urn:microsoft.com/office/officeart/2005/8/layout/vProcess5"/>
    <dgm:cxn modelId="{11D15EAD-045A-451A-94A5-280B2AE78121}" type="presParOf" srcId="{FD30FD56-9777-4255-A953-CB4B8311688D}" destId="{AA03EA6E-D173-4947-9590-94D0C30B5387}" srcOrd="5" destOrd="0" presId="urn:microsoft.com/office/officeart/2005/8/layout/vProcess5"/>
    <dgm:cxn modelId="{ED6C2008-DDEE-4D7B-823D-E202ABBF6FE3}" type="presParOf" srcId="{FD30FD56-9777-4255-A953-CB4B8311688D}" destId="{399C2C87-AD9B-48E7-9052-5D5AB75B938D}" srcOrd="6" destOrd="0" presId="urn:microsoft.com/office/officeart/2005/8/layout/vProcess5"/>
    <dgm:cxn modelId="{22BD74FE-8356-4BA0-B276-A325EE94EC8B}" type="presParOf" srcId="{FD30FD56-9777-4255-A953-CB4B8311688D}" destId="{2EAF0983-5F49-4D56-B793-DCFB63D03706}" srcOrd="7" destOrd="0" presId="urn:microsoft.com/office/officeart/2005/8/layout/vProcess5"/>
    <dgm:cxn modelId="{C9BF3846-1B11-4A78-93B8-8EF42D3E0C94}" type="presParOf" srcId="{FD30FD56-9777-4255-A953-CB4B8311688D}" destId="{31B9585E-95EC-4096-8D45-0D07AA5B364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25E9DB-7E1F-4054-902B-B82FD48CB06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9DB2B75-4DE5-4353-A4F9-7ED5DFB809F3}">
      <dgm:prSet/>
      <dgm:spPr/>
      <dgm:t>
        <a:bodyPr/>
        <a:lstStyle/>
        <a:p>
          <a:r>
            <a:rPr lang="en-US"/>
            <a:t>Exploring Gun Violence Patterns and Impacts</a:t>
          </a:r>
        </a:p>
      </dgm:t>
    </dgm:pt>
    <dgm:pt modelId="{42E36605-078E-48D8-8041-BF8A8AC4C2D4}" type="parTrans" cxnId="{FEB53A77-1A3E-45BF-92C5-0147E41859E4}">
      <dgm:prSet/>
      <dgm:spPr/>
      <dgm:t>
        <a:bodyPr/>
        <a:lstStyle/>
        <a:p>
          <a:endParaRPr lang="en-US"/>
        </a:p>
      </dgm:t>
    </dgm:pt>
    <dgm:pt modelId="{95261F4E-03BF-4D56-B4FA-50D8985744AE}" type="sibTrans" cxnId="{FEB53A77-1A3E-45BF-92C5-0147E41859E4}">
      <dgm:prSet/>
      <dgm:spPr/>
      <dgm:t>
        <a:bodyPr/>
        <a:lstStyle/>
        <a:p>
          <a:endParaRPr lang="en-US"/>
        </a:p>
      </dgm:t>
    </dgm:pt>
    <dgm:pt modelId="{6A053BA2-2295-4122-85B1-CA8A80E07425}">
      <dgm:prSet/>
      <dgm:spPr/>
      <dgm:t>
        <a:bodyPr/>
        <a:lstStyle/>
        <a:p>
          <a:r>
            <a:rPr lang="en-US"/>
            <a:t>Trends Over Time : How has gun violence fluctuated annually, seasonally and by neighborhood in NYC?</a:t>
          </a:r>
        </a:p>
      </dgm:t>
    </dgm:pt>
    <dgm:pt modelId="{3706FCE9-A9FD-4215-92E2-809CB31DB059}" type="parTrans" cxnId="{BDCC9B68-B9D8-47A1-BBEF-D1060F21B1CD}">
      <dgm:prSet/>
      <dgm:spPr/>
      <dgm:t>
        <a:bodyPr/>
        <a:lstStyle/>
        <a:p>
          <a:endParaRPr lang="en-US"/>
        </a:p>
      </dgm:t>
    </dgm:pt>
    <dgm:pt modelId="{9825D3CC-D25E-438B-A3E5-25AC178E67F1}" type="sibTrans" cxnId="{BDCC9B68-B9D8-47A1-BBEF-D1060F21B1CD}">
      <dgm:prSet/>
      <dgm:spPr/>
      <dgm:t>
        <a:bodyPr/>
        <a:lstStyle/>
        <a:p>
          <a:endParaRPr lang="en-US"/>
        </a:p>
      </dgm:t>
    </dgm:pt>
    <dgm:pt modelId="{3FA126F3-C486-418E-9F55-85348F97A1B9}">
      <dgm:prSet/>
      <dgm:spPr/>
      <dgm:t>
        <a:bodyPr/>
        <a:lstStyle/>
        <a:p>
          <a:r>
            <a:rPr lang="en-US"/>
            <a:t>Demographics and Risk Factors: Which neighborhoods and demographics are most affected by gun violence?</a:t>
          </a:r>
        </a:p>
      </dgm:t>
    </dgm:pt>
    <dgm:pt modelId="{9264570A-F772-4A2F-9A8B-6950BBF754D7}" type="parTrans" cxnId="{A0FDBB0B-5DDB-4ACF-B5B6-54734F221222}">
      <dgm:prSet/>
      <dgm:spPr/>
      <dgm:t>
        <a:bodyPr/>
        <a:lstStyle/>
        <a:p>
          <a:endParaRPr lang="en-US"/>
        </a:p>
      </dgm:t>
    </dgm:pt>
    <dgm:pt modelId="{A77C73F2-4C3A-46AE-8E8E-06FFB12F4177}" type="sibTrans" cxnId="{A0FDBB0B-5DDB-4ACF-B5B6-54734F221222}">
      <dgm:prSet/>
      <dgm:spPr/>
      <dgm:t>
        <a:bodyPr/>
        <a:lstStyle/>
        <a:p>
          <a:endParaRPr lang="en-US"/>
        </a:p>
      </dgm:t>
    </dgm:pt>
    <dgm:pt modelId="{5BE27B22-0A7E-4555-988E-8DDC1C043FA5}">
      <dgm:prSet/>
      <dgm:spPr/>
      <dgm:t>
        <a:bodyPr/>
        <a:lstStyle/>
        <a:p>
          <a:r>
            <a:rPr lang="en-US"/>
            <a:t>Temporal Patterns and Locations: Are there particular times and places where shootings are more likely to occur?</a:t>
          </a:r>
        </a:p>
      </dgm:t>
    </dgm:pt>
    <dgm:pt modelId="{35B4127B-1505-4800-BFEE-209B4B2DFEE7}" type="parTrans" cxnId="{69F6DA7F-0C2D-4ACA-8BEB-95FF2A970B22}">
      <dgm:prSet/>
      <dgm:spPr/>
      <dgm:t>
        <a:bodyPr/>
        <a:lstStyle/>
        <a:p>
          <a:endParaRPr lang="en-US"/>
        </a:p>
      </dgm:t>
    </dgm:pt>
    <dgm:pt modelId="{326B7960-30D9-4D65-804D-840EC010A310}" type="sibTrans" cxnId="{69F6DA7F-0C2D-4ACA-8BEB-95FF2A970B22}">
      <dgm:prSet/>
      <dgm:spPr/>
      <dgm:t>
        <a:bodyPr/>
        <a:lstStyle/>
        <a:p>
          <a:endParaRPr lang="en-US"/>
        </a:p>
      </dgm:t>
    </dgm:pt>
    <dgm:pt modelId="{FD1E4C9C-3D59-432E-A6B5-417B1E0D674C}" type="pres">
      <dgm:prSet presAssocID="{9E25E9DB-7E1F-4054-902B-B82FD48CB06D}" presName="linear" presStyleCnt="0">
        <dgm:presLayoutVars>
          <dgm:animLvl val="lvl"/>
          <dgm:resizeHandles val="exact"/>
        </dgm:presLayoutVars>
      </dgm:prSet>
      <dgm:spPr/>
    </dgm:pt>
    <dgm:pt modelId="{57F9F87E-369F-41EA-B28F-4AB8F119EBC8}" type="pres">
      <dgm:prSet presAssocID="{A9DB2B75-4DE5-4353-A4F9-7ED5DFB809F3}" presName="parentText" presStyleLbl="node1" presStyleIdx="0" presStyleCnt="4">
        <dgm:presLayoutVars>
          <dgm:chMax val="0"/>
          <dgm:bulletEnabled val="1"/>
        </dgm:presLayoutVars>
      </dgm:prSet>
      <dgm:spPr/>
    </dgm:pt>
    <dgm:pt modelId="{FA0DFD8A-4E3C-4A38-A58D-5EBA20BCF3C7}" type="pres">
      <dgm:prSet presAssocID="{95261F4E-03BF-4D56-B4FA-50D8985744AE}" presName="spacer" presStyleCnt="0"/>
      <dgm:spPr/>
    </dgm:pt>
    <dgm:pt modelId="{93B2B5A5-4C73-46AF-8F04-A609A8DEAE80}" type="pres">
      <dgm:prSet presAssocID="{6A053BA2-2295-4122-85B1-CA8A80E07425}" presName="parentText" presStyleLbl="node1" presStyleIdx="1" presStyleCnt="4">
        <dgm:presLayoutVars>
          <dgm:chMax val="0"/>
          <dgm:bulletEnabled val="1"/>
        </dgm:presLayoutVars>
      </dgm:prSet>
      <dgm:spPr/>
    </dgm:pt>
    <dgm:pt modelId="{71987A75-5B70-4BEF-9C1E-E426662375FC}" type="pres">
      <dgm:prSet presAssocID="{9825D3CC-D25E-438B-A3E5-25AC178E67F1}" presName="spacer" presStyleCnt="0"/>
      <dgm:spPr/>
    </dgm:pt>
    <dgm:pt modelId="{38D59A8F-F815-4653-8DB6-F8669D83566B}" type="pres">
      <dgm:prSet presAssocID="{3FA126F3-C486-418E-9F55-85348F97A1B9}" presName="parentText" presStyleLbl="node1" presStyleIdx="2" presStyleCnt="4">
        <dgm:presLayoutVars>
          <dgm:chMax val="0"/>
          <dgm:bulletEnabled val="1"/>
        </dgm:presLayoutVars>
      </dgm:prSet>
      <dgm:spPr/>
    </dgm:pt>
    <dgm:pt modelId="{E6D454B8-AC36-4EDA-85C7-3AC1C927FACB}" type="pres">
      <dgm:prSet presAssocID="{A77C73F2-4C3A-46AE-8E8E-06FFB12F4177}" presName="spacer" presStyleCnt="0"/>
      <dgm:spPr/>
    </dgm:pt>
    <dgm:pt modelId="{7FE75AAA-3A32-4D06-89D8-481DE40E69DE}" type="pres">
      <dgm:prSet presAssocID="{5BE27B22-0A7E-4555-988E-8DDC1C043FA5}" presName="parentText" presStyleLbl="node1" presStyleIdx="3" presStyleCnt="4">
        <dgm:presLayoutVars>
          <dgm:chMax val="0"/>
          <dgm:bulletEnabled val="1"/>
        </dgm:presLayoutVars>
      </dgm:prSet>
      <dgm:spPr/>
    </dgm:pt>
  </dgm:ptLst>
  <dgm:cxnLst>
    <dgm:cxn modelId="{A0FDBB0B-5DDB-4ACF-B5B6-54734F221222}" srcId="{9E25E9DB-7E1F-4054-902B-B82FD48CB06D}" destId="{3FA126F3-C486-418E-9F55-85348F97A1B9}" srcOrd="2" destOrd="0" parTransId="{9264570A-F772-4A2F-9A8B-6950BBF754D7}" sibTransId="{A77C73F2-4C3A-46AE-8E8E-06FFB12F4177}"/>
    <dgm:cxn modelId="{BDCC9B68-B9D8-47A1-BBEF-D1060F21B1CD}" srcId="{9E25E9DB-7E1F-4054-902B-B82FD48CB06D}" destId="{6A053BA2-2295-4122-85B1-CA8A80E07425}" srcOrd="1" destOrd="0" parTransId="{3706FCE9-A9FD-4215-92E2-809CB31DB059}" sibTransId="{9825D3CC-D25E-438B-A3E5-25AC178E67F1}"/>
    <dgm:cxn modelId="{FEB53A77-1A3E-45BF-92C5-0147E41859E4}" srcId="{9E25E9DB-7E1F-4054-902B-B82FD48CB06D}" destId="{A9DB2B75-4DE5-4353-A4F9-7ED5DFB809F3}" srcOrd="0" destOrd="0" parTransId="{42E36605-078E-48D8-8041-BF8A8AC4C2D4}" sibTransId="{95261F4E-03BF-4D56-B4FA-50D8985744AE}"/>
    <dgm:cxn modelId="{69F6DA7F-0C2D-4ACA-8BEB-95FF2A970B22}" srcId="{9E25E9DB-7E1F-4054-902B-B82FD48CB06D}" destId="{5BE27B22-0A7E-4555-988E-8DDC1C043FA5}" srcOrd="3" destOrd="0" parTransId="{35B4127B-1505-4800-BFEE-209B4B2DFEE7}" sibTransId="{326B7960-30D9-4D65-804D-840EC010A310}"/>
    <dgm:cxn modelId="{C62DEB82-CF56-4163-9902-9A98A8668819}" type="presOf" srcId="{3FA126F3-C486-418E-9F55-85348F97A1B9}" destId="{38D59A8F-F815-4653-8DB6-F8669D83566B}" srcOrd="0" destOrd="0" presId="urn:microsoft.com/office/officeart/2005/8/layout/vList2"/>
    <dgm:cxn modelId="{3DE4479E-C88D-4BFC-BD2A-55F59F83C3F3}" type="presOf" srcId="{A9DB2B75-4DE5-4353-A4F9-7ED5DFB809F3}" destId="{57F9F87E-369F-41EA-B28F-4AB8F119EBC8}" srcOrd="0" destOrd="0" presId="urn:microsoft.com/office/officeart/2005/8/layout/vList2"/>
    <dgm:cxn modelId="{C7D9D3AC-28D5-4FB0-9B7B-D88C95550D2B}" type="presOf" srcId="{9E25E9DB-7E1F-4054-902B-B82FD48CB06D}" destId="{FD1E4C9C-3D59-432E-A6B5-417B1E0D674C}" srcOrd="0" destOrd="0" presId="urn:microsoft.com/office/officeart/2005/8/layout/vList2"/>
    <dgm:cxn modelId="{A622F8AF-D60A-4565-B8FC-5F4A27C1C97E}" type="presOf" srcId="{6A053BA2-2295-4122-85B1-CA8A80E07425}" destId="{93B2B5A5-4C73-46AF-8F04-A609A8DEAE80}" srcOrd="0" destOrd="0" presId="urn:microsoft.com/office/officeart/2005/8/layout/vList2"/>
    <dgm:cxn modelId="{E5F6F2F2-D84D-40DC-88B4-10A56C383C9A}" type="presOf" srcId="{5BE27B22-0A7E-4555-988E-8DDC1C043FA5}" destId="{7FE75AAA-3A32-4D06-89D8-481DE40E69DE}" srcOrd="0" destOrd="0" presId="urn:microsoft.com/office/officeart/2005/8/layout/vList2"/>
    <dgm:cxn modelId="{C367F409-4C78-4CE8-BBB0-979F8AF81BC9}" type="presParOf" srcId="{FD1E4C9C-3D59-432E-A6B5-417B1E0D674C}" destId="{57F9F87E-369F-41EA-B28F-4AB8F119EBC8}" srcOrd="0" destOrd="0" presId="urn:microsoft.com/office/officeart/2005/8/layout/vList2"/>
    <dgm:cxn modelId="{A2032EDD-FB0D-497D-ABBB-18F82174CA4F}" type="presParOf" srcId="{FD1E4C9C-3D59-432E-A6B5-417B1E0D674C}" destId="{FA0DFD8A-4E3C-4A38-A58D-5EBA20BCF3C7}" srcOrd="1" destOrd="0" presId="urn:microsoft.com/office/officeart/2005/8/layout/vList2"/>
    <dgm:cxn modelId="{87F574D7-28CA-4BC3-BA59-DD5502CA48D0}" type="presParOf" srcId="{FD1E4C9C-3D59-432E-A6B5-417B1E0D674C}" destId="{93B2B5A5-4C73-46AF-8F04-A609A8DEAE80}" srcOrd="2" destOrd="0" presId="urn:microsoft.com/office/officeart/2005/8/layout/vList2"/>
    <dgm:cxn modelId="{380FD88A-B16E-4AE0-87E8-221E98AB4C46}" type="presParOf" srcId="{FD1E4C9C-3D59-432E-A6B5-417B1E0D674C}" destId="{71987A75-5B70-4BEF-9C1E-E426662375FC}" srcOrd="3" destOrd="0" presId="urn:microsoft.com/office/officeart/2005/8/layout/vList2"/>
    <dgm:cxn modelId="{4C7D5B12-41C5-4954-9E94-C157E6B50A61}" type="presParOf" srcId="{FD1E4C9C-3D59-432E-A6B5-417B1E0D674C}" destId="{38D59A8F-F815-4653-8DB6-F8669D83566B}" srcOrd="4" destOrd="0" presId="urn:microsoft.com/office/officeart/2005/8/layout/vList2"/>
    <dgm:cxn modelId="{ACC08C53-AAE5-4222-802F-6C7794C51351}" type="presParOf" srcId="{FD1E4C9C-3D59-432E-A6B5-417B1E0D674C}" destId="{E6D454B8-AC36-4EDA-85C7-3AC1C927FACB}" srcOrd="5" destOrd="0" presId="urn:microsoft.com/office/officeart/2005/8/layout/vList2"/>
    <dgm:cxn modelId="{B0CF4481-7485-4925-AB2F-5AC168453624}" type="presParOf" srcId="{FD1E4C9C-3D59-432E-A6B5-417B1E0D674C}" destId="{7FE75AAA-3A32-4D06-89D8-481DE40E69D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CAF64-4BD3-4516-A6D9-D76109CC94BF}">
      <dsp:nvSpPr>
        <dsp:cNvPr id="0" name=""/>
        <dsp:cNvSpPr/>
      </dsp:nvSpPr>
      <dsp:spPr>
        <a:xfrm>
          <a:off x="0" y="0"/>
          <a:ext cx="9035415" cy="11572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dirty="0"/>
            <a:t>Increase in Gun Violence :</a:t>
          </a:r>
          <a:r>
            <a:rPr lang="en-US" sz="2200" b="0" kern="1200" dirty="0">
              <a:latin typeface="Univers Condensed"/>
            </a:rPr>
            <a:t>. </a:t>
          </a:r>
          <a:r>
            <a:rPr lang="en-US" sz="2200" kern="1200" dirty="0"/>
            <a:t>NYC has seen a rapid escalation in gun violence, especially in urban neighborhoods with high population densities.</a:t>
          </a:r>
          <a:endParaRPr lang="en-US" sz="2200" b="0" kern="1200" dirty="0">
            <a:latin typeface="Univers Condensed"/>
          </a:endParaRPr>
        </a:p>
      </dsp:txBody>
      <dsp:txXfrm>
        <a:off x="33896" y="33896"/>
        <a:ext cx="7786610" cy="1089495"/>
      </dsp:txXfrm>
    </dsp:sp>
    <dsp:sp modelId="{8BF41D8E-CF34-4AF8-91EF-43042CACE1B4}">
      <dsp:nvSpPr>
        <dsp:cNvPr id="0" name=""/>
        <dsp:cNvSpPr/>
      </dsp:nvSpPr>
      <dsp:spPr>
        <a:xfrm>
          <a:off x="797242" y="1350169"/>
          <a:ext cx="9035415" cy="1157287"/>
        </a:xfrm>
        <a:prstGeom prst="roundRect">
          <a:avLst>
            <a:gd name="adj" fmla="val 10000"/>
          </a:avLst>
        </a:prstGeom>
        <a:solidFill>
          <a:schemeClr val="accent2">
            <a:hueOff val="747590"/>
            <a:satOff val="-519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Critical Need for Spatial and Temporal Analysis :</a:t>
          </a:r>
          <a:r>
            <a:rPr lang="en-US" sz="2200" kern="1200" dirty="0"/>
            <a:t> Analyzing where and when incidents occur can help target the most affected areas.</a:t>
          </a:r>
        </a:p>
      </dsp:txBody>
      <dsp:txXfrm>
        <a:off x="831138" y="1384065"/>
        <a:ext cx="7418143" cy="1089495"/>
      </dsp:txXfrm>
    </dsp:sp>
    <dsp:sp modelId="{DD31326F-D438-4873-91C6-FE4A91D4207F}">
      <dsp:nvSpPr>
        <dsp:cNvPr id="0" name=""/>
        <dsp:cNvSpPr/>
      </dsp:nvSpPr>
      <dsp:spPr>
        <a:xfrm>
          <a:off x="1594484" y="2700338"/>
          <a:ext cx="9035415" cy="1157287"/>
        </a:xfrm>
        <a:prstGeom prst="roundRect">
          <a:avLst>
            <a:gd name="adj" fmla="val 10000"/>
          </a:avLst>
        </a:prstGeom>
        <a:solidFill>
          <a:schemeClr val="accent2">
            <a:hueOff val="1495180"/>
            <a:satOff val="-1038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Link to Socioeconomic Conditions:</a:t>
          </a:r>
          <a:r>
            <a:rPr lang="en-US" sz="2200" kern="1200" dirty="0"/>
            <a:t> Understanding the root causes, Such as income disparity and community characteristics, is essential for effective interventions.</a:t>
          </a:r>
          <a:endParaRPr lang="en-US" sz="2200" b="1" kern="1200" dirty="0"/>
        </a:p>
      </dsp:txBody>
      <dsp:txXfrm>
        <a:off x="1628380" y="2734234"/>
        <a:ext cx="7418143" cy="1089495"/>
      </dsp:txXfrm>
    </dsp:sp>
    <dsp:sp modelId="{212E8F21-0128-4C65-B53F-9D6BFC3C2EA6}">
      <dsp:nvSpPr>
        <dsp:cNvPr id="0" name=""/>
        <dsp:cNvSpPr/>
      </dsp:nvSpPr>
      <dsp:spPr>
        <a:xfrm>
          <a:off x="8283177" y="877609"/>
          <a:ext cx="752237" cy="75223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452430" y="877609"/>
        <a:ext cx="413731" cy="566058"/>
      </dsp:txXfrm>
    </dsp:sp>
    <dsp:sp modelId="{AA03EA6E-D173-4947-9590-94D0C30B5387}">
      <dsp:nvSpPr>
        <dsp:cNvPr id="0" name=""/>
        <dsp:cNvSpPr/>
      </dsp:nvSpPr>
      <dsp:spPr>
        <a:xfrm>
          <a:off x="9080420" y="2220063"/>
          <a:ext cx="752237" cy="752237"/>
        </a:xfrm>
        <a:prstGeom prst="downArrow">
          <a:avLst>
            <a:gd name="adj1" fmla="val 55000"/>
            <a:gd name="adj2" fmla="val 45000"/>
          </a:avLst>
        </a:prstGeom>
        <a:solidFill>
          <a:schemeClr val="accent2">
            <a:tint val="40000"/>
            <a:alpha val="90000"/>
            <a:hueOff val="1576664"/>
            <a:satOff val="-6369"/>
            <a:lumOff val="-422"/>
            <a:alphaOff val="0"/>
          </a:schemeClr>
        </a:solidFill>
        <a:ln w="12700" cap="flat" cmpd="sng" algn="ctr">
          <a:solidFill>
            <a:schemeClr val="accent2">
              <a:tint val="40000"/>
              <a:alpha val="90000"/>
              <a:hueOff val="1576664"/>
              <a:satOff val="-6369"/>
              <a:lumOff val="-4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9249673" y="2220063"/>
        <a:ext cx="413731" cy="566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9F87E-369F-41EA-B28F-4AB8F119EBC8}">
      <dsp:nvSpPr>
        <dsp:cNvPr id="0" name=""/>
        <dsp:cNvSpPr/>
      </dsp:nvSpPr>
      <dsp:spPr>
        <a:xfrm>
          <a:off x="0" y="97610"/>
          <a:ext cx="6171948" cy="12741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Exploring Gun Violence Patterns and Impacts</a:t>
          </a:r>
        </a:p>
      </dsp:txBody>
      <dsp:txXfrm>
        <a:off x="62198" y="159808"/>
        <a:ext cx="6047552" cy="1149734"/>
      </dsp:txXfrm>
    </dsp:sp>
    <dsp:sp modelId="{93B2B5A5-4C73-46AF-8F04-A609A8DEAE80}">
      <dsp:nvSpPr>
        <dsp:cNvPr id="0" name=""/>
        <dsp:cNvSpPr/>
      </dsp:nvSpPr>
      <dsp:spPr>
        <a:xfrm>
          <a:off x="0" y="1440860"/>
          <a:ext cx="6171948" cy="1274130"/>
        </a:xfrm>
        <a:prstGeom prst="roundRect">
          <a:avLst/>
        </a:prstGeom>
        <a:solidFill>
          <a:schemeClr val="accent2">
            <a:hueOff val="498393"/>
            <a:satOff val="-3460"/>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Trends Over Time : How has gun violence fluctuated annually, seasonally and by neighborhood in NYC?</a:t>
          </a:r>
        </a:p>
      </dsp:txBody>
      <dsp:txXfrm>
        <a:off x="62198" y="1503058"/>
        <a:ext cx="6047552" cy="1149734"/>
      </dsp:txXfrm>
    </dsp:sp>
    <dsp:sp modelId="{38D59A8F-F815-4653-8DB6-F8669D83566B}">
      <dsp:nvSpPr>
        <dsp:cNvPr id="0" name=""/>
        <dsp:cNvSpPr/>
      </dsp:nvSpPr>
      <dsp:spPr>
        <a:xfrm>
          <a:off x="0" y="2784110"/>
          <a:ext cx="6171948" cy="1274130"/>
        </a:xfrm>
        <a:prstGeom prst="roundRect">
          <a:avLst/>
        </a:prstGeom>
        <a:solidFill>
          <a:schemeClr val="accent2">
            <a:hueOff val="996787"/>
            <a:satOff val="-6920"/>
            <a:lumOff val="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Demographics and Risk Factors: Which neighborhoods and demographics are most affected by gun violence?</a:t>
          </a:r>
        </a:p>
      </dsp:txBody>
      <dsp:txXfrm>
        <a:off x="62198" y="2846308"/>
        <a:ext cx="6047552" cy="1149734"/>
      </dsp:txXfrm>
    </dsp:sp>
    <dsp:sp modelId="{7FE75AAA-3A32-4D06-89D8-481DE40E69DE}">
      <dsp:nvSpPr>
        <dsp:cNvPr id="0" name=""/>
        <dsp:cNvSpPr/>
      </dsp:nvSpPr>
      <dsp:spPr>
        <a:xfrm>
          <a:off x="0" y="4127360"/>
          <a:ext cx="6171948" cy="1274130"/>
        </a:xfrm>
        <a:prstGeom prst="roundRect">
          <a:avLst/>
        </a:prstGeom>
        <a:solidFill>
          <a:schemeClr val="accent2">
            <a:hueOff val="1495180"/>
            <a:satOff val="-1038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Temporal Patterns and Locations: Are there particular times and places where shootings are more likely to occur?</a:t>
          </a:r>
        </a:p>
      </dsp:txBody>
      <dsp:txXfrm>
        <a:off x="62198" y="4189558"/>
        <a:ext cx="6047552" cy="114973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10/28/2024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9677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10/28/2024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859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10/28/2024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5846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10/28/2024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3071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10/28/2024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9086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10/28/2024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15173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10/28/2024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1937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10/28/2024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2707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10/28/2024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9755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10/28/2024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4335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10/28/2024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4098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10/28/2024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4244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ejaChalumuri/CS-668"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link:%20https://data.cityofnewyork.us/Public-Safety/NYPD-Shooting-Incident-Data-Historic-/833y-fsy8/about_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54301277_The_impact_of_COVID-19_on_the_spatial_distribution_of_shooting_violence_in_Buffalo_NY" TargetMode="External"/><Relationship Id="rId2" Type="http://schemas.openxmlformats.org/officeDocument/2006/relationships/hyperlink" Target="https://doi.org/10.1371/journal.pone.0008669"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81152347_A_Statistical_Analysis_of_the_Impact_of_Gun_Ownership_on_Mass_Shootings_in_the_USA_Between_2013_and_20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745860-A1A8-93ED-6688-37200E84833A}"/>
              </a:ext>
            </a:extLst>
          </p:cNvPr>
          <p:cNvPicPr>
            <a:picLocks noChangeAspect="1"/>
          </p:cNvPicPr>
          <p:nvPr/>
        </p:nvPicPr>
        <p:blipFill>
          <a:blip r:embed="rId2"/>
          <a:srcRect l="46667"/>
          <a:stretch/>
        </p:blipFill>
        <p:spPr>
          <a:xfrm>
            <a:off x="1" y="10"/>
            <a:ext cx="4876799" cy="6857989"/>
          </a:xfrm>
          <a:prstGeom prst="rect">
            <a:avLst/>
          </a:prstGeom>
        </p:spPr>
      </p:pic>
      <p:sp>
        <p:nvSpPr>
          <p:cNvPr id="2" name="Title 1">
            <a:extLst>
              <a:ext uri="{FF2B5EF4-FFF2-40B4-BE49-F238E27FC236}">
                <a16:creationId xmlns:a16="http://schemas.microsoft.com/office/drawing/2014/main" id="{8C02B07E-0153-4C53-BEDE-4124B65DB14D}"/>
              </a:ext>
            </a:extLst>
          </p:cNvPr>
          <p:cNvSpPr>
            <a:spLocks noGrp="1"/>
          </p:cNvSpPr>
          <p:nvPr>
            <p:ph type="ctrTitle"/>
          </p:nvPr>
        </p:nvSpPr>
        <p:spPr>
          <a:xfrm>
            <a:off x="5604552" y="871758"/>
            <a:ext cx="5825448" cy="3871143"/>
          </a:xfrm>
        </p:spPr>
        <p:txBody>
          <a:bodyPr>
            <a:normAutofit fontScale="90000"/>
          </a:bodyPr>
          <a:lstStyle/>
          <a:p>
            <a:br>
              <a:rPr lang="en-US" dirty="0"/>
            </a:br>
            <a:r>
              <a:rPr lang="en-US" dirty="0"/>
              <a:t>NYPD Shooting Incident Data (Historic:2006-2023)</a:t>
            </a:r>
          </a:p>
        </p:txBody>
      </p:sp>
      <p:sp>
        <p:nvSpPr>
          <p:cNvPr id="3" name="Subtitle 2">
            <a:extLst>
              <a:ext uri="{FF2B5EF4-FFF2-40B4-BE49-F238E27FC236}">
                <a16:creationId xmlns:a16="http://schemas.microsoft.com/office/drawing/2014/main" id="{A7B69E11-A354-4FEB-8680-D8A8F3B22504}"/>
              </a:ext>
            </a:extLst>
          </p:cNvPr>
          <p:cNvSpPr>
            <a:spLocks noGrp="1"/>
          </p:cNvSpPr>
          <p:nvPr>
            <p:ph type="subTitle" idx="1"/>
          </p:nvPr>
        </p:nvSpPr>
        <p:spPr>
          <a:xfrm>
            <a:off x="5619964" y="4785543"/>
            <a:ext cx="5322013" cy="1005657"/>
          </a:xfrm>
        </p:spPr>
        <p:txBody>
          <a:bodyPr>
            <a:normAutofit fontScale="77500" lnSpcReduction="20000"/>
          </a:bodyPr>
          <a:lstStyle/>
          <a:p>
            <a:r>
              <a:rPr lang="en-US" dirty="0"/>
              <a:t>By Teja Lakshmi Gangadhar Chalumuri</a:t>
            </a:r>
          </a:p>
          <a:p>
            <a:r>
              <a:rPr lang="en-US" dirty="0">
                <a:hlinkClick r:id="rId3"/>
              </a:rPr>
              <a:t>GitHub Cs668</a:t>
            </a:r>
            <a:endParaRPr lang="en-US" dirty="0"/>
          </a:p>
          <a:p>
            <a:r>
              <a:rPr lang="en-US" dirty="0"/>
              <a:t>Professor : Dr. Christelle Scharff</a:t>
            </a:r>
          </a:p>
        </p:txBody>
      </p:sp>
      <p:cxnSp>
        <p:nvCxnSpPr>
          <p:cNvPr id="38" name="Straight Connector 3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08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2D67109-4D61-78DA-D2BB-C722E6249F2A}"/>
              </a:ext>
            </a:extLst>
          </p:cNvPr>
          <p:cNvSpPr>
            <a:spLocks noGrp="1"/>
          </p:cNvSpPr>
          <p:nvPr>
            <p:ph type="title"/>
          </p:nvPr>
        </p:nvSpPr>
        <p:spPr>
          <a:xfrm>
            <a:off x="704088" y="914400"/>
            <a:ext cx="10798176" cy="1051914"/>
          </a:xfrm>
        </p:spPr>
        <p:txBody>
          <a:bodyP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508B85A1-6BFC-7EF1-F239-642B2A736BBA}"/>
              </a:ext>
            </a:extLst>
          </p:cNvPr>
          <p:cNvGraphicFramePr>
            <a:graphicFrameLocks noGrp="1"/>
          </p:cNvGraphicFramePr>
          <p:nvPr>
            <p:ph idx="1"/>
            <p:extLst>
              <p:ext uri="{D42A27DB-BD31-4B8C-83A1-F6EECF244321}">
                <p14:modId xmlns:p14="http://schemas.microsoft.com/office/powerpoint/2010/main" val="3441526055"/>
              </p:ext>
            </p:extLst>
          </p:nvPr>
        </p:nvGraphicFramePr>
        <p:xfrm>
          <a:off x="800100" y="2276474"/>
          <a:ext cx="10629900" cy="385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895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244A796-2463-1865-5503-804C4C5AB6CD}"/>
              </a:ext>
            </a:extLst>
          </p:cNvPr>
          <p:cNvSpPr>
            <a:spLocks noGrp="1"/>
          </p:cNvSpPr>
          <p:nvPr>
            <p:ph type="title"/>
          </p:nvPr>
        </p:nvSpPr>
        <p:spPr>
          <a:xfrm>
            <a:off x="704088" y="914400"/>
            <a:ext cx="3914776" cy="3977269"/>
          </a:xfrm>
        </p:spPr>
        <p:txBody>
          <a:bodyPr>
            <a:normAutofit/>
          </a:bodyPr>
          <a:lstStyle/>
          <a:p>
            <a:r>
              <a:rPr lang="en-US" dirty="0"/>
              <a:t>Research Questions</a:t>
            </a:r>
          </a:p>
        </p:txBody>
      </p:sp>
      <p:graphicFrame>
        <p:nvGraphicFramePr>
          <p:cNvPr id="22" name="Content Placeholder 2">
            <a:extLst>
              <a:ext uri="{FF2B5EF4-FFF2-40B4-BE49-F238E27FC236}">
                <a16:creationId xmlns:a16="http://schemas.microsoft.com/office/drawing/2014/main" id="{1DAF6D36-F6CC-389B-CDA4-DA45607FA6D7}"/>
              </a:ext>
            </a:extLst>
          </p:cNvPr>
          <p:cNvGraphicFramePr>
            <a:graphicFrameLocks noGrp="1"/>
          </p:cNvGraphicFramePr>
          <p:nvPr>
            <p:ph idx="1"/>
            <p:extLst>
              <p:ext uri="{D42A27DB-BD31-4B8C-83A1-F6EECF244321}">
                <p14:modId xmlns:p14="http://schemas.microsoft.com/office/powerpoint/2010/main" val="343612857"/>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116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A83E9-02A7-326B-D901-C2D9473FD1A1}"/>
              </a:ext>
            </a:extLst>
          </p:cNvPr>
          <p:cNvSpPr>
            <a:spLocks noGrp="1"/>
          </p:cNvSpPr>
          <p:nvPr>
            <p:ph type="title"/>
          </p:nvPr>
        </p:nvSpPr>
        <p:spPr>
          <a:xfrm>
            <a:off x="704088" y="611300"/>
            <a:ext cx="2171055" cy="4265842"/>
          </a:xfrm>
        </p:spPr>
        <p:txBody>
          <a:bodyPr>
            <a:normAutofit/>
          </a:bodyPr>
          <a:lstStyle/>
          <a:p>
            <a:r>
              <a:rPr lang="en-US" sz="2400"/>
              <a:t>Literature Review</a:t>
            </a:r>
            <a:br>
              <a:rPr lang="en-US" sz="2400"/>
            </a:br>
            <a:endParaRPr lang="en-US" sz="2400"/>
          </a:p>
        </p:txBody>
      </p:sp>
      <p:sp>
        <p:nvSpPr>
          <p:cNvPr id="3" name="Content Placeholder 2">
            <a:extLst>
              <a:ext uri="{FF2B5EF4-FFF2-40B4-BE49-F238E27FC236}">
                <a16:creationId xmlns:a16="http://schemas.microsoft.com/office/drawing/2014/main" id="{249F347C-C0F1-E5E4-ECFB-20D8DFDDCDE3}"/>
              </a:ext>
            </a:extLst>
          </p:cNvPr>
          <p:cNvSpPr>
            <a:spLocks noGrp="1"/>
          </p:cNvSpPr>
          <p:nvPr>
            <p:ph idx="1"/>
          </p:nvPr>
        </p:nvSpPr>
        <p:spPr>
          <a:xfrm>
            <a:off x="3889753" y="578015"/>
            <a:ext cx="7601609" cy="5543941"/>
          </a:xfrm>
        </p:spPr>
        <p:txBody>
          <a:bodyPr vert="horz" lIns="91440" tIns="45720" rIns="91440" bIns="45720" rtlCol="0" anchor="t">
            <a:normAutofit/>
          </a:bodyPr>
          <a:lstStyle/>
          <a:p>
            <a:r>
              <a:rPr lang="en-US" sz="1800" dirty="0">
                <a:latin typeface="Calibri"/>
                <a:ea typeface="Open Sans"/>
                <a:cs typeface="Open Sans"/>
              </a:rPr>
              <a:t>Urban gun violence tends to stress the importance of space-time analysis in mapping the underlying patterning of crime, While the identified hotspots were done using GIS and spatial data mining, limitations relate to not having real-time accuracy and comprehensive socio-economic integration of matched data. </a:t>
            </a:r>
          </a:p>
          <a:p>
            <a:r>
              <a:rPr lang="en-US" sz="1800" dirty="0">
                <a:latin typeface="Calibri"/>
                <a:ea typeface="Open Sans"/>
                <a:cs typeface="Open Sans"/>
              </a:rPr>
              <a:t>Research also highlights cultural and policy factors, with some evidence suggesting that changes in gun policies do not entirely explain the behaviors of local violence. </a:t>
            </a:r>
          </a:p>
          <a:p>
            <a:r>
              <a:rPr lang="en-US" sz="1800" dirty="0">
                <a:latin typeface="Calibri"/>
                <a:ea typeface="Open Sans"/>
                <a:cs typeface="Open Sans"/>
              </a:rPr>
              <a:t>Community health effects show that being exposed to violence has a discouraging effect on family structures around a neighborhood. </a:t>
            </a:r>
          </a:p>
          <a:p>
            <a:r>
              <a:rPr lang="en-US" sz="1800" dirty="0">
                <a:latin typeface="Calibri"/>
                <a:ea typeface="Open Sans"/>
                <a:cs typeface="Open Sans"/>
              </a:rPr>
              <a:t>All these literature generally point to multidimensional approaches, where socio-economic and demographic data are essential in laying effective strategies for preventing violence. </a:t>
            </a:r>
            <a:endParaRPr lang="en-US" sz="1800" dirty="0">
              <a:latin typeface="Calibri"/>
              <a:cs typeface="Calibri"/>
            </a:endParaRPr>
          </a:p>
        </p:txBody>
      </p:sp>
      <p:cxnSp>
        <p:nvCxnSpPr>
          <p:cNvPr id="10" name="Straight Connector 9">
            <a:extLst>
              <a:ext uri="{FF2B5EF4-FFF2-40B4-BE49-F238E27FC236}">
                <a16:creationId xmlns:a16="http://schemas.microsoft.com/office/drawing/2014/main" id="{F9EFE17E-B5DA-47FC-A72C-F0C7C86495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60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9C799-80D8-A83D-8387-BF0B789E3077}"/>
              </a:ext>
            </a:extLst>
          </p:cNvPr>
          <p:cNvSpPr>
            <a:spLocks noGrp="1"/>
          </p:cNvSpPr>
          <p:nvPr>
            <p:ph type="title"/>
          </p:nvPr>
        </p:nvSpPr>
        <p:spPr>
          <a:xfrm>
            <a:off x="704087" y="559063"/>
            <a:ext cx="3306747" cy="5256025"/>
          </a:xfrm>
        </p:spPr>
        <p:txBody>
          <a:bodyPr>
            <a:normAutofit/>
          </a:bodyPr>
          <a:lstStyle/>
          <a:p>
            <a:r>
              <a:rPr lang="en-US" sz="3600" dirty="0"/>
              <a:t>Dataset</a:t>
            </a:r>
          </a:p>
        </p:txBody>
      </p:sp>
      <p:sp>
        <p:nvSpPr>
          <p:cNvPr id="31" name="Content Placeholder 2">
            <a:extLst>
              <a:ext uri="{FF2B5EF4-FFF2-40B4-BE49-F238E27FC236}">
                <a16:creationId xmlns:a16="http://schemas.microsoft.com/office/drawing/2014/main" id="{C162B649-3A6A-BF73-3854-49BAB22768AA}"/>
              </a:ext>
            </a:extLst>
          </p:cNvPr>
          <p:cNvSpPr>
            <a:spLocks noGrp="1"/>
          </p:cNvSpPr>
          <p:nvPr>
            <p:ph idx="1"/>
          </p:nvPr>
        </p:nvSpPr>
        <p:spPr>
          <a:xfrm>
            <a:off x="4643022" y="622249"/>
            <a:ext cx="6844892" cy="5639712"/>
          </a:xfrm>
        </p:spPr>
        <p:txBody>
          <a:bodyPr vert="horz" lIns="91440" tIns="45720" rIns="91440" bIns="45720" rtlCol="0">
            <a:normAutofit/>
          </a:bodyPr>
          <a:lstStyle/>
          <a:p>
            <a:pPr>
              <a:buFont typeface="Arial"/>
              <a:buChar char="•"/>
            </a:pPr>
            <a:r>
              <a:rPr lang="en-US" b="1" dirty="0">
                <a:ea typeface="+mn-lt"/>
                <a:cs typeface="+mn-lt"/>
              </a:rPr>
              <a:t>Data Link:</a:t>
            </a:r>
            <a:r>
              <a:rPr lang="en-US" dirty="0">
                <a:ea typeface="+mn-lt"/>
                <a:cs typeface="+mn-lt"/>
              </a:rPr>
              <a:t> </a:t>
            </a:r>
            <a:r>
              <a:rPr lang="en-US" dirty="0">
                <a:ea typeface="+mn-lt"/>
                <a:cs typeface="+mn-lt"/>
                <a:hlinkClick r:id="rId2"/>
              </a:rPr>
              <a:t>NYC Open Data</a:t>
            </a:r>
            <a:endParaRPr lang="en-US" dirty="0"/>
          </a:p>
          <a:p>
            <a:pPr>
              <a:buFont typeface="Arial"/>
              <a:buChar char="•"/>
            </a:pPr>
            <a:r>
              <a:rPr lang="en-US" b="1" dirty="0">
                <a:ea typeface="+mn-lt"/>
                <a:cs typeface="+mn-lt"/>
              </a:rPr>
              <a:t>Description:</a:t>
            </a:r>
            <a:r>
              <a:rPr lang="en-US" dirty="0">
                <a:ea typeface="+mn-lt"/>
                <a:cs typeface="+mn-lt"/>
              </a:rPr>
              <a:t> Contains shooting incidents from 2006 to 2023 across NYC.</a:t>
            </a:r>
            <a:endParaRPr lang="en-US" dirty="0"/>
          </a:p>
          <a:p>
            <a:pPr>
              <a:buFont typeface="Arial"/>
              <a:buChar char="•"/>
            </a:pPr>
            <a:r>
              <a:rPr lang="en-US" b="1" dirty="0">
                <a:ea typeface="+mn-lt"/>
                <a:cs typeface="+mn-lt"/>
              </a:rPr>
              <a:t>Size:</a:t>
            </a:r>
            <a:r>
              <a:rPr lang="en-US" dirty="0">
                <a:ea typeface="+mn-lt"/>
                <a:cs typeface="+mn-lt"/>
              </a:rPr>
              <a:t> Over 20,000 records with various incident details. The dataset contains of 5 rows × 21 columns.</a:t>
            </a:r>
            <a:endParaRPr lang="en-US" dirty="0"/>
          </a:p>
          <a:p>
            <a:pPr>
              <a:buFont typeface="Arial"/>
              <a:buChar char="•"/>
            </a:pPr>
            <a:r>
              <a:rPr lang="en-US" b="1" dirty="0">
                <a:ea typeface="+mn-lt"/>
                <a:cs typeface="+mn-lt"/>
              </a:rPr>
              <a:t>Key Variables:</a:t>
            </a:r>
            <a:r>
              <a:rPr lang="en-US" dirty="0">
                <a:ea typeface="+mn-lt"/>
                <a:cs typeface="+mn-lt"/>
              </a:rPr>
              <a:t> Date, borough, location type, victim and perpetrator demographics.</a:t>
            </a:r>
            <a:endParaRPr lang="en-US" dirty="0"/>
          </a:p>
          <a:p>
            <a:pPr>
              <a:buFont typeface="Arial"/>
              <a:buChar char="•"/>
            </a:pPr>
            <a:r>
              <a:rPr lang="en-US" b="1" dirty="0">
                <a:ea typeface="+mn-lt"/>
                <a:cs typeface="+mn-lt"/>
              </a:rPr>
              <a:t>Snapshot: </a:t>
            </a:r>
            <a:endParaRPr lang="en-US" dirty="0"/>
          </a:p>
        </p:txBody>
      </p:sp>
      <p:cxnSp>
        <p:nvCxnSpPr>
          <p:cNvPr id="32" name="Straight Connector 31">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15A2D55-862A-8D86-029F-0A79B6D05F3F}"/>
              </a:ext>
            </a:extLst>
          </p:cNvPr>
          <p:cNvPicPr>
            <a:picLocks noChangeAspect="1"/>
          </p:cNvPicPr>
          <p:nvPr/>
        </p:nvPicPr>
        <p:blipFill>
          <a:blip r:embed="rId3"/>
          <a:stretch>
            <a:fillRect/>
          </a:stretch>
        </p:blipFill>
        <p:spPr>
          <a:xfrm>
            <a:off x="6096001" y="3429001"/>
            <a:ext cx="5707224" cy="2962468"/>
          </a:xfrm>
          <a:prstGeom prst="rect">
            <a:avLst/>
          </a:prstGeom>
        </p:spPr>
      </p:pic>
    </p:spTree>
    <p:extLst>
      <p:ext uri="{BB962C8B-B14F-4D97-AF65-F5344CB8AC3E}">
        <p14:creationId xmlns:p14="http://schemas.microsoft.com/office/powerpoint/2010/main" val="322976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1DC20223-0542-4FF7-8F2F-136889161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DD592BE-81A4-487D-9BCC-65E69D04E907}"/>
              </a:ext>
            </a:extLst>
          </p:cNvPr>
          <p:cNvPicPr>
            <a:picLocks noChangeAspect="1"/>
          </p:cNvPicPr>
          <p:nvPr/>
        </p:nvPicPr>
        <p:blipFill>
          <a:blip r:embed="rId2"/>
          <a:srcRect r="13902" b="3"/>
          <a:stretch/>
        </p:blipFill>
        <p:spPr>
          <a:xfrm>
            <a:off x="5361050" y="10"/>
            <a:ext cx="3359905" cy="2819390"/>
          </a:xfrm>
          <a:prstGeom prst="rect">
            <a:avLst/>
          </a:prstGeom>
        </p:spPr>
      </p:pic>
      <p:pic>
        <p:nvPicPr>
          <p:cNvPr id="6" name="Picture 5">
            <a:extLst>
              <a:ext uri="{FF2B5EF4-FFF2-40B4-BE49-F238E27FC236}">
                <a16:creationId xmlns:a16="http://schemas.microsoft.com/office/drawing/2014/main" id="{7E28D8A9-CA40-4C6C-874C-E48158A5C96E}"/>
              </a:ext>
            </a:extLst>
          </p:cNvPr>
          <p:cNvPicPr>
            <a:picLocks noChangeAspect="1"/>
          </p:cNvPicPr>
          <p:nvPr/>
        </p:nvPicPr>
        <p:blipFill>
          <a:blip r:embed="rId3"/>
          <a:srcRect l="18873" r="9714" b="4"/>
          <a:stretch/>
        </p:blipFill>
        <p:spPr>
          <a:xfrm>
            <a:off x="8720470" y="10"/>
            <a:ext cx="3471533" cy="2819390"/>
          </a:xfrm>
          <a:prstGeom prst="rect">
            <a:avLst/>
          </a:prstGeom>
        </p:spPr>
      </p:pic>
      <p:pic>
        <p:nvPicPr>
          <p:cNvPr id="4" name="Content Placeholder 3">
            <a:extLst>
              <a:ext uri="{FF2B5EF4-FFF2-40B4-BE49-F238E27FC236}">
                <a16:creationId xmlns:a16="http://schemas.microsoft.com/office/drawing/2014/main" id="{B2574DC7-2A74-4791-AEA4-1FAC9D9B3707}"/>
              </a:ext>
            </a:extLst>
          </p:cNvPr>
          <p:cNvPicPr>
            <a:picLocks noGrp="1" noChangeAspect="1"/>
          </p:cNvPicPr>
          <p:nvPr>
            <p:ph idx="1"/>
          </p:nvPr>
        </p:nvPicPr>
        <p:blipFill>
          <a:blip r:embed="rId4"/>
          <a:srcRect r="1045"/>
          <a:stretch/>
        </p:blipFill>
        <p:spPr>
          <a:xfrm>
            <a:off x="5360564" y="2819400"/>
            <a:ext cx="6831431" cy="4038600"/>
          </a:xfrm>
          <a:prstGeom prst="rect">
            <a:avLst/>
          </a:prstGeom>
        </p:spPr>
      </p:pic>
      <p:sp>
        <p:nvSpPr>
          <p:cNvPr id="7" name="Rectangle 6">
            <a:extLst>
              <a:ext uri="{FF2B5EF4-FFF2-40B4-BE49-F238E27FC236}">
                <a16:creationId xmlns:a16="http://schemas.microsoft.com/office/drawing/2014/main" id="{2979C806-8103-4285-B33B-26E6044794B3}"/>
              </a:ext>
            </a:extLst>
          </p:cNvPr>
          <p:cNvSpPr/>
          <p:nvPr/>
        </p:nvSpPr>
        <p:spPr>
          <a:xfrm>
            <a:off x="300137" y="841115"/>
            <a:ext cx="4830357" cy="5687613"/>
          </a:xfrm>
          <a:prstGeom prst="rect">
            <a:avLst/>
          </a:prstGeom>
        </p:spPr>
        <p:txBody>
          <a:bodyPr vert="horz" lIns="91440" tIns="45720" rIns="91440" bIns="45720" rtlCol="0" anchor="t">
            <a:noAutofit/>
          </a:bodyPr>
          <a:lstStyle/>
          <a:p>
            <a:pPr>
              <a:spcAft>
                <a:spcPts val="600"/>
              </a:spcAft>
            </a:pPr>
            <a:r>
              <a:rPr lang="en-US" sz="1050" b="1" dirty="0">
                <a:latin typeface="Calibri"/>
                <a:cs typeface="Calibri"/>
              </a:rPr>
              <a:t>Chart 1: Weekly Trends in Shooting Incidents by Borough</a:t>
            </a:r>
            <a:endParaRPr lang="en-US" sz="1050" dirty="0">
              <a:latin typeface="Calibri"/>
              <a:cs typeface="Calibri"/>
            </a:endParaRPr>
          </a:p>
          <a:p>
            <a:pPr indent="-228600">
              <a:spcAft>
                <a:spcPts val="600"/>
              </a:spcAft>
              <a:buFont typeface="Arial" panose="020B0604020202020204" pitchFamily="34" charset="0"/>
              <a:buChar char="•"/>
            </a:pPr>
            <a:r>
              <a:rPr lang="en-US" sz="1050" b="1" dirty="0">
                <a:latin typeface="Calibri"/>
                <a:cs typeface="Calibri"/>
              </a:rPr>
              <a:t>Observations</a:t>
            </a:r>
            <a:r>
              <a:rPr lang="en-US" sz="1050" dirty="0">
                <a:latin typeface="Calibri"/>
                <a:cs typeface="Calibri"/>
              </a:rPr>
              <a:t>:</a:t>
            </a:r>
          </a:p>
          <a:p>
            <a:pPr marL="742950" lvl="1" indent="-228600">
              <a:spcAft>
                <a:spcPts val="600"/>
              </a:spcAft>
              <a:buFont typeface="Arial" panose="020B0604020202020204" pitchFamily="34" charset="0"/>
              <a:buChar char="•"/>
            </a:pPr>
            <a:r>
              <a:rPr lang="en-US" sz="1050" b="1" dirty="0">
                <a:latin typeface="Calibri"/>
                <a:cs typeface="Calibri"/>
              </a:rPr>
              <a:t>Saturday and Sunday</a:t>
            </a:r>
            <a:r>
              <a:rPr lang="en-US" sz="1050" dirty="0">
                <a:latin typeface="Calibri"/>
                <a:cs typeface="Calibri"/>
              </a:rPr>
              <a:t> have the highest number of incidents across boroughs, indicating a possible increase in incidents on weekends.</a:t>
            </a:r>
          </a:p>
          <a:p>
            <a:pPr marL="742950" lvl="1" indent="-228600">
              <a:spcAft>
                <a:spcPts val="600"/>
              </a:spcAft>
              <a:buFont typeface="Arial" panose="020B0604020202020204" pitchFamily="34" charset="0"/>
              <a:buChar char="•"/>
            </a:pPr>
            <a:r>
              <a:rPr lang="en-US" sz="1050" b="1" dirty="0">
                <a:latin typeface="Calibri"/>
                <a:cs typeface="Calibri"/>
              </a:rPr>
              <a:t>Brooklyn</a:t>
            </a:r>
            <a:r>
              <a:rPr lang="en-US" sz="1050" dirty="0">
                <a:latin typeface="Calibri"/>
                <a:cs typeface="Calibri"/>
              </a:rPr>
              <a:t> and </a:t>
            </a:r>
            <a:r>
              <a:rPr lang="en-US" sz="1050" b="1" dirty="0">
                <a:latin typeface="Calibri"/>
                <a:cs typeface="Calibri"/>
              </a:rPr>
              <a:t>The Bronx</a:t>
            </a:r>
            <a:r>
              <a:rPr lang="en-US" sz="1050" dirty="0">
                <a:latin typeface="Calibri"/>
                <a:cs typeface="Calibri"/>
              </a:rPr>
              <a:t> consistently report higher numbers across all days, especially on weekends.</a:t>
            </a:r>
          </a:p>
          <a:p>
            <a:pPr marL="742950" lvl="1" indent="-228600">
              <a:spcAft>
                <a:spcPts val="600"/>
              </a:spcAft>
              <a:buFont typeface="Arial" panose="020B0604020202020204" pitchFamily="34" charset="0"/>
              <a:buChar char="•"/>
            </a:pPr>
            <a:r>
              <a:rPr lang="en-US" sz="1050" b="1" dirty="0">
                <a:latin typeface="Calibri"/>
                <a:cs typeface="Calibri"/>
              </a:rPr>
              <a:t>Staten Island</a:t>
            </a:r>
            <a:r>
              <a:rPr lang="en-US" sz="1050" dirty="0">
                <a:latin typeface="Calibri"/>
                <a:cs typeface="Calibri"/>
              </a:rPr>
              <a:t> shows the lowest incident counts each day..</a:t>
            </a:r>
          </a:p>
          <a:p>
            <a:pPr>
              <a:spcAft>
                <a:spcPts val="600"/>
              </a:spcAft>
            </a:pPr>
            <a:r>
              <a:rPr lang="en-US" sz="1050" b="1" dirty="0">
                <a:latin typeface="Calibri"/>
                <a:cs typeface="Calibri"/>
              </a:rPr>
              <a:t>Chart 2: Incident Trends by Victim Age Group</a:t>
            </a:r>
          </a:p>
          <a:p>
            <a:pPr indent="-228600">
              <a:spcAft>
                <a:spcPts val="600"/>
              </a:spcAft>
              <a:buFont typeface="Arial" panose="020B0604020202020204" pitchFamily="34" charset="0"/>
              <a:buChar char="•"/>
            </a:pPr>
            <a:r>
              <a:rPr lang="en-US" sz="1050" b="1" dirty="0">
                <a:latin typeface="Calibri"/>
                <a:cs typeface="Calibri"/>
              </a:rPr>
              <a:t>Observations</a:t>
            </a:r>
            <a:r>
              <a:rPr lang="en-US" sz="1050" dirty="0">
                <a:latin typeface="Calibri"/>
                <a:cs typeface="Calibri"/>
              </a:rPr>
              <a:t>:</a:t>
            </a:r>
          </a:p>
          <a:p>
            <a:pPr marL="742950" lvl="1" indent="-228600">
              <a:spcAft>
                <a:spcPts val="600"/>
              </a:spcAft>
              <a:buFont typeface="Arial" panose="020B0604020202020204" pitchFamily="34" charset="0"/>
              <a:buChar char="•"/>
            </a:pPr>
            <a:r>
              <a:rPr lang="en-US" sz="1050" dirty="0">
                <a:latin typeface="Calibri"/>
                <a:cs typeface="Calibri"/>
              </a:rPr>
              <a:t>The </a:t>
            </a:r>
            <a:r>
              <a:rPr lang="en-US" sz="1050" b="1" dirty="0">
                <a:latin typeface="Calibri"/>
                <a:cs typeface="Calibri"/>
              </a:rPr>
              <a:t>25-44</a:t>
            </a:r>
            <a:r>
              <a:rPr lang="en-US" sz="1050" dirty="0">
                <a:latin typeface="Calibri"/>
                <a:cs typeface="Calibri"/>
              </a:rPr>
              <a:t> age group has the highest number of victims, followed closely by the </a:t>
            </a:r>
            <a:r>
              <a:rPr lang="en-US" sz="1050" b="1" dirty="0">
                <a:latin typeface="Calibri"/>
                <a:cs typeface="Calibri"/>
              </a:rPr>
              <a:t>18-24</a:t>
            </a:r>
            <a:r>
              <a:rPr lang="en-US" sz="1050" dirty="0">
                <a:latin typeface="Calibri"/>
                <a:cs typeface="Calibri"/>
              </a:rPr>
              <a:t> age group.</a:t>
            </a:r>
          </a:p>
          <a:p>
            <a:pPr marL="742950" lvl="1" indent="-228600">
              <a:spcAft>
                <a:spcPts val="600"/>
              </a:spcAft>
              <a:buFont typeface="Arial" panose="020B0604020202020204" pitchFamily="34" charset="0"/>
              <a:buChar char="•"/>
            </a:pPr>
            <a:r>
              <a:rPr lang="en-US" sz="1050" b="1" dirty="0">
                <a:latin typeface="Calibri"/>
                <a:cs typeface="Calibri"/>
              </a:rPr>
              <a:t>Under 18</a:t>
            </a:r>
            <a:r>
              <a:rPr lang="en-US" sz="1050" dirty="0">
                <a:latin typeface="Calibri"/>
                <a:cs typeface="Calibri"/>
              </a:rPr>
              <a:t> and </a:t>
            </a:r>
            <a:r>
              <a:rPr lang="en-US" sz="1050" b="1" dirty="0">
                <a:latin typeface="Calibri"/>
                <a:cs typeface="Calibri"/>
              </a:rPr>
              <a:t>45-64</a:t>
            </a:r>
            <a:r>
              <a:rPr lang="en-US" sz="1050" dirty="0">
                <a:latin typeface="Calibri"/>
                <a:cs typeface="Calibri"/>
              </a:rPr>
              <a:t> age groups have significantly fewer incidents.</a:t>
            </a:r>
          </a:p>
          <a:p>
            <a:pPr marL="742950" lvl="1" indent="-228600">
              <a:spcAft>
                <a:spcPts val="600"/>
              </a:spcAft>
              <a:buFont typeface="Arial" panose="020B0604020202020204" pitchFamily="34" charset="0"/>
              <a:buChar char="•"/>
            </a:pPr>
            <a:r>
              <a:rPr lang="en-US" sz="1050" dirty="0">
                <a:latin typeface="Calibri"/>
                <a:cs typeface="Calibri"/>
              </a:rPr>
              <a:t>The </a:t>
            </a:r>
            <a:r>
              <a:rPr lang="en-US" sz="1050" b="1" dirty="0">
                <a:latin typeface="Calibri"/>
                <a:cs typeface="Calibri"/>
              </a:rPr>
              <a:t>65+</a:t>
            </a:r>
            <a:r>
              <a:rPr lang="en-US" sz="1050" dirty="0">
                <a:latin typeface="Calibri"/>
                <a:cs typeface="Calibri"/>
              </a:rPr>
              <a:t> group has the least number of incidents.</a:t>
            </a:r>
          </a:p>
          <a:p>
            <a:pPr>
              <a:spcAft>
                <a:spcPts val="600"/>
              </a:spcAft>
            </a:pPr>
            <a:r>
              <a:rPr lang="en-US" sz="1050" b="1" dirty="0">
                <a:latin typeface="Calibri"/>
                <a:cs typeface="Calibri"/>
              </a:rPr>
              <a:t>Key Insights</a:t>
            </a:r>
          </a:p>
          <a:p>
            <a:pPr indent="-228600">
              <a:spcAft>
                <a:spcPts val="600"/>
              </a:spcAft>
              <a:buFont typeface="Arial" panose="020B0604020202020204" pitchFamily="34" charset="0"/>
              <a:buChar char="•"/>
            </a:pPr>
            <a:r>
              <a:rPr lang="en-US" sz="1050" b="1" dirty="0">
                <a:latin typeface="Calibri"/>
                <a:cs typeface="Calibri"/>
              </a:rPr>
              <a:t>Age Group Patterns: </a:t>
            </a:r>
            <a:r>
              <a:rPr lang="en-US" sz="1050" dirty="0">
                <a:latin typeface="Calibri"/>
                <a:cs typeface="Calibri"/>
              </a:rPr>
              <a:t>Victims and suspects are mostly concentrated in the 18-44 age bracket, indicating that young adult's figure more disproportionately in these incidents as victims and perpetrators.</a:t>
            </a:r>
          </a:p>
          <a:p>
            <a:pPr indent="-228600">
              <a:spcAft>
                <a:spcPts val="600"/>
              </a:spcAft>
              <a:buFont typeface="Arial" panose="020B0604020202020204" pitchFamily="34" charset="0"/>
              <a:buChar char="•"/>
            </a:pPr>
            <a:r>
              <a:rPr lang="en-US" sz="1050" b="1" dirty="0">
                <a:latin typeface="Calibri"/>
                <a:cs typeface="Calibri"/>
              </a:rPr>
              <a:t>Weekday Trends: </a:t>
            </a:r>
            <a:r>
              <a:rPr lang="en-US" sz="1050" dirty="0">
                <a:latin typeface="Calibri"/>
                <a:cs typeface="Calibri"/>
              </a:rPr>
              <a:t>This weekend surge, especially in Brooklyn and The Bronx, might imply heightened risk during these times and may be indicative of targeted intervention..</a:t>
            </a:r>
            <a:endParaRPr lang="en-US"/>
          </a:p>
          <a:p>
            <a:pPr>
              <a:spcAft>
                <a:spcPts val="600"/>
              </a:spcAft>
            </a:pPr>
            <a:r>
              <a:rPr lang="en-US" sz="1050" b="1" dirty="0">
                <a:latin typeface="Calibri"/>
                <a:cs typeface="Calibri"/>
              </a:rPr>
              <a:t>Methodology:</a:t>
            </a:r>
          </a:p>
          <a:p>
            <a:pPr indent="-228600">
              <a:spcBef>
                <a:spcPts val="1000"/>
              </a:spcBef>
              <a:spcAft>
                <a:spcPts val="600"/>
              </a:spcAft>
              <a:buFont typeface="Arial" panose="020B0604020202020204" pitchFamily="34" charset="0"/>
              <a:buChar char="•"/>
            </a:pPr>
            <a:r>
              <a:rPr lang="en-US" sz="1050" dirty="0">
                <a:latin typeface="Calibri"/>
                <a:cs typeface="Calibri"/>
              </a:rPr>
              <a:t>Trend analysis by year, month, and day.</a:t>
            </a:r>
          </a:p>
          <a:p>
            <a:pPr indent="-228600">
              <a:spcBef>
                <a:spcPts val="1000"/>
              </a:spcBef>
              <a:spcAft>
                <a:spcPts val="600"/>
              </a:spcAft>
              <a:buFont typeface="Arial" panose="020B0604020202020204" pitchFamily="34" charset="0"/>
              <a:buChar char="•"/>
            </a:pPr>
            <a:r>
              <a:rPr lang="en-US" sz="1050" dirty="0">
                <a:latin typeface="Calibri"/>
                <a:cs typeface="Calibri"/>
              </a:rPr>
              <a:t>Spatial distribution by borough and location type.</a:t>
            </a:r>
          </a:p>
          <a:p>
            <a:pPr indent="-228600">
              <a:spcBef>
                <a:spcPts val="1000"/>
              </a:spcBef>
              <a:spcAft>
                <a:spcPts val="600"/>
              </a:spcAft>
              <a:buFont typeface="Arial" panose="020B0604020202020204" pitchFamily="34" charset="0"/>
              <a:buChar char="•"/>
            </a:pPr>
            <a:r>
              <a:rPr lang="en-US" sz="1050" dirty="0">
                <a:latin typeface="Calibri"/>
                <a:cs typeface="Calibri"/>
              </a:rPr>
              <a:t>Demographic analysis focusing on age and gender of victims and perpetrators.</a:t>
            </a:r>
          </a:p>
        </p:txBody>
      </p:sp>
      <p:sp>
        <p:nvSpPr>
          <p:cNvPr id="2" name="TextBox 1">
            <a:extLst>
              <a:ext uri="{FF2B5EF4-FFF2-40B4-BE49-F238E27FC236}">
                <a16:creationId xmlns:a16="http://schemas.microsoft.com/office/drawing/2014/main" id="{570BFB79-C4CB-6E73-685C-7F7B6752F017}"/>
              </a:ext>
            </a:extLst>
          </p:cNvPr>
          <p:cNvSpPr txBox="1"/>
          <p:nvPr/>
        </p:nvSpPr>
        <p:spPr>
          <a:xfrm>
            <a:off x="369162" y="320842"/>
            <a:ext cx="48731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cap="all" dirty="0">
                <a:latin typeface="Univers Condensed"/>
              </a:rPr>
              <a:t>EDA &amp; Methodology</a:t>
            </a:r>
            <a:endParaRPr lang="en-US" sz="1400">
              <a:latin typeface="Univers Condensed"/>
            </a:endParaRPr>
          </a:p>
          <a:p>
            <a:pPr algn="l"/>
            <a:endParaRPr lang="en-US" sz="1400" dirty="0"/>
          </a:p>
        </p:txBody>
      </p:sp>
    </p:spTree>
    <p:extLst>
      <p:ext uri="{BB962C8B-B14F-4D97-AF65-F5344CB8AC3E}">
        <p14:creationId xmlns:p14="http://schemas.microsoft.com/office/powerpoint/2010/main" val="115338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8C2CA-2FDE-7B58-3EAD-54357D28C102}"/>
              </a:ext>
            </a:extLst>
          </p:cNvPr>
          <p:cNvSpPr>
            <a:spLocks noGrp="1"/>
          </p:cNvSpPr>
          <p:nvPr>
            <p:ph type="title"/>
          </p:nvPr>
        </p:nvSpPr>
        <p:spPr>
          <a:xfrm>
            <a:off x="700635" y="913218"/>
            <a:ext cx="10691265" cy="1371030"/>
          </a:xfrm>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757C4D2A-BDC3-3238-2CA3-744BC095895D}"/>
              </a:ext>
            </a:extLst>
          </p:cNvPr>
          <p:cNvSpPr>
            <a:spLocks noGrp="1"/>
          </p:cNvSpPr>
          <p:nvPr>
            <p:ph idx="1"/>
          </p:nvPr>
        </p:nvSpPr>
        <p:spPr>
          <a:xfrm>
            <a:off x="704089" y="2293126"/>
            <a:ext cx="10687812" cy="3926699"/>
          </a:xfrm>
        </p:spPr>
        <p:txBody>
          <a:bodyPr vert="horz" lIns="91440" tIns="45720" rIns="91440" bIns="45720" rtlCol="0" anchor="t">
            <a:normAutofit/>
          </a:bodyPr>
          <a:lstStyle/>
          <a:p>
            <a:pPr marL="0" indent="0">
              <a:buNone/>
            </a:pPr>
            <a:r>
              <a:rPr lang="en-US" sz="1400" b="1" dirty="0">
                <a:latin typeface="Calibri"/>
                <a:ea typeface="+mn-lt"/>
                <a:cs typeface="+mn-lt"/>
              </a:rPr>
              <a:t>Further Analysis: Incorporate Socioeconomic Data for Richer Context</a:t>
            </a:r>
            <a:endParaRPr lang="en-US" sz="1400" dirty="0">
              <a:latin typeface="Calibri"/>
              <a:ea typeface="+mn-lt"/>
              <a:cs typeface="+mn-lt"/>
            </a:endParaRPr>
          </a:p>
          <a:p>
            <a:r>
              <a:rPr lang="en-US" sz="1400" dirty="0">
                <a:latin typeface="Calibri"/>
                <a:ea typeface="Open Sans"/>
                <a:cs typeface="Open Sans"/>
              </a:rPr>
              <a:t>Income, jobs, education, and stability in housing are all socioeconomic information that will give meaning to trends or patterns of gun violence.</a:t>
            </a:r>
          </a:p>
          <a:p>
            <a:pPr marL="0" indent="0">
              <a:buNone/>
            </a:pPr>
            <a:r>
              <a:rPr lang="en-US" sz="1400" b="1" dirty="0">
                <a:latin typeface="Calibri"/>
                <a:ea typeface="+mn-lt"/>
                <a:cs typeface="+mn-lt"/>
              </a:rPr>
              <a:t>Predictive Modeling:</a:t>
            </a:r>
            <a:endParaRPr lang="en-US" sz="1400" dirty="0">
              <a:latin typeface="Calibri"/>
              <a:cs typeface="Calibri"/>
            </a:endParaRPr>
          </a:p>
          <a:p>
            <a:pPr marL="342900" indent="-342900"/>
            <a:r>
              <a:rPr lang="en-US" sz="1400" dirty="0">
                <a:latin typeface="Calibri"/>
                <a:ea typeface="Open Sans"/>
                <a:cs typeface="Open Sans"/>
              </a:rPr>
              <a:t>Predictive modeling can help identify specific neighborhoods and times of day or year when the risk for shootings is elevated. In this way, analysis may trigger proactive intervention by law enforcement and community groups to effectively deploy resources at high-risk times and locations. </a:t>
            </a:r>
            <a:endParaRPr lang="en-US" sz="1400" dirty="0">
              <a:latin typeface="Calibri"/>
              <a:cs typeface="Calibri"/>
            </a:endParaRPr>
          </a:p>
          <a:p>
            <a:pPr marL="0" indent="0">
              <a:buNone/>
            </a:pPr>
            <a:r>
              <a:rPr lang="en-US" sz="1400" b="1" dirty="0">
                <a:latin typeface="Calibri"/>
                <a:ea typeface="+mn-lt"/>
                <a:cs typeface="+mn-lt"/>
              </a:rPr>
              <a:t>Policy Implications:</a:t>
            </a:r>
            <a:r>
              <a:rPr lang="en-US" sz="1400" dirty="0">
                <a:latin typeface="Calibri"/>
                <a:ea typeface="+mn-lt"/>
                <a:cs typeface="+mn-lt"/>
              </a:rPr>
              <a:t> </a:t>
            </a:r>
          </a:p>
          <a:p>
            <a:pPr marL="342900" indent="-342900"/>
            <a:r>
              <a:rPr lang="en-US" sz="1400">
                <a:latin typeface="Calibri"/>
                <a:ea typeface="Open Sans"/>
                <a:cs typeface="Open Sans"/>
              </a:rPr>
              <a:t>Based on such findings, policies could be recommended to handle the root causes and reduce the risk factors. </a:t>
            </a:r>
            <a:endParaRPr lang="en-US" sz="1400" dirty="0">
              <a:latin typeface="Calibri"/>
              <a:cs typeface="Calibri"/>
            </a:endParaRPr>
          </a:p>
          <a:p>
            <a:endParaRPr lang="en-US" sz="1400" dirty="0">
              <a:latin typeface="Calibri"/>
              <a:cs typeface="Calibri"/>
            </a:endParaRPr>
          </a:p>
        </p:txBody>
      </p:sp>
      <p:cxnSp>
        <p:nvCxnSpPr>
          <p:cNvPr id="10" name="Straight Connector 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09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FB705-03D6-9246-9FFB-57DA1507AE0D}"/>
              </a:ext>
            </a:extLst>
          </p:cNvPr>
          <p:cNvSpPr>
            <a:spLocks noGrp="1"/>
          </p:cNvSpPr>
          <p:nvPr>
            <p:ph type="title"/>
          </p:nvPr>
        </p:nvSpPr>
        <p:spPr>
          <a:xfrm>
            <a:off x="704088" y="905256"/>
            <a:ext cx="2834979" cy="5218679"/>
          </a:xfrm>
        </p:spPr>
        <p:txBody>
          <a:bodyPr>
            <a:normAutofit/>
          </a:bodyPr>
          <a:lstStyle/>
          <a:p>
            <a:r>
              <a:rPr lang="en-US" sz="3200" dirty="0">
                <a:ea typeface="+mj-lt"/>
                <a:cs typeface="+mj-lt"/>
              </a:rPr>
              <a:t>reference</a:t>
            </a:r>
            <a:endParaRPr lang="en-US" sz="3200" dirty="0"/>
          </a:p>
        </p:txBody>
      </p:sp>
      <p:sp>
        <p:nvSpPr>
          <p:cNvPr id="3" name="Content Placeholder 2">
            <a:extLst>
              <a:ext uri="{FF2B5EF4-FFF2-40B4-BE49-F238E27FC236}">
                <a16:creationId xmlns:a16="http://schemas.microsoft.com/office/drawing/2014/main" id="{4C0BC078-7964-DDB5-527E-D19315E635C1}"/>
              </a:ext>
            </a:extLst>
          </p:cNvPr>
          <p:cNvSpPr>
            <a:spLocks noGrp="1"/>
          </p:cNvSpPr>
          <p:nvPr>
            <p:ph idx="1"/>
          </p:nvPr>
        </p:nvSpPr>
        <p:spPr>
          <a:xfrm>
            <a:off x="3054324" y="905256"/>
            <a:ext cx="8433588" cy="5219521"/>
          </a:xfrm>
        </p:spPr>
        <p:txBody>
          <a:bodyPr vert="horz" lIns="91440" tIns="45720" rIns="91440" bIns="45720" rtlCol="0" anchor="t">
            <a:normAutofit fontScale="92500" lnSpcReduction="10000"/>
          </a:bodyPr>
          <a:lstStyle/>
          <a:p>
            <a:pPr>
              <a:lnSpc>
                <a:spcPct val="100000"/>
              </a:lnSpc>
            </a:pPr>
            <a:r>
              <a:rPr lang="en-US" sz="1700" dirty="0">
                <a:latin typeface="Calibri"/>
                <a:cs typeface="Calibri"/>
              </a:rPr>
              <a:t>Patterns of Urban Violent  Injury: A </a:t>
            </a:r>
            <a:r>
              <a:rPr lang="en-US" sz="1700" dirty="0" err="1">
                <a:latin typeface="Calibri"/>
                <a:cs typeface="Calibri"/>
              </a:rPr>
              <a:t>Spatio</a:t>
            </a:r>
            <a:r>
              <a:rPr lang="en-US" sz="1700" dirty="0">
                <a:latin typeface="Calibri"/>
                <a:cs typeface="Calibri"/>
              </a:rPr>
              <a:t>-Temporal Analysis, Authors: Michael </a:t>
            </a:r>
            <a:r>
              <a:rPr lang="en-US" sz="1700" dirty="0" err="1">
                <a:latin typeface="Calibri"/>
                <a:cs typeface="Calibri"/>
              </a:rPr>
              <a:t>Cusimano</a:t>
            </a:r>
            <a:r>
              <a:rPr lang="en-US" sz="1700" dirty="0">
                <a:latin typeface="Calibri"/>
                <a:cs typeface="Calibri"/>
              </a:rPr>
              <a:t> ,Sean Marshall, Claus </a:t>
            </a:r>
            <a:r>
              <a:rPr lang="en-US" sz="1700" dirty="0" err="1">
                <a:latin typeface="Calibri"/>
                <a:cs typeface="Calibri"/>
              </a:rPr>
              <a:t>Rinner</a:t>
            </a:r>
            <a:r>
              <a:rPr lang="en-US" sz="1700" dirty="0">
                <a:latin typeface="Calibri"/>
                <a:cs typeface="Calibri"/>
              </a:rPr>
              <a:t>, </a:t>
            </a:r>
            <a:r>
              <a:rPr lang="en-US" sz="1700" dirty="0" err="1">
                <a:latin typeface="Calibri"/>
                <a:cs typeface="Calibri"/>
              </a:rPr>
              <a:t>Depeng</a:t>
            </a:r>
            <a:r>
              <a:rPr lang="en-US" sz="1700" dirty="0">
                <a:latin typeface="Calibri"/>
                <a:cs typeface="Calibri"/>
              </a:rPr>
              <a:t> Jiang, Mary Chipman </a:t>
            </a:r>
            <a:r>
              <a:rPr lang="en-US" sz="1700" b="1" dirty="0">
                <a:latin typeface="Calibri"/>
                <a:cs typeface="Calibri"/>
                <a:hlinkClick r:id="rId2"/>
              </a:rPr>
              <a:t>https://doi.org/10.1371/journal.pone.0008669</a:t>
            </a:r>
            <a:endParaRPr lang="en-US" sz="1700" b="1" dirty="0">
              <a:latin typeface="Calibri"/>
              <a:cs typeface="Calibri"/>
            </a:endParaRPr>
          </a:p>
          <a:p>
            <a:pPr>
              <a:lnSpc>
                <a:spcPct val="100000"/>
              </a:lnSpc>
            </a:pPr>
            <a:r>
              <a:rPr lang="en-US" sz="1700" dirty="0">
                <a:latin typeface="Calibri"/>
                <a:cs typeface="Calibri"/>
              </a:rPr>
              <a:t>Dataset: Emergency Medical Services and census data. </a:t>
            </a:r>
          </a:p>
          <a:p>
            <a:pPr marL="0" indent="0">
              <a:lnSpc>
                <a:spcPct val="100000"/>
              </a:lnSpc>
              <a:buNone/>
            </a:pPr>
            <a:endParaRPr lang="en-US" sz="1700" dirty="0">
              <a:latin typeface="Calibri"/>
              <a:cs typeface="Calibri"/>
            </a:endParaRPr>
          </a:p>
          <a:p>
            <a:pPr>
              <a:lnSpc>
                <a:spcPct val="100000"/>
              </a:lnSpc>
            </a:pPr>
            <a:r>
              <a:rPr lang="en-US" sz="1700" dirty="0">
                <a:latin typeface="Calibri"/>
                <a:cs typeface="Calibri"/>
              </a:rPr>
              <a:t>The Impact of COVID-19 on the Spatial Distribution of Shooting Violence in Buffalo, NY, </a:t>
            </a:r>
            <a:r>
              <a:rPr lang="en-US" sz="1700" dirty="0">
                <a:latin typeface="Calibri" panose="020F0502020204030204" pitchFamily="34" charset="0"/>
                <a:ea typeface="Calibri" panose="020F0502020204030204" pitchFamily="34" charset="0"/>
                <a:cs typeface="Calibri" panose="020F0502020204030204" pitchFamily="34" charset="0"/>
              </a:rPr>
              <a:t>Authors: Gregory Drake, Andrew Wheeler, Dae-Young Kim, Scott W. Phillips, Kathryn </a:t>
            </a:r>
            <a:r>
              <a:rPr lang="en-US" sz="1700" dirty="0" err="1">
                <a:latin typeface="Calibri" panose="020F0502020204030204" pitchFamily="34" charset="0"/>
                <a:ea typeface="Calibri" panose="020F0502020204030204" pitchFamily="34" charset="0"/>
                <a:cs typeface="Calibri" panose="020F0502020204030204" pitchFamily="34" charset="0"/>
              </a:rPr>
              <a:t>Mendolera</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a:latin typeface="Calibri" panose="020F0502020204030204" pitchFamily="34" charset="0"/>
                <a:ea typeface="Calibri" panose="020F0502020204030204" pitchFamily="34" charset="0"/>
                <a:cs typeface="Calibri" panose="020F0502020204030204" pitchFamily="34" charset="0"/>
                <a:hlinkClick r:id="rId3"/>
              </a:rPr>
              <a:t>https://www.researchgate.net/publication/354301277_The_impact_of_COVID-19_on_the_spatial_distribution_of_shooting_violence_in_Buffalo_NY</a:t>
            </a:r>
            <a:endParaRPr lang="en-US" sz="17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sz="1700" dirty="0">
                <a:latin typeface="Calibri"/>
                <a:cs typeface="Calibri"/>
              </a:rPr>
              <a:t>Dataset: The analysis uses a 10-year sample of geocoded shooting data (2010-June 2021) from the Buffalo Police Department, covering 2,481 shooting incidents.</a:t>
            </a:r>
          </a:p>
          <a:p>
            <a:pPr>
              <a:lnSpc>
                <a:spcPct val="100000"/>
              </a:lnSpc>
            </a:pPr>
            <a:endParaRPr lang="en-US" sz="1700" dirty="0">
              <a:latin typeface="Calibri"/>
              <a:cs typeface="Calibri"/>
            </a:endParaRPr>
          </a:p>
          <a:p>
            <a:pPr>
              <a:lnSpc>
                <a:spcPct val="100000"/>
              </a:lnSpc>
            </a:pPr>
            <a:r>
              <a:rPr lang="en-US" sz="1700" dirty="0">
                <a:latin typeface="Calibri"/>
                <a:cs typeface="Calibri"/>
              </a:rPr>
              <a:t>A Statistical Analysis of the Impact of Gun Ownership on Mass Shootings in the USA Between 2013 and 2022. </a:t>
            </a:r>
            <a:r>
              <a:rPr lang="en-US" sz="1700" dirty="0">
                <a:latin typeface="Calibri" panose="020F0502020204030204" pitchFamily="34" charset="0"/>
                <a:ea typeface="Calibri" panose="020F0502020204030204" pitchFamily="34" charset="0"/>
                <a:cs typeface="Calibri" panose="020F0502020204030204" pitchFamily="34" charset="0"/>
              </a:rPr>
              <a:t>Authors: Madison </a:t>
            </a:r>
            <a:r>
              <a:rPr lang="en-US" sz="1700" dirty="0" err="1">
                <a:latin typeface="Calibri" panose="020F0502020204030204" pitchFamily="34" charset="0"/>
                <a:ea typeface="Calibri" panose="020F0502020204030204" pitchFamily="34" charset="0"/>
                <a:cs typeface="Calibri" panose="020F0502020204030204" pitchFamily="34" charset="0"/>
              </a:rPr>
              <a:t>Daraklis</a:t>
            </a:r>
            <a:r>
              <a:rPr lang="en-US" sz="1700" dirty="0">
                <a:latin typeface="Calibri" panose="020F0502020204030204" pitchFamily="34" charset="0"/>
                <a:ea typeface="Calibri" panose="020F0502020204030204" pitchFamily="34" charset="0"/>
                <a:cs typeface="Calibri" panose="020F0502020204030204" pitchFamily="34" charset="0"/>
              </a:rPr>
              <a:t>, Mehul Pol, Lindsey Johnson, </a:t>
            </a:r>
            <a:r>
              <a:rPr lang="en-US" sz="1700" dirty="0" err="1">
                <a:latin typeface="Calibri" panose="020F0502020204030204" pitchFamily="34" charset="0"/>
                <a:ea typeface="Calibri" panose="020F0502020204030204" pitchFamily="34" charset="0"/>
                <a:cs typeface="Calibri" panose="020F0502020204030204" pitchFamily="34" charset="0"/>
              </a:rPr>
              <a:t>Cianna</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err="1">
                <a:latin typeface="Calibri" panose="020F0502020204030204" pitchFamily="34" charset="0"/>
                <a:ea typeface="Calibri" panose="020F0502020204030204" pitchFamily="34" charset="0"/>
                <a:cs typeface="Calibri" panose="020F0502020204030204" pitchFamily="34" charset="0"/>
              </a:rPr>
              <a:t>Salvatora</a:t>
            </a:r>
            <a:r>
              <a:rPr lang="en-US" sz="1700" dirty="0">
                <a:latin typeface="Calibri" panose="020F0502020204030204" pitchFamily="34" charset="0"/>
                <a:ea typeface="Calibri" panose="020F0502020204030204" pitchFamily="34" charset="0"/>
                <a:cs typeface="Calibri" panose="020F0502020204030204" pitchFamily="34" charset="0"/>
              </a:rPr>
              <a:t>, Lucy </a:t>
            </a:r>
            <a:r>
              <a:rPr lang="en-US" sz="1700" dirty="0" err="1">
                <a:latin typeface="Calibri" panose="020F0502020204030204" pitchFamily="34" charset="0"/>
                <a:ea typeface="Calibri" panose="020F0502020204030204" pitchFamily="34" charset="0"/>
                <a:cs typeface="Calibri" panose="020F0502020204030204" pitchFamily="34" charset="0"/>
              </a:rPr>
              <a:t>Kerns.</a:t>
            </a:r>
            <a:r>
              <a:rPr lang="en-US" sz="1700" dirty="0" err="1">
                <a:latin typeface="Calibri" panose="020F0502020204030204" pitchFamily="34" charset="0"/>
                <a:ea typeface="Calibri" panose="020F0502020204030204" pitchFamily="34" charset="0"/>
                <a:cs typeface="Calibri" panose="020F0502020204030204" pitchFamily="34" charset="0"/>
                <a:hlinkClick r:id="rId4"/>
              </a:rPr>
              <a:t>https</a:t>
            </a:r>
            <a:r>
              <a:rPr lang="en-US" sz="1700" dirty="0">
                <a:latin typeface="Calibri" panose="020F0502020204030204" pitchFamily="34" charset="0"/>
                <a:ea typeface="Calibri" panose="020F0502020204030204" pitchFamily="34" charset="0"/>
                <a:cs typeface="Calibri" panose="020F0502020204030204" pitchFamily="34" charset="0"/>
                <a:hlinkClick r:id="rId4"/>
              </a:rPr>
              <a:t>://www.researchgate.net/publication/381152347_A_Statistical_Analysis_of_the_Impact_of_Gun_Ownership_on_Mass_Shootings_in_the_USA_Between_2013_and_2022</a:t>
            </a:r>
            <a:endParaRPr lang="en-US" sz="17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sz="1700" dirty="0">
                <a:latin typeface="Calibri"/>
                <a:cs typeface="Calibri"/>
              </a:rPr>
              <a:t>Dataset: Data was collected from the Gun Violence Archive (GVA), supplemented by suicide data from the CDC, and socio-economic data from the US Census Bureau.</a:t>
            </a:r>
          </a:p>
          <a:p>
            <a:pPr>
              <a:lnSpc>
                <a:spcPct val="100000"/>
              </a:lnSpc>
            </a:pPr>
            <a:endParaRPr lang="en-US" sz="1700" dirty="0">
              <a:latin typeface="Calibri"/>
              <a:cs typeface="Calibri"/>
            </a:endParaRPr>
          </a:p>
          <a:p>
            <a:pPr>
              <a:lnSpc>
                <a:spcPct val="100000"/>
              </a:lnSpc>
            </a:pPr>
            <a:endParaRPr lang="en-US" sz="1700" dirty="0">
              <a:latin typeface="Calibri"/>
              <a:cs typeface="Calibri"/>
            </a:endParaRPr>
          </a:p>
        </p:txBody>
      </p:sp>
      <p:cxnSp>
        <p:nvCxnSpPr>
          <p:cNvPr id="24" name="Straight Connector 23">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207012"/>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412D24"/>
      </a:dk2>
      <a:lt2>
        <a:srgbClr val="E2E8E7"/>
      </a:lt2>
      <a:accent1>
        <a:srgbClr val="E72941"/>
      </a:accent1>
      <a:accent2>
        <a:srgbClr val="D54F17"/>
      </a:accent2>
      <a:accent3>
        <a:srgbClr val="CD9C24"/>
      </a:accent3>
      <a:accent4>
        <a:srgbClr val="9AAD13"/>
      </a:accent4>
      <a:accent5>
        <a:srgbClr val="66B721"/>
      </a:accent5>
      <a:accent6>
        <a:srgbClr val="1BBD15"/>
      </a:accent6>
      <a:hlink>
        <a:srgbClr val="309286"/>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130</TotalTime>
  <Words>915</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Calisto MT</vt:lpstr>
      <vt:lpstr>Univers Condensed</vt:lpstr>
      <vt:lpstr>ChronicleVTI</vt:lpstr>
      <vt:lpstr> NYPD Shooting Incident Data (Historic:2006-2023)</vt:lpstr>
      <vt:lpstr>Introduction</vt:lpstr>
      <vt:lpstr>Research Questions</vt:lpstr>
      <vt:lpstr>Literature Review </vt:lpstr>
      <vt:lpstr>Dataset</vt:lpstr>
      <vt:lpstr>PowerPoint Presentation</vt:lpstr>
      <vt:lpstr>Next Steps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dan k</dc:creator>
  <cp:lastModifiedBy>Teja Chalumuri</cp:lastModifiedBy>
  <cp:revision>250</cp:revision>
  <dcterms:created xsi:type="dcterms:W3CDTF">2024-10-26T14:29:12Z</dcterms:created>
  <dcterms:modified xsi:type="dcterms:W3CDTF">2024-10-28T21:28:13Z</dcterms:modified>
</cp:coreProperties>
</file>