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6" r:id="rId3"/>
    <p:sldId id="284" r:id="rId4"/>
    <p:sldId id="285" r:id="rId5"/>
    <p:sldId id="287" r:id="rId6"/>
    <p:sldId id="265" r:id="rId7"/>
    <p:sldId id="289" r:id="rId8"/>
    <p:sldId id="268" r:id="rId9"/>
    <p:sldId id="291" r:id="rId10"/>
    <p:sldId id="292" r:id="rId11"/>
    <p:sldId id="297" r:id="rId12"/>
    <p:sldId id="275" r:id="rId13"/>
    <p:sldId id="298" r:id="rId14"/>
    <p:sldId id="301" r:id="rId15"/>
    <p:sldId id="303" r:id="rId16"/>
    <p:sldId id="304" r:id="rId17"/>
    <p:sldId id="30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82DD54-7DE3-CC93-B3AF-17F44DC993BB}" v="1721" dt="2023-05-09T20:37:01.211"/>
    <p1510:client id="{C9D78B76-1830-ADFF-61E8-F9C36524E91D}" v="333" dt="2023-05-09T18:26:39.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A139D3F-DD47-48F6-AC50-A7C3C4BE93C6}"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A2F13-99C5-410D-AFE6-62AABF46E23A}" type="slidenum">
              <a:rPr lang="en-IN" smtClean="0"/>
              <a:t>‹#›</a:t>
            </a:fld>
            <a:endParaRPr lang="en-IN"/>
          </a:p>
        </p:txBody>
      </p:sp>
    </p:spTree>
    <p:extLst>
      <p:ext uri="{BB962C8B-B14F-4D97-AF65-F5344CB8AC3E}">
        <p14:creationId xmlns:p14="http://schemas.microsoft.com/office/powerpoint/2010/main" val="4145080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139D3F-DD47-48F6-AC50-A7C3C4BE93C6}"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A2F13-99C5-410D-AFE6-62AABF46E23A}" type="slidenum">
              <a:rPr lang="en-IN" smtClean="0"/>
              <a:t>‹#›</a:t>
            </a:fld>
            <a:endParaRPr lang="en-IN"/>
          </a:p>
        </p:txBody>
      </p:sp>
    </p:spTree>
    <p:extLst>
      <p:ext uri="{BB962C8B-B14F-4D97-AF65-F5344CB8AC3E}">
        <p14:creationId xmlns:p14="http://schemas.microsoft.com/office/powerpoint/2010/main" val="2734267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139D3F-DD47-48F6-AC50-A7C3C4BE93C6}"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A2F13-99C5-410D-AFE6-62AABF46E23A}" type="slidenum">
              <a:rPr lang="en-IN" smtClean="0"/>
              <a:t>‹#›</a:t>
            </a:fld>
            <a:endParaRPr lang="en-IN"/>
          </a:p>
        </p:txBody>
      </p:sp>
    </p:spTree>
    <p:extLst>
      <p:ext uri="{BB962C8B-B14F-4D97-AF65-F5344CB8AC3E}">
        <p14:creationId xmlns:p14="http://schemas.microsoft.com/office/powerpoint/2010/main" val="3744492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139D3F-DD47-48F6-AC50-A7C3C4BE93C6}"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A2F13-99C5-410D-AFE6-62AABF46E23A}" type="slidenum">
              <a:rPr lang="en-IN" smtClean="0"/>
              <a:t>‹#›</a:t>
            </a:fld>
            <a:endParaRPr lang="en-IN"/>
          </a:p>
        </p:txBody>
      </p:sp>
    </p:spTree>
    <p:extLst>
      <p:ext uri="{BB962C8B-B14F-4D97-AF65-F5344CB8AC3E}">
        <p14:creationId xmlns:p14="http://schemas.microsoft.com/office/powerpoint/2010/main" val="73004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39D3F-DD47-48F6-AC50-A7C3C4BE93C6}"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A2F13-99C5-410D-AFE6-62AABF46E23A}" type="slidenum">
              <a:rPr lang="en-IN" smtClean="0"/>
              <a:t>‹#›</a:t>
            </a:fld>
            <a:endParaRPr lang="en-IN"/>
          </a:p>
        </p:txBody>
      </p:sp>
    </p:spTree>
    <p:extLst>
      <p:ext uri="{BB962C8B-B14F-4D97-AF65-F5344CB8AC3E}">
        <p14:creationId xmlns:p14="http://schemas.microsoft.com/office/powerpoint/2010/main" val="105226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A139D3F-DD47-48F6-AC50-A7C3C4BE93C6}"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CA2F13-99C5-410D-AFE6-62AABF46E23A}" type="slidenum">
              <a:rPr lang="en-IN" smtClean="0"/>
              <a:t>‹#›</a:t>
            </a:fld>
            <a:endParaRPr lang="en-IN"/>
          </a:p>
        </p:txBody>
      </p:sp>
    </p:spTree>
    <p:extLst>
      <p:ext uri="{BB962C8B-B14F-4D97-AF65-F5344CB8AC3E}">
        <p14:creationId xmlns:p14="http://schemas.microsoft.com/office/powerpoint/2010/main" val="98694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A139D3F-DD47-48F6-AC50-A7C3C4BE93C6}" type="datetimeFigureOut">
              <a:rPr lang="en-IN" smtClean="0"/>
              <a:t>09-05-2023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CA2F13-99C5-410D-AFE6-62AABF46E23A}" type="slidenum">
              <a:rPr lang="en-IN" smtClean="0"/>
              <a:t>‹#›</a:t>
            </a:fld>
            <a:endParaRPr lang="en-IN"/>
          </a:p>
        </p:txBody>
      </p:sp>
    </p:spTree>
    <p:extLst>
      <p:ext uri="{BB962C8B-B14F-4D97-AF65-F5344CB8AC3E}">
        <p14:creationId xmlns:p14="http://schemas.microsoft.com/office/powerpoint/2010/main" val="314469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A139D3F-DD47-48F6-AC50-A7C3C4BE93C6}" type="datetimeFigureOut">
              <a:rPr lang="en-IN" smtClean="0"/>
              <a:t>09-05-2023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CA2F13-99C5-410D-AFE6-62AABF46E23A}" type="slidenum">
              <a:rPr lang="en-IN" smtClean="0"/>
              <a:t>‹#›</a:t>
            </a:fld>
            <a:endParaRPr lang="en-IN"/>
          </a:p>
        </p:txBody>
      </p:sp>
    </p:spTree>
    <p:extLst>
      <p:ext uri="{BB962C8B-B14F-4D97-AF65-F5344CB8AC3E}">
        <p14:creationId xmlns:p14="http://schemas.microsoft.com/office/powerpoint/2010/main" val="23791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39D3F-DD47-48F6-AC50-A7C3C4BE93C6}" type="datetimeFigureOut">
              <a:rPr lang="en-IN" smtClean="0"/>
              <a:t>09-05-2023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CA2F13-99C5-410D-AFE6-62AABF46E23A}" type="slidenum">
              <a:rPr lang="en-IN" smtClean="0"/>
              <a:t>‹#›</a:t>
            </a:fld>
            <a:endParaRPr lang="en-IN"/>
          </a:p>
        </p:txBody>
      </p:sp>
    </p:spTree>
    <p:extLst>
      <p:ext uri="{BB962C8B-B14F-4D97-AF65-F5344CB8AC3E}">
        <p14:creationId xmlns:p14="http://schemas.microsoft.com/office/powerpoint/2010/main" val="298280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39D3F-DD47-48F6-AC50-A7C3C4BE93C6}"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CA2F13-99C5-410D-AFE6-62AABF46E23A}" type="slidenum">
              <a:rPr lang="en-IN" smtClean="0"/>
              <a:t>‹#›</a:t>
            </a:fld>
            <a:endParaRPr lang="en-IN"/>
          </a:p>
        </p:txBody>
      </p:sp>
    </p:spTree>
    <p:extLst>
      <p:ext uri="{BB962C8B-B14F-4D97-AF65-F5344CB8AC3E}">
        <p14:creationId xmlns:p14="http://schemas.microsoft.com/office/powerpoint/2010/main" val="32077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39D3F-DD47-48F6-AC50-A7C3C4BE93C6}"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CA2F13-99C5-410D-AFE6-62AABF46E23A}" type="slidenum">
              <a:rPr lang="en-IN" smtClean="0"/>
              <a:t>‹#›</a:t>
            </a:fld>
            <a:endParaRPr lang="en-IN"/>
          </a:p>
        </p:txBody>
      </p:sp>
    </p:spTree>
    <p:extLst>
      <p:ext uri="{BB962C8B-B14F-4D97-AF65-F5344CB8AC3E}">
        <p14:creationId xmlns:p14="http://schemas.microsoft.com/office/powerpoint/2010/main" val="365971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39D3F-DD47-48F6-AC50-A7C3C4BE93C6}" type="datetimeFigureOut">
              <a:rPr lang="en-IN" smtClean="0"/>
              <a:t>09-05-2023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A2F13-99C5-410D-AFE6-62AABF46E23A}" type="slidenum">
              <a:rPr lang="en-IN" smtClean="0"/>
              <a:t>‹#›</a:t>
            </a:fld>
            <a:endParaRPr lang="en-IN"/>
          </a:p>
        </p:txBody>
      </p:sp>
    </p:spTree>
    <p:extLst>
      <p:ext uri="{BB962C8B-B14F-4D97-AF65-F5344CB8AC3E}">
        <p14:creationId xmlns:p14="http://schemas.microsoft.com/office/powerpoint/2010/main" val="1272779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rinivaspublication.com/innovations-and-implications-in-information-technology-management-social-sciences-and-educa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8">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A picture containing diagram&#10;&#10;Description automatically generated">
            <a:extLst>
              <a:ext uri="{FF2B5EF4-FFF2-40B4-BE49-F238E27FC236}">
                <a16:creationId xmlns:a16="http://schemas.microsoft.com/office/drawing/2014/main" id="{0A4264AA-52EB-91F7-994D-3FC2D551F13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4586" r="-1" b="-1"/>
          <a:stretch/>
        </p:blipFill>
        <p:spPr>
          <a:xfrm>
            <a:off x="-1" y="10"/>
            <a:ext cx="12228129" cy="4666928"/>
          </a:xfrm>
          <a:prstGeom prst="rect">
            <a:avLst/>
          </a:prstGeom>
        </p:spPr>
      </p:pic>
      <p:grpSp>
        <p:nvGrpSpPr>
          <p:cNvPr id="59" name="Group 50">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52" name="Freeform: Shape 51">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55" name="Freeform: Shape 54">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p:cNvSpPr>
            <a:spLocks noGrp="1"/>
          </p:cNvSpPr>
          <p:nvPr>
            <p:ph type="ctrTitle"/>
          </p:nvPr>
        </p:nvSpPr>
        <p:spPr>
          <a:xfrm>
            <a:off x="292882" y="5085574"/>
            <a:ext cx="6159094" cy="1487185"/>
          </a:xfrm>
        </p:spPr>
        <p:txBody>
          <a:bodyPr vert="horz" lIns="91440" tIns="45720" rIns="91440" bIns="45720" rtlCol="0" anchor="ctr">
            <a:noAutofit/>
          </a:bodyPr>
          <a:lstStyle/>
          <a:p>
            <a:pPr algn="l"/>
            <a:r>
              <a:rPr lang="en-US" sz="5400" b="1" dirty="0">
                <a:solidFill>
                  <a:schemeClr val="tx2"/>
                </a:solidFill>
                <a:latin typeface="Aldhabi"/>
                <a:cs typeface="Aldhabi"/>
              </a:rPr>
              <a:t>DATA SCIENCE SALARIES 2023</a:t>
            </a:r>
            <a:endParaRPr lang="en-US" sz="5400">
              <a:solidFill>
                <a:schemeClr val="tx2"/>
              </a:solidFill>
              <a:latin typeface="Aldhabi"/>
              <a:cs typeface="Aldhabi"/>
            </a:endParaRPr>
          </a:p>
        </p:txBody>
      </p:sp>
      <p:sp>
        <p:nvSpPr>
          <p:cNvPr id="3" name="Subtitle 2"/>
          <p:cNvSpPr>
            <a:spLocks noGrp="1"/>
          </p:cNvSpPr>
          <p:nvPr>
            <p:ph type="subTitle" idx="1"/>
          </p:nvPr>
        </p:nvSpPr>
        <p:spPr>
          <a:xfrm>
            <a:off x="7095769" y="5085573"/>
            <a:ext cx="4926411" cy="1487190"/>
          </a:xfrm>
        </p:spPr>
        <p:txBody>
          <a:bodyPr vert="horz" lIns="91440" tIns="45720" rIns="91440" bIns="45720" rtlCol="0" anchor="t">
            <a:noAutofit/>
          </a:bodyPr>
          <a:lstStyle/>
          <a:p>
            <a:pPr algn="l"/>
            <a:r>
              <a:rPr lang="en-US" sz="2800" dirty="0" err="1">
                <a:solidFill>
                  <a:schemeClr val="tx2"/>
                </a:solidFill>
                <a:latin typeface="Aldhabi"/>
                <a:cs typeface="Times New Roman"/>
              </a:rPr>
              <a:t>Tejalakshmi</a:t>
            </a:r>
            <a:r>
              <a:rPr lang="en-US" sz="2800" dirty="0">
                <a:solidFill>
                  <a:schemeClr val="tx2"/>
                </a:solidFill>
                <a:latin typeface="Aldhabi"/>
                <a:cs typeface="Times New Roman"/>
              </a:rPr>
              <a:t> Gangadhar </a:t>
            </a:r>
            <a:r>
              <a:rPr lang="en-US" sz="2800" dirty="0" err="1">
                <a:solidFill>
                  <a:schemeClr val="tx2"/>
                </a:solidFill>
                <a:latin typeface="Aldhabi"/>
                <a:cs typeface="Times New Roman"/>
              </a:rPr>
              <a:t>Chalumuri</a:t>
            </a:r>
            <a:r>
              <a:rPr lang="en-US" sz="2800" dirty="0">
                <a:solidFill>
                  <a:schemeClr val="tx2"/>
                </a:solidFill>
                <a:latin typeface="Aldhabi"/>
                <a:cs typeface="Times New Roman"/>
              </a:rPr>
              <a:t>  ​</a:t>
            </a:r>
            <a:endParaRPr lang="en-US" sz="2800" dirty="0">
              <a:solidFill>
                <a:schemeClr val="tx2"/>
              </a:solidFill>
              <a:latin typeface="Aldhabi"/>
              <a:cs typeface="Aldhabi"/>
            </a:endParaRPr>
          </a:p>
          <a:p>
            <a:pPr algn="l"/>
            <a:r>
              <a:rPr lang="en-US" sz="2800" dirty="0">
                <a:solidFill>
                  <a:schemeClr val="tx2"/>
                </a:solidFill>
                <a:latin typeface="Aldhabi"/>
                <a:cs typeface="Times New Roman"/>
              </a:rPr>
              <a:t>Daniel Nehemiah Peter Katam </a:t>
            </a:r>
          </a:p>
          <a:p>
            <a:pPr algn="l"/>
            <a:r>
              <a:rPr lang="en-US" sz="2800" dirty="0">
                <a:solidFill>
                  <a:schemeClr val="tx2"/>
                </a:solidFill>
                <a:latin typeface="Aldhabi"/>
                <a:cs typeface="Times New Roman"/>
              </a:rPr>
              <a:t>Sai Sujith Reddy Jupalli   ​</a:t>
            </a:r>
          </a:p>
        </p:txBody>
      </p:sp>
    </p:spTree>
    <p:extLst>
      <p:ext uri="{BB962C8B-B14F-4D97-AF65-F5344CB8AC3E}">
        <p14:creationId xmlns:p14="http://schemas.microsoft.com/office/powerpoint/2010/main" val="28978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77648-F083-7F9B-4B7A-75A979C97571}"/>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3400" dirty="0">
                <a:latin typeface="Aldhabi"/>
                <a:cs typeface="Aldhabi"/>
              </a:rPr>
              <a:t>Using Bivariate analysis and creating box and scatter plot to see the relation between salary in </a:t>
            </a:r>
            <a:r>
              <a:rPr lang="en-US" sz="3400" dirty="0" err="1">
                <a:latin typeface="Aldhabi"/>
                <a:cs typeface="Aldhabi"/>
              </a:rPr>
              <a:t>usd</a:t>
            </a:r>
            <a:r>
              <a:rPr lang="en-US" sz="3400" dirty="0">
                <a:latin typeface="Aldhabi"/>
                <a:cs typeface="Aldhabi"/>
              </a:rPr>
              <a:t> to employment type and experience level</a:t>
            </a:r>
            <a:endParaRPr lang="en-US" sz="3400" kern="1200" dirty="0">
              <a:latin typeface="Aldhabi"/>
              <a:cs typeface="Aldhabi"/>
            </a:endParaRPr>
          </a:p>
        </p:txBody>
      </p:sp>
      <p:cxnSp>
        <p:nvCxnSpPr>
          <p:cNvPr id="25" name="Straight Connector 2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4" descr="Chart, box and whisker chart&#10;&#10;Description automatically generated">
            <a:extLst>
              <a:ext uri="{FF2B5EF4-FFF2-40B4-BE49-F238E27FC236}">
                <a16:creationId xmlns:a16="http://schemas.microsoft.com/office/drawing/2014/main" id="{2EDC68FC-4A68-8889-47BC-CD325D00FBED}"/>
              </a:ext>
            </a:extLst>
          </p:cNvPr>
          <p:cNvPicPr>
            <a:picLocks noChangeAspect="1"/>
          </p:cNvPicPr>
          <p:nvPr/>
        </p:nvPicPr>
        <p:blipFill>
          <a:blip r:embed="rId2"/>
          <a:stretch>
            <a:fillRect/>
          </a:stretch>
        </p:blipFill>
        <p:spPr>
          <a:xfrm>
            <a:off x="1620370" y="3743201"/>
            <a:ext cx="3561229" cy="2677332"/>
          </a:xfrm>
          <a:prstGeom prst="rect">
            <a:avLst/>
          </a:prstGeom>
        </p:spPr>
      </p:pic>
      <p:pic>
        <p:nvPicPr>
          <p:cNvPr id="14" name="Picture 5" descr="Graphical user interface, text, application&#10;&#10;Description automatically generated">
            <a:extLst>
              <a:ext uri="{FF2B5EF4-FFF2-40B4-BE49-F238E27FC236}">
                <a16:creationId xmlns:a16="http://schemas.microsoft.com/office/drawing/2014/main" id="{361B2DC6-EC45-F7E5-1A0B-E3FE67B662BA}"/>
              </a:ext>
            </a:extLst>
          </p:cNvPr>
          <p:cNvPicPr>
            <a:picLocks noChangeAspect="1"/>
          </p:cNvPicPr>
          <p:nvPr/>
        </p:nvPicPr>
        <p:blipFill>
          <a:blip r:embed="rId3"/>
          <a:stretch>
            <a:fillRect/>
          </a:stretch>
        </p:blipFill>
        <p:spPr>
          <a:xfrm>
            <a:off x="723900" y="2619370"/>
            <a:ext cx="5051611" cy="1182229"/>
          </a:xfrm>
          <a:prstGeom prst="rect">
            <a:avLst/>
          </a:prstGeom>
        </p:spPr>
      </p:pic>
      <p:pic>
        <p:nvPicPr>
          <p:cNvPr id="24" name="Picture 23" descr="Chart&#10;&#10;Description automatically generated">
            <a:extLst>
              <a:ext uri="{FF2B5EF4-FFF2-40B4-BE49-F238E27FC236}">
                <a16:creationId xmlns:a16="http://schemas.microsoft.com/office/drawing/2014/main" id="{28D5C6BF-5E77-4944-5DF5-76D2C28F5FC0}"/>
              </a:ext>
            </a:extLst>
          </p:cNvPr>
          <p:cNvPicPr>
            <a:picLocks noChangeAspect="1"/>
          </p:cNvPicPr>
          <p:nvPr/>
        </p:nvPicPr>
        <p:blipFill>
          <a:blip r:embed="rId4"/>
          <a:stretch>
            <a:fillRect/>
          </a:stretch>
        </p:blipFill>
        <p:spPr>
          <a:xfrm>
            <a:off x="7048835" y="3749140"/>
            <a:ext cx="4173228" cy="2671245"/>
          </a:xfrm>
          <a:prstGeom prst="rect">
            <a:avLst/>
          </a:prstGeom>
        </p:spPr>
      </p:pic>
      <p:pic>
        <p:nvPicPr>
          <p:cNvPr id="27" name="Picture 26" descr="Graphical user interface, text, application&#10;&#10;Description automatically generated">
            <a:extLst>
              <a:ext uri="{FF2B5EF4-FFF2-40B4-BE49-F238E27FC236}">
                <a16:creationId xmlns:a16="http://schemas.microsoft.com/office/drawing/2014/main" id="{A739E3B0-E812-9B15-9AA7-FB041BC22E12}"/>
              </a:ext>
            </a:extLst>
          </p:cNvPr>
          <p:cNvPicPr>
            <a:picLocks noChangeAspect="1"/>
          </p:cNvPicPr>
          <p:nvPr/>
        </p:nvPicPr>
        <p:blipFill>
          <a:blip r:embed="rId5"/>
          <a:stretch>
            <a:fillRect/>
          </a:stretch>
        </p:blipFill>
        <p:spPr>
          <a:xfrm>
            <a:off x="5958173" y="2771709"/>
            <a:ext cx="5889803" cy="586722"/>
          </a:xfrm>
          <a:prstGeom prst="rect">
            <a:avLst/>
          </a:prstGeom>
        </p:spPr>
      </p:pic>
    </p:spTree>
    <p:extLst>
      <p:ext uri="{BB962C8B-B14F-4D97-AF65-F5344CB8AC3E}">
        <p14:creationId xmlns:p14="http://schemas.microsoft.com/office/powerpoint/2010/main" val="55695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ar chart&#10;&#10;Description automatically generated">
            <a:extLst>
              <a:ext uri="{FF2B5EF4-FFF2-40B4-BE49-F238E27FC236}">
                <a16:creationId xmlns:a16="http://schemas.microsoft.com/office/drawing/2014/main" id="{D622C1F2-5CAC-4FCE-E23D-41739097DFC4}"/>
              </a:ext>
            </a:extLst>
          </p:cNvPr>
          <p:cNvPicPr>
            <a:picLocks noChangeAspect="1"/>
          </p:cNvPicPr>
          <p:nvPr/>
        </p:nvPicPr>
        <p:blipFill>
          <a:blip r:embed="rId2"/>
          <a:stretch>
            <a:fillRect/>
          </a:stretch>
        </p:blipFill>
        <p:spPr>
          <a:xfrm>
            <a:off x="5233988" y="719138"/>
            <a:ext cx="3244850" cy="2197100"/>
          </a:xfrm>
          <a:prstGeom prst="rect">
            <a:avLst/>
          </a:prstGeom>
        </p:spPr>
      </p:pic>
      <p:pic>
        <p:nvPicPr>
          <p:cNvPr id="8" name="Picture 8" descr="Chart, bar chart&#10;&#10;Description automatically generated">
            <a:extLst>
              <a:ext uri="{FF2B5EF4-FFF2-40B4-BE49-F238E27FC236}">
                <a16:creationId xmlns:a16="http://schemas.microsoft.com/office/drawing/2014/main" id="{BB9F6540-3C32-5431-6C0E-AAEAFF2560CF}"/>
              </a:ext>
            </a:extLst>
          </p:cNvPr>
          <p:cNvPicPr>
            <a:picLocks noChangeAspect="1"/>
          </p:cNvPicPr>
          <p:nvPr/>
        </p:nvPicPr>
        <p:blipFill>
          <a:blip r:embed="rId3"/>
          <a:stretch>
            <a:fillRect/>
          </a:stretch>
        </p:blipFill>
        <p:spPr>
          <a:xfrm>
            <a:off x="5233988" y="2986088"/>
            <a:ext cx="3244850" cy="2117725"/>
          </a:xfrm>
          <a:prstGeom prst="rect">
            <a:avLst/>
          </a:prstGeom>
        </p:spPr>
      </p:pic>
      <p:pic>
        <p:nvPicPr>
          <p:cNvPr id="5" name="Picture 5" descr="Chart, bar chart&#10;&#10;Description automatically generated">
            <a:extLst>
              <a:ext uri="{FF2B5EF4-FFF2-40B4-BE49-F238E27FC236}">
                <a16:creationId xmlns:a16="http://schemas.microsoft.com/office/drawing/2014/main" id="{85477941-DCD1-CF99-9868-3903F796EDBB}"/>
              </a:ext>
            </a:extLst>
          </p:cNvPr>
          <p:cNvPicPr>
            <a:picLocks noChangeAspect="1"/>
          </p:cNvPicPr>
          <p:nvPr/>
        </p:nvPicPr>
        <p:blipFill>
          <a:blip r:embed="rId4"/>
          <a:stretch>
            <a:fillRect/>
          </a:stretch>
        </p:blipFill>
        <p:spPr>
          <a:xfrm>
            <a:off x="8547100" y="719138"/>
            <a:ext cx="3406775" cy="2184400"/>
          </a:xfrm>
          <a:prstGeom prst="rect">
            <a:avLst/>
          </a:prstGeom>
        </p:spPr>
      </p:pic>
      <p:pic>
        <p:nvPicPr>
          <p:cNvPr id="7" name="Picture 7" descr="Chart, waterfall chart&#10;&#10;Description automatically generated">
            <a:extLst>
              <a:ext uri="{FF2B5EF4-FFF2-40B4-BE49-F238E27FC236}">
                <a16:creationId xmlns:a16="http://schemas.microsoft.com/office/drawing/2014/main" id="{E5AB8599-61EB-E469-E876-EE9648B5E305}"/>
              </a:ext>
            </a:extLst>
          </p:cNvPr>
          <p:cNvPicPr>
            <a:picLocks noChangeAspect="1"/>
          </p:cNvPicPr>
          <p:nvPr/>
        </p:nvPicPr>
        <p:blipFill>
          <a:blip r:embed="rId5"/>
          <a:stretch>
            <a:fillRect/>
          </a:stretch>
        </p:blipFill>
        <p:spPr>
          <a:xfrm>
            <a:off x="8547100" y="2971800"/>
            <a:ext cx="3406775" cy="2130425"/>
          </a:xfrm>
          <a:prstGeom prst="rect">
            <a:avLst/>
          </a:prstGeom>
        </p:spPr>
      </p:pic>
      <p:pic>
        <p:nvPicPr>
          <p:cNvPr id="4" name="Picture 4" descr="Text&#10;&#10;Description automatically generated">
            <a:extLst>
              <a:ext uri="{FF2B5EF4-FFF2-40B4-BE49-F238E27FC236}">
                <a16:creationId xmlns:a16="http://schemas.microsoft.com/office/drawing/2014/main" id="{2A93F80F-B8AD-AF63-7A18-2EE80F36A961}"/>
              </a:ext>
            </a:extLst>
          </p:cNvPr>
          <p:cNvPicPr>
            <a:picLocks noGrp="1" noChangeAspect="1"/>
          </p:cNvPicPr>
          <p:nvPr>
            <p:ph idx="1"/>
          </p:nvPr>
        </p:nvPicPr>
        <p:blipFill>
          <a:blip r:embed="rId6"/>
          <a:stretch>
            <a:fillRect/>
          </a:stretch>
        </p:blipFill>
        <p:spPr>
          <a:xfrm>
            <a:off x="5233988" y="5172075"/>
            <a:ext cx="6718300" cy="1131888"/>
          </a:xfrm>
        </p:spPr>
      </p:pic>
      <p:sp>
        <p:nvSpPr>
          <p:cNvPr id="2" name="Title 1">
            <a:extLst>
              <a:ext uri="{FF2B5EF4-FFF2-40B4-BE49-F238E27FC236}">
                <a16:creationId xmlns:a16="http://schemas.microsoft.com/office/drawing/2014/main" id="{108B697D-FFE4-9629-007E-0C0CC853B236}"/>
              </a:ext>
            </a:extLst>
          </p:cNvPr>
          <p:cNvSpPr>
            <a:spLocks noGrp="1"/>
          </p:cNvSpPr>
          <p:nvPr>
            <p:ph type="title"/>
          </p:nvPr>
        </p:nvSpPr>
        <p:spPr>
          <a:xfrm>
            <a:off x="838200" y="557189"/>
            <a:ext cx="3966463" cy="652519"/>
          </a:xfrm>
        </p:spPr>
        <p:txBody>
          <a:bodyPr vert="horz" lIns="91440" tIns="45720" rIns="91440" bIns="45720" rtlCol="0" anchor="t">
            <a:normAutofit fontScale="90000"/>
          </a:bodyPr>
          <a:lstStyle/>
          <a:p>
            <a:r>
              <a:rPr lang="en-US" sz="3200" b="1" kern="1200" dirty="0">
                <a:latin typeface="Aldhabi"/>
                <a:cs typeface="Aldhabi"/>
              </a:rPr>
              <a:t>Data Visualization</a:t>
            </a:r>
            <a:r>
              <a:rPr lang="en-US" sz="3200" dirty="0">
                <a:latin typeface="Aldhabi"/>
                <a:cs typeface="Aldhabi"/>
              </a:rPr>
              <a:t> </a:t>
            </a:r>
            <a:br>
              <a:rPr lang="en-US" sz="3200" b="1" dirty="0">
                <a:latin typeface="Aldhabi"/>
                <a:cs typeface="Aldhabi"/>
              </a:rPr>
            </a:br>
            <a:endParaRPr lang="en-US" sz="3200" b="1" kern="1200">
              <a:latin typeface="Aldhabi"/>
              <a:cs typeface="Aldhabi"/>
            </a:endParaRPr>
          </a:p>
        </p:txBody>
      </p:sp>
      <p:sp>
        <p:nvSpPr>
          <p:cNvPr id="9" name="TextBox 8">
            <a:extLst>
              <a:ext uri="{FF2B5EF4-FFF2-40B4-BE49-F238E27FC236}">
                <a16:creationId xmlns:a16="http://schemas.microsoft.com/office/drawing/2014/main" id="{04711839-4905-4DAC-7A86-99C6DBBA50E1}"/>
              </a:ext>
            </a:extLst>
          </p:cNvPr>
          <p:cNvSpPr txBox="1"/>
          <p:nvPr/>
        </p:nvSpPr>
        <p:spPr>
          <a:xfrm>
            <a:off x="941294" y="1210235"/>
            <a:ext cx="3964640"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latin typeface="Aldhabi"/>
                <a:ea typeface="+mn-lt"/>
                <a:cs typeface="+mn-lt"/>
              </a:rPr>
              <a:t> We used count plot to analyze the categorical features</a:t>
            </a:r>
          </a:p>
          <a:p>
            <a:pPr marL="457200" indent="-457200">
              <a:buFont typeface="Arial"/>
              <a:buChar char="•"/>
            </a:pPr>
            <a:r>
              <a:rPr lang="en-US" sz="2800" dirty="0">
                <a:latin typeface="Aldhabi"/>
                <a:cs typeface="Calibri"/>
              </a:rPr>
              <a:t>As we can see from first chart full time employment is the most common </a:t>
            </a:r>
          </a:p>
          <a:p>
            <a:pPr marL="457200" indent="-457200">
              <a:buFont typeface="Arial"/>
              <a:buChar char="•"/>
            </a:pPr>
            <a:r>
              <a:rPr lang="en-US" sz="2800" dirty="0">
                <a:latin typeface="Aldhabi"/>
                <a:cs typeface="Calibri"/>
              </a:rPr>
              <a:t>Most of the job profiles are at senior level</a:t>
            </a:r>
          </a:p>
          <a:p>
            <a:pPr marL="457200" indent="-457200">
              <a:buFont typeface="Arial"/>
              <a:buChar char="•"/>
            </a:pPr>
            <a:r>
              <a:rPr lang="en-US" sz="2800" dirty="0">
                <a:latin typeface="Aldhabi"/>
                <a:cs typeface="Calibri"/>
              </a:rPr>
              <a:t>And most of the job are either 100% remote or 100% work from office</a:t>
            </a:r>
          </a:p>
          <a:p>
            <a:pPr marL="457200" indent="-457200">
              <a:buFont typeface="Arial"/>
              <a:buChar char="•"/>
            </a:pPr>
            <a:r>
              <a:rPr lang="en-US" sz="2800" dirty="0">
                <a:latin typeface="Aldhabi"/>
                <a:cs typeface="Calibri"/>
              </a:rPr>
              <a:t>Medium size companies are hiring more data scientist rather than large and small</a:t>
            </a:r>
          </a:p>
          <a:p>
            <a:pPr marL="457200" indent="-457200">
              <a:buFont typeface="Arial"/>
              <a:buChar char="•"/>
            </a:pPr>
            <a:endParaRPr lang="en-US" sz="2800" dirty="0">
              <a:latin typeface="Aldhabi"/>
              <a:cs typeface="Calibri"/>
            </a:endParaRPr>
          </a:p>
        </p:txBody>
      </p:sp>
    </p:spTree>
    <p:extLst>
      <p:ext uri="{BB962C8B-B14F-4D97-AF65-F5344CB8AC3E}">
        <p14:creationId xmlns:p14="http://schemas.microsoft.com/office/powerpoint/2010/main" val="1553351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picture containing timeline&#10;&#10;Description automatically generated">
            <a:extLst>
              <a:ext uri="{FF2B5EF4-FFF2-40B4-BE49-F238E27FC236}">
                <a16:creationId xmlns:a16="http://schemas.microsoft.com/office/drawing/2014/main" id="{1B3C8E8B-6BEC-260D-8680-022E06BF18A8}"/>
              </a:ext>
            </a:extLst>
          </p:cNvPr>
          <p:cNvPicPr>
            <a:picLocks noChangeAspect="1"/>
          </p:cNvPicPr>
          <p:nvPr/>
        </p:nvPicPr>
        <p:blipFill>
          <a:blip r:embed="rId2"/>
          <a:stretch>
            <a:fillRect/>
          </a:stretch>
        </p:blipFill>
        <p:spPr>
          <a:xfrm>
            <a:off x="948018" y="948062"/>
            <a:ext cx="5488639" cy="770875"/>
          </a:xfrm>
          <a:prstGeom prst="rect">
            <a:avLst/>
          </a:prstGeom>
        </p:spPr>
      </p:pic>
      <p:pic>
        <p:nvPicPr>
          <p:cNvPr id="9" name="Picture 9" descr="Text&#10;&#10;Description automatically generated">
            <a:extLst>
              <a:ext uri="{FF2B5EF4-FFF2-40B4-BE49-F238E27FC236}">
                <a16:creationId xmlns:a16="http://schemas.microsoft.com/office/drawing/2014/main" id="{0A85958F-5AE0-8764-56CF-17544D6F0CAF}"/>
              </a:ext>
            </a:extLst>
          </p:cNvPr>
          <p:cNvPicPr>
            <a:picLocks noChangeAspect="1"/>
          </p:cNvPicPr>
          <p:nvPr/>
        </p:nvPicPr>
        <p:blipFill>
          <a:blip r:embed="rId3"/>
          <a:stretch>
            <a:fillRect/>
          </a:stretch>
        </p:blipFill>
        <p:spPr>
          <a:xfrm>
            <a:off x="948018" y="1859637"/>
            <a:ext cx="5488641" cy="763078"/>
          </a:xfrm>
          <a:prstGeom prst="rect">
            <a:avLst/>
          </a:prstGeom>
        </p:spPr>
      </p:pic>
      <p:pic>
        <p:nvPicPr>
          <p:cNvPr id="10" name="Picture 10" descr="Chart, bar chart&#10;&#10;Description automatically generated">
            <a:extLst>
              <a:ext uri="{FF2B5EF4-FFF2-40B4-BE49-F238E27FC236}">
                <a16:creationId xmlns:a16="http://schemas.microsoft.com/office/drawing/2014/main" id="{3527BC3B-C37F-2C93-5E37-C8B622DFBDB4}"/>
              </a:ext>
            </a:extLst>
          </p:cNvPr>
          <p:cNvPicPr>
            <a:picLocks noChangeAspect="1"/>
          </p:cNvPicPr>
          <p:nvPr/>
        </p:nvPicPr>
        <p:blipFill>
          <a:blip r:embed="rId4"/>
          <a:stretch>
            <a:fillRect/>
          </a:stretch>
        </p:blipFill>
        <p:spPr>
          <a:xfrm>
            <a:off x="7122459" y="869422"/>
            <a:ext cx="4143935" cy="1757391"/>
          </a:xfrm>
          <a:prstGeom prst="rect">
            <a:avLst/>
          </a:prstGeom>
        </p:spPr>
      </p:pic>
      <p:pic>
        <p:nvPicPr>
          <p:cNvPr id="12" name="Picture 2" descr="A picture containing chart&#10;&#10;Description automatically generated">
            <a:extLst>
              <a:ext uri="{FF2B5EF4-FFF2-40B4-BE49-F238E27FC236}">
                <a16:creationId xmlns:a16="http://schemas.microsoft.com/office/drawing/2014/main" id="{8504D6C9-1A61-BDCD-78F9-D270996B3B2C}"/>
              </a:ext>
            </a:extLst>
          </p:cNvPr>
          <p:cNvPicPr>
            <a:picLocks noChangeAspect="1"/>
          </p:cNvPicPr>
          <p:nvPr/>
        </p:nvPicPr>
        <p:blipFill>
          <a:blip r:embed="rId5"/>
          <a:stretch>
            <a:fillRect/>
          </a:stretch>
        </p:blipFill>
        <p:spPr>
          <a:xfrm>
            <a:off x="948018" y="2782342"/>
            <a:ext cx="5488640" cy="542521"/>
          </a:xfrm>
          <a:prstGeom prst="rect">
            <a:avLst/>
          </a:prstGeom>
        </p:spPr>
      </p:pic>
      <p:pic>
        <p:nvPicPr>
          <p:cNvPr id="16" name="Picture 4" descr="Text&#10;&#10;Description automatically generated">
            <a:extLst>
              <a:ext uri="{FF2B5EF4-FFF2-40B4-BE49-F238E27FC236}">
                <a16:creationId xmlns:a16="http://schemas.microsoft.com/office/drawing/2014/main" id="{DA7BC058-C5C5-D0EF-B7B6-4552CADD192E}"/>
              </a:ext>
            </a:extLst>
          </p:cNvPr>
          <p:cNvPicPr>
            <a:picLocks noChangeAspect="1"/>
          </p:cNvPicPr>
          <p:nvPr/>
        </p:nvPicPr>
        <p:blipFill>
          <a:blip r:embed="rId6"/>
          <a:stretch>
            <a:fillRect/>
          </a:stretch>
        </p:blipFill>
        <p:spPr>
          <a:xfrm>
            <a:off x="948018" y="3589151"/>
            <a:ext cx="5488641" cy="878728"/>
          </a:xfrm>
          <a:prstGeom prst="rect">
            <a:avLst/>
          </a:prstGeom>
        </p:spPr>
      </p:pic>
      <p:pic>
        <p:nvPicPr>
          <p:cNvPr id="18" name="Picture 5" descr="Chart, bar chart&#10;&#10;Description automatically generated">
            <a:extLst>
              <a:ext uri="{FF2B5EF4-FFF2-40B4-BE49-F238E27FC236}">
                <a16:creationId xmlns:a16="http://schemas.microsoft.com/office/drawing/2014/main" id="{453FABEE-794B-9637-A715-4F5C8B3E6F25}"/>
              </a:ext>
            </a:extLst>
          </p:cNvPr>
          <p:cNvPicPr>
            <a:picLocks noChangeAspect="1"/>
          </p:cNvPicPr>
          <p:nvPr/>
        </p:nvPicPr>
        <p:blipFill>
          <a:blip r:embed="rId7"/>
          <a:stretch>
            <a:fillRect/>
          </a:stretch>
        </p:blipFill>
        <p:spPr>
          <a:xfrm>
            <a:off x="7268135" y="2612921"/>
            <a:ext cx="3998258" cy="1856274"/>
          </a:xfrm>
          <a:prstGeom prst="rect">
            <a:avLst/>
          </a:prstGeom>
        </p:spPr>
      </p:pic>
      <p:pic>
        <p:nvPicPr>
          <p:cNvPr id="20" name="Picture 2" descr="A picture containing text&#10;&#10;Description automatically generated">
            <a:extLst>
              <a:ext uri="{FF2B5EF4-FFF2-40B4-BE49-F238E27FC236}">
                <a16:creationId xmlns:a16="http://schemas.microsoft.com/office/drawing/2014/main" id="{C9B4BD78-5711-2E72-9138-6DEE835224D6}"/>
              </a:ext>
            </a:extLst>
          </p:cNvPr>
          <p:cNvPicPr>
            <a:picLocks noChangeAspect="1"/>
          </p:cNvPicPr>
          <p:nvPr/>
        </p:nvPicPr>
        <p:blipFill>
          <a:blip r:embed="rId8"/>
          <a:stretch>
            <a:fillRect/>
          </a:stretch>
        </p:blipFill>
        <p:spPr>
          <a:xfrm>
            <a:off x="948017" y="4640335"/>
            <a:ext cx="5488642" cy="513270"/>
          </a:xfrm>
          <a:prstGeom prst="rect">
            <a:avLst/>
          </a:prstGeom>
        </p:spPr>
      </p:pic>
      <p:pic>
        <p:nvPicPr>
          <p:cNvPr id="22" name="Picture 4" descr="Text&#10;&#10;Description automatically generated">
            <a:extLst>
              <a:ext uri="{FF2B5EF4-FFF2-40B4-BE49-F238E27FC236}">
                <a16:creationId xmlns:a16="http://schemas.microsoft.com/office/drawing/2014/main" id="{4EE9B20B-2266-2088-0B7F-D386D03AC706}"/>
              </a:ext>
            </a:extLst>
          </p:cNvPr>
          <p:cNvPicPr>
            <a:picLocks noChangeAspect="1"/>
          </p:cNvPicPr>
          <p:nvPr/>
        </p:nvPicPr>
        <p:blipFill>
          <a:blip r:embed="rId9"/>
          <a:stretch>
            <a:fillRect/>
          </a:stretch>
        </p:blipFill>
        <p:spPr>
          <a:xfrm>
            <a:off x="948016" y="5302306"/>
            <a:ext cx="5578289" cy="937447"/>
          </a:xfrm>
          <a:prstGeom prst="rect">
            <a:avLst/>
          </a:prstGeom>
        </p:spPr>
      </p:pic>
      <p:pic>
        <p:nvPicPr>
          <p:cNvPr id="24" name="Picture 5" descr="Chart, bar chart&#10;&#10;Description automatically generated">
            <a:extLst>
              <a:ext uri="{FF2B5EF4-FFF2-40B4-BE49-F238E27FC236}">
                <a16:creationId xmlns:a16="http://schemas.microsoft.com/office/drawing/2014/main" id="{219AEAF9-4503-EFC4-D2BF-982FF3BCF31E}"/>
              </a:ext>
            </a:extLst>
          </p:cNvPr>
          <p:cNvPicPr>
            <a:picLocks noChangeAspect="1"/>
          </p:cNvPicPr>
          <p:nvPr/>
        </p:nvPicPr>
        <p:blipFill>
          <a:blip r:embed="rId10"/>
          <a:stretch>
            <a:fillRect/>
          </a:stretch>
        </p:blipFill>
        <p:spPr>
          <a:xfrm>
            <a:off x="7122459" y="4566216"/>
            <a:ext cx="4143934" cy="1670036"/>
          </a:xfrm>
          <a:prstGeom prst="rect">
            <a:avLst/>
          </a:prstGeom>
        </p:spPr>
      </p:pic>
    </p:spTree>
    <p:extLst>
      <p:ext uri="{BB962C8B-B14F-4D97-AF65-F5344CB8AC3E}">
        <p14:creationId xmlns:p14="http://schemas.microsoft.com/office/powerpoint/2010/main" val="289431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Map&#10;&#10;Description automatically generated">
            <a:extLst>
              <a:ext uri="{FF2B5EF4-FFF2-40B4-BE49-F238E27FC236}">
                <a16:creationId xmlns:a16="http://schemas.microsoft.com/office/drawing/2014/main" id="{FA05A3FD-EB31-5FEE-44AD-173A6C20B097}"/>
              </a:ext>
            </a:extLst>
          </p:cNvPr>
          <p:cNvPicPr>
            <a:picLocks noChangeAspect="1"/>
          </p:cNvPicPr>
          <p:nvPr/>
        </p:nvPicPr>
        <p:blipFill>
          <a:blip r:embed="rId2"/>
          <a:stretch>
            <a:fillRect/>
          </a:stretch>
        </p:blipFill>
        <p:spPr>
          <a:xfrm>
            <a:off x="5106636" y="3161312"/>
            <a:ext cx="6402950" cy="3579897"/>
          </a:xfrm>
          <a:prstGeom prst="rect">
            <a:avLst/>
          </a:prstGeom>
        </p:spPr>
      </p:pic>
      <p:pic>
        <p:nvPicPr>
          <p:cNvPr id="3" name="Picture 3">
            <a:extLst>
              <a:ext uri="{FF2B5EF4-FFF2-40B4-BE49-F238E27FC236}">
                <a16:creationId xmlns:a16="http://schemas.microsoft.com/office/drawing/2014/main" id="{0D78519E-8777-6E5D-39BF-471E78029D53}"/>
              </a:ext>
            </a:extLst>
          </p:cNvPr>
          <p:cNvPicPr>
            <a:picLocks noChangeAspect="1"/>
          </p:cNvPicPr>
          <p:nvPr/>
        </p:nvPicPr>
        <p:blipFill>
          <a:blip r:embed="rId3"/>
          <a:stretch>
            <a:fillRect/>
          </a:stretch>
        </p:blipFill>
        <p:spPr>
          <a:xfrm>
            <a:off x="6099891" y="548597"/>
            <a:ext cx="5369255" cy="449055"/>
          </a:xfrm>
          <a:prstGeom prst="rect">
            <a:avLst/>
          </a:prstGeom>
        </p:spPr>
      </p:pic>
      <p:pic>
        <p:nvPicPr>
          <p:cNvPr id="4" name="Picture 4" descr="Text&#10;&#10;Description automatically generated">
            <a:extLst>
              <a:ext uri="{FF2B5EF4-FFF2-40B4-BE49-F238E27FC236}">
                <a16:creationId xmlns:a16="http://schemas.microsoft.com/office/drawing/2014/main" id="{59E63587-A012-8E0B-DB01-898A6A83B049}"/>
              </a:ext>
            </a:extLst>
          </p:cNvPr>
          <p:cNvPicPr>
            <a:picLocks noChangeAspect="1"/>
          </p:cNvPicPr>
          <p:nvPr/>
        </p:nvPicPr>
        <p:blipFill>
          <a:blip r:embed="rId4"/>
          <a:stretch>
            <a:fillRect/>
          </a:stretch>
        </p:blipFill>
        <p:spPr>
          <a:xfrm>
            <a:off x="6099891" y="1198228"/>
            <a:ext cx="5369128" cy="599645"/>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44994C4D-F248-BA0F-228C-3A8A8379048F}"/>
              </a:ext>
            </a:extLst>
          </p:cNvPr>
          <p:cNvPicPr>
            <a:picLocks noChangeAspect="1"/>
          </p:cNvPicPr>
          <p:nvPr/>
        </p:nvPicPr>
        <p:blipFill>
          <a:blip r:embed="rId5"/>
          <a:stretch>
            <a:fillRect/>
          </a:stretch>
        </p:blipFill>
        <p:spPr>
          <a:xfrm>
            <a:off x="1059281" y="1965760"/>
            <a:ext cx="7374856" cy="1133879"/>
          </a:xfrm>
          <a:prstGeom prst="rect">
            <a:avLst/>
          </a:prstGeom>
        </p:spPr>
      </p:pic>
      <p:sp>
        <p:nvSpPr>
          <p:cNvPr id="6" name="TextBox 5">
            <a:extLst>
              <a:ext uri="{FF2B5EF4-FFF2-40B4-BE49-F238E27FC236}">
                <a16:creationId xmlns:a16="http://schemas.microsoft.com/office/drawing/2014/main" id="{35CF5668-A975-A594-A485-E2D354D6BB0C}"/>
              </a:ext>
            </a:extLst>
          </p:cNvPr>
          <p:cNvSpPr txBox="1"/>
          <p:nvPr/>
        </p:nvSpPr>
        <p:spPr>
          <a:xfrm>
            <a:off x="896470" y="543485"/>
            <a:ext cx="489472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ldhabi"/>
                <a:cs typeface="Calibri"/>
              </a:rPr>
              <a:t>Creating World maps to see the spread of features across the world</a:t>
            </a:r>
            <a:endParaRPr lang="en-US" sz="3200">
              <a:latin typeface="Aldhabi"/>
              <a:cs typeface="Aldhabi"/>
            </a:endParaRPr>
          </a:p>
        </p:txBody>
      </p:sp>
      <p:sp>
        <p:nvSpPr>
          <p:cNvPr id="7" name="TextBox 6">
            <a:extLst>
              <a:ext uri="{FF2B5EF4-FFF2-40B4-BE49-F238E27FC236}">
                <a16:creationId xmlns:a16="http://schemas.microsoft.com/office/drawing/2014/main" id="{ABFD7909-7E8F-161C-C680-F2BF6493CCA7}"/>
              </a:ext>
            </a:extLst>
          </p:cNvPr>
          <p:cNvSpPr txBox="1"/>
          <p:nvPr/>
        </p:nvSpPr>
        <p:spPr>
          <a:xfrm>
            <a:off x="997324" y="3702625"/>
            <a:ext cx="4401669" cy="224676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800" dirty="0">
                <a:latin typeface="Aldhabi"/>
                <a:cs typeface="Calibri"/>
              </a:rPr>
              <a:t>As we can see from the map that South America is having the most amount of  remote where in India, Australia and Canada is moderate but when it comes to Russia its almost close to 0%</a:t>
            </a:r>
            <a:endParaRPr lang="en-US" sz="2800">
              <a:latin typeface="Aldhabi"/>
              <a:cs typeface="Aldhabi"/>
            </a:endParaRPr>
          </a:p>
        </p:txBody>
      </p:sp>
    </p:spTree>
    <p:extLst>
      <p:ext uri="{BB962C8B-B14F-4D97-AF65-F5344CB8AC3E}">
        <p14:creationId xmlns:p14="http://schemas.microsoft.com/office/powerpoint/2010/main" val="1970492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0D78519E-8777-6E5D-39BF-471E78029D53}"/>
              </a:ext>
            </a:extLst>
          </p:cNvPr>
          <p:cNvPicPr>
            <a:picLocks noChangeAspect="1"/>
          </p:cNvPicPr>
          <p:nvPr/>
        </p:nvPicPr>
        <p:blipFill>
          <a:blip r:embed="rId2"/>
          <a:stretch>
            <a:fillRect/>
          </a:stretch>
        </p:blipFill>
        <p:spPr>
          <a:xfrm>
            <a:off x="6099891" y="548597"/>
            <a:ext cx="5369255" cy="449055"/>
          </a:xfrm>
          <a:prstGeom prst="rect">
            <a:avLst/>
          </a:prstGeom>
        </p:spPr>
      </p:pic>
      <p:sp>
        <p:nvSpPr>
          <p:cNvPr id="6" name="TextBox 5">
            <a:extLst>
              <a:ext uri="{FF2B5EF4-FFF2-40B4-BE49-F238E27FC236}">
                <a16:creationId xmlns:a16="http://schemas.microsoft.com/office/drawing/2014/main" id="{35CF5668-A975-A594-A485-E2D354D6BB0C}"/>
              </a:ext>
            </a:extLst>
          </p:cNvPr>
          <p:cNvSpPr txBox="1"/>
          <p:nvPr/>
        </p:nvSpPr>
        <p:spPr>
          <a:xfrm>
            <a:off x="896470" y="543485"/>
            <a:ext cx="489472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ldhabi"/>
                <a:cs typeface="Calibri"/>
              </a:rPr>
              <a:t>Creating World maps to see the spread of features across the world</a:t>
            </a:r>
            <a:endParaRPr lang="en-US" sz="3200">
              <a:latin typeface="Aldhabi"/>
              <a:cs typeface="Aldhabi"/>
            </a:endParaRPr>
          </a:p>
        </p:txBody>
      </p:sp>
      <p:sp>
        <p:nvSpPr>
          <p:cNvPr id="7" name="TextBox 6">
            <a:extLst>
              <a:ext uri="{FF2B5EF4-FFF2-40B4-BE49-F238E27FC236}">
                <a16:creationId xmlns:a16="http://schemas.microsoft.com/office/drawing/2014/main" id="{ABFD7909-7E8F-161C-C680-F2BF6493CCA7}"/>
              </a:ext>
            </a:extLst>
          </p:cNvPr>
          <p:cNvSpPr txBox="1"/>
          <p:nvPr/>
        </p:nvSpPr>
        <p:spPr>
          <a:xfrm>
            <a:off x="997324" y="3918069"/>
            <a:ext cx="4401669" cy="181588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800" dirty="0">
                <a:latin typeface="Aldhabi"/>
                <a:cs typeface="Calibri"/>
              </a:rPr>
              <a:t>As we can see from the map that USA is having the most amount of data scientist employees living but when it comes to other countries they are very low</a:t>
            </a:r>
          </a:p>
        </p:txBody>
      </p:sp>
      <p:pic>
        <p:nvPicPr>
          <p:cNvPr id="9" name="Picture 8" descr="Map&#10;&#10;Description automatically generated">
            <a:extLst>
              <a:ext uri="{FF2B5EF4-FFF2-40B4-BE49-F238E27FC236}">
                <a16:creationId xmlns:a16="http://schemas.microsoft.com/office/drawing/2014/main" id="{BAE264C4-3E8B-5DD4-30EC-599C2A6B5F51}"/>
              </a:ext>
            </a:extLst>
          </p:cNvPr>
          <p:cNvPicPr>
            <a:picLocks noChangeAspect="1"/>
          </p:cNvPicPr>
          <p:nvPr/>
        </p:nvPicPr>
        <p:blipFill>
          <a:blip r:embed="rId3"/>
          <a:stretch>
            <a:fillRect/>
          </a:stretch>
        </p:blipFill>
        <p:spPr>
          <a:xfrm>
            <a:off x="5110778" y="3426780"/>
            <a:ext cx="6628952" cy="3198918"/>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02E8B75C-9BD1-59A0-B7F9-393EDA0EA055}"/>
              </a:ext>
            </a:extLst>
          </p:cNvPr>
          <p:cNvPicPr>
            <a:picLocks noChangeAspect="1"/>
          </p:cNvPicPr>
          <p:nvPr/>
        </p:nvPicPr>
        <p:blipFill>
          <a:blip r:embed="rId4"/>
          <a:stretch>
            <a:fillRect/>
          </a:stretch>
        </p:blipFill>
        <p:spPr>
          <a:xfrm>
            <a:off x="944606" y="1626907"/>
            <a:ext cx="10522870" cy="1607746"/>
          </a:xfrm>
          <a:prstGeom prst="rect">
            <a:avLst/>
          </a:prstGeom>
        </p:spPr>
      </p:pic>
    </p:spTree>
    <p:extLst>
      <p:ext uri="{BB962C8B-B14F-4D97-AF65-F5344CB8AC3E}">
        <p14:creationId xmlns:p14="http://schemas.microsoft.com/office/powerpoint/2010/main" val="4057476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0D78519E-8777-6E5D-39BF-471E78029D53}"/>
              </a:ext>
            </a:extLst>
          </p:cNvPr>
          <p:cNvPicPr>
            <a:picLocks noChangeAspect="1"/>
          </p:cNvPicPr>
          <p:nvPr/>
        </p:nvPicPr>
        <p:blipFill>
          <a:blip r:embed="rId2"/>
          <a:stretch>
            <a:fillRect/>
          </a:stretch>
        </p:blipFill>
        <p:spPr>
          <a:xfrm>
            <a:off x="6099891" y="548597"/>
            <a:ext cx="5369255" cy="449055"/>
          </a:xfrm>
          <a:prstGeom prst="rect">
            <a:avLst/>
          </a:prstGeom>
        </p:spPr>
      </p:pic>
      <p:sp>
        <p:nvSpPr>
          <p:cNvPr id="6" name="TextBox 5">
            <a:extLst>
              <a:ext uri="{FF2B5EF4-FFF2-40B4-BE49-F238E27FC236}">
                <a16:creationId xmlns:a16="http://schemas.microsoft.com/office/drawing/2014/main" id="{35CF5668-A975-A594-A485-E2D354D6BB0C}"/>
              </a:ext>
            </a:extLst>
          </p:cNvPr>
          <p:cNvSpPr txBox="1"/>
          <p:nvPr/>
        </p:nvSpPr>
        <p:spPr>
          <a:xfrm>
            <a:off x="896470" y="543485"/>
            <a:ext cx="489472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ldhabi"/>
                <a:cs typeface="Calibri"/>
              </a:rPr>
              <a:t>Creating World maps to see the spread of features across the world</a:t>
            </a:r>
            <a:endParaRPr lang="en-US" sz="3200">
              <a:latin typeface="Aldhabi"/>
              <a:cs typeface="Aldhabi"/>
            </a:endParaRPr>
          </a:p>
        </p:txBody>
      </p:sp>
      <p:sp>
        <p:nvSpPr>
          <p:cNvPr id="7" name="TextBox 6">
            <a:extLst>
              <a:ext uri="{FF2B5EF4-FFF2-40B4-BE49-F238E27FC236}">
                <a16:creationId xmlns:a16="http://schemas.microsoft.com/office/drawing/2014/main" id="{ABFD7909-7E8F-161C-C680-F2BF6493CCA7}"/>
              </a:ext>
            </a:extLst>
          </p:cNvPr>
          <p:cNvSpPr txBox="1"/>
          <p:nvPr/>
        </p:nvSpPr>
        <p:spPr>
          <a:xfrm>
            <a:off x="997324" y="3918069"/>
            <a:ext cx="4401669" cy="181588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800" dirty="0">
                <a:latin typeface="Aldhabi"/>
                <a:cs typeface="Calibri"/>
              </a:rPr>
              <a:t>As we can see from the map that USA is having the most amount companies which are offering data scientist jobs but when it comes to other countries, they are very low</a:t>
            </a:r>
          </a:p>
        </p:txBody>
      </p:sp>
      <p:pic>
        <p:nvPicPr>
          <p:cNvPr id="4" name="Picture 3">
            <a:extLst>
              <a:ext uri="{FF2B5EF4-FFF2-40B4-BE49-F238E27FC236}">
                <a16:creationId xmlns:a16="http://schemas.microsoft.com/office/drawing/2014/main" id="{5963FDAF-B9FD-2BF6-B12C-8B8C1691E3E0}"/>
              </a:ext>
            </a:extLst>
          </p:cNvPr>
          <p:cNvPicPr>
            <a:picLocks noChangeAspect="1"/>
          </p:cNvPicPr>
          <p:nvPr/>
        </p:nvPicPr>
        <p:blipFill>
          <a:blip r:embed="rId3"/>
          <a:stretch>
            <a:fillRect/>
          </a:stretch>
        </p:blipFill>
        <p:spPr>
          <a:xfrm>
            <a:off x="5399890" y="3431901"/>
            <a:ext cx="6283004" cy="2880886"/>
          </a:xfrm>
          <a:prstGeom prst="rect">
            <a:avLst/>
          </a:prstGeom>
        </p:spPr>
      </p:pic>
      <p:pic>
        <p:nvPicPr>
          <p:cNvPr id="5" name="Picture 7" descr="Text&#10;&#10;Description automatically generated">
            <a:extLst>
              <a:ext uri="{FF2B5EF4-FFF2-40B4-BE49-F238E27FC236}">
                <a16:creationId xmlns:a16="http://schemas.microsoft.com/office/drawing/2014/main" id="{AF04C892-F7B7-7CE7-1E80-4AD0EB3E71B8}"/>
              </a:ext>
            </a:extLst>
          </p:cNvPr>
          <p:cNvPicPr>
            <a:picLocks noChangeAspect="1"/>
          </p:cNvPicPr>
          <p:nvPr/>
        </p:nvPicPr>
        <p:blipFill>
          <a:blip r:embed="rId4"/>
          <a:stretch>
            <a:fillRect/>
          </a:stretch>
        </p:blipFill>
        <p:spPr>
          <a:xfrm>
            <a:off x="992841" y="1890077"/>
            <a:ext cx="10531288" cy="1452994"/>
          </a:xfrm>
          <a:prstGeom prst="rect">
            <a:avLst/>
          </a:prstGeom>
        </p:spPr>
      </p:pic>
    </p:spTree>
    <p:extLst>
      <p:ext uri="{BB962C8B-B14F-4D97-AF65-F5344CB8AC3E}">
        <p14:creationId xmlns:p14="http://schemas.microsoft.com/office/powerpoint/2010/main" val="1127648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1675-C6CF-3D2C-81C4-C5C36B3FF12D}"/>
              </a:ext>
            </a:extLst>
          </p:cNvPr>
          <p:cNvSpPr>
            <a:spLocks noGrp="1"/>
          </p:cNvSpPr>
          <p:nvPr>
            <p:ph type="title"/>
          </p:nvPr>
        </p:nvSpPr>
        <p:spPr>
          <a:xfrm>
            <a:off x="838200" y="365125"/>
            <a:ext cx="10515600" cy="653211"/>
          </a:xfrm>
        </p:spPr>
        <p:txBody>
          <a:bodyPr vert="horz" lIns="91440" tIns="45720" rIns="91440" bIns="45720" rtlCol="0" anchor="t">
            <a:normAutofit/>
          </a:bodyPr>
          <a:lstStyle/>
          <a:p>
            <a:r>
              <a:rPr lang="en-US" sz="3600" b="1" dirty="0">
                <a:latin typeface="Aldhabi"/>
                <a:cs typeface="Calibri Light"/>
              </a:rPr>
              <a:t>Linear Regression model</a:t>
            </a:r>
            <a:endParaRPr lang="en-US" sz="3600" b="1">
              <a:latin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B753AFB7-D5E4-ED87-3F61-5DF92A8280B1}"/>
              </a:ext>
            </a:extLst>
          </p:cNvPr>
          <p:cNvSpPr>
            <a:spLocks noGrp="1"/>
          </p:cNvSpPr>
          <p:nvPr>
            <p:ph idx="1"/>
          </p:nvPr>
        </p:nvSpPr>
        <p:spPr>
          <a:xfrm>
            <a:off x="838200" y="1018802"/>
            <a:ext cx="10515600" cy="5158161"/>
          </a:xfrm>
        </p:spPr>
        <p:txBody>
          <a:bodyPr/>
          <a:lstStyle/>
          <a:p>
            <a:endParaRPr lang="en-US"/>
          </a:p>
        </p:txBody>
      </p:sp>
    </p:spTree>
    <p:extLst>
      <p:ext uri="{BB962C8B-B14F-4D97-AF65-F5344CB8AC3E}">
        <p14:creationId xmlns:p14="http://schemas.microsoft.com/office/powerpoint/2010/main" val="14468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51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6B80-1E87-F358-9E08-57FE2FF21399}"/>
              </a:ext>
            </a:extLst>
          </p:cNvPr>
          <p:cNvSpPr>
            <a:spLocks noGrp="1"/>
          </p:cNvSpPr>
          <p:nvPr>
            <p:ph type="title"/>
          </p:nvPr>
        </p:nvSpPr>
        <p:spPr>
          <a:xfrm>
            <a:off x="838200" y="4118260"/>
            <a:ext cx="10515600" cy="1894219"/>
          </a:xfrm>
        </p:spPr>
        <p:txBody>
          <a:bodyPr vert="horz" lIns="91440" tIns="45720" rIns="91440" bIns="45720" rtlCol="0" anchor="ctr">
            <a:noAutofit/>
          </a:bodyPr>
          <a:lstStyle/>
          <a:p>
            <a:r>
              <a:rPr lang="en-US" sz="3200" b="1" dirty="0">
                <a:latin typeface="Aldhabi"/>
                <a:cs typeface="Calibri Light"/>
              </a:rPr>
              <a:t>Outcome:</a:t>
            </a:r>
            <a:br>
              <a:rPr lang="en-US" sz="8800" dirty="0">
                <a:latin typeface="Aldhabi"/>
                <a:cs typeface="Calibri Light"/>
              </a:rPr>
            </a:br>
            <a:r>
              <a:rPr lang="en-GB" sz="2800" dirty="0">
                <a:latin typeface="Aldhabi"/>
                <a:cs typeface="Times New Roman"/>
              </a:rPr>
              <a:t>The analysis of this data will be useful in several ways. It will help companies in determining the salary range for different job titles and experience levels. It will also help job seekers in negotiating their salaries and understanding the factors that affect the salary.</a:t>
            </a:r>
            <a:endParaRPr lang="en-US" sz="2800">
              <a:latin typeface="Aldhabi"/>
              <a:cs typeface="Times New Roman"/>
            </a:endParaRPr>
          </a:p>
        </p:txBody>
      </p:sp>
      <p:sp>
        <p:nvSpPr>
          <p:cNvPr id="3" name="Content Placeholder 2">
            <a:extLst>
              <a:ext uri="{FF2B5EF4-FFF2-40B4-BE49-F238E27FC236}">
                <a16:creationId xmlns:a16="http://schemas.microsoft.com/office/drawing/2014/main" id="{DDA4E23F-F306-5AF8-5318-049E0909C4B5}"/>
              </a:ext>
            </a:extLst>
          </p:cNvPr>
          <p:cNvSpPr>
            <a:spLocks noGrp="1"/>
          </p:cNvSpPr>
          <p:nvPr>
            <p:ph idx="1"/>
          </p:nvPr>
        </p:nvSpPr>
        <p:spPr>
          <a:xfrm>
            <a:off x="838200" y="517715"/>
            <a:ext cx="10515600" cy="3612084"/>
          </a:xfrm>
        </p:spPr>
        <p:txBody>
          <a:bodyPr vert="horz" lIns="91440" tIns="45720" rIns="91440" bIns="45720" rtlCol="0" anchor="t">
            <a:normAutofit/>
          </a:bodyPr>
          <a:lstStyle/>
          <a:p>
            <a:pPr marL="0" indent="0">
              <a:buNone/>
            </a:pPr>
            <a:r>
              <a:rPr lang="en-US" sz="3200" b="1" dirty="0">
                <a:latin typeface="Aldhabi"/>
                <a:cs typeface="Calibri Light"/>
              </a:rPr>
              <a:t>Goal:</a:t>
            </a:r>
            <a:endParaRPr lang="en-GB" sz="3200" b="1">
              <a:latin typeface="Aldhabi"/>
              <a:cs typeface="Times New Roman"/>
            </a:endParaRPr>
          </a:p>
          <a:p>
            <a:pPr marL="0" indent="0">
              <a:buNone/>
            </a:pPr>
            <a:r>
              <a:rPr lang="en-GB" dirty="0">
                <a:latin typeface="Aldhabi"/>
                <a:cs typeface="Times New Roman"/>
              </a:rPr>
              <a:t>The purpose of this report is to analyse the </a:t>
            </a:r>
            <a:r>
              <a:rPr lang="en-GB" b="1" dirty="0">
                <a:latin typeface="Aldhabi"/>
                <a:cs typeface="Times New Roman"/>
              </a:rPr>
              <a:t>Data Science Salaries 2023</a:t>
            </a:r>
            <a:r>
              <a:rPr lang="en-GB" dirty="0">
                <a:latin typeface="Aldhabi"/>
                <a:cs typeface="Times New Roman"/>
              </a:rPr>
              <a:t> dataset. This dataset contains information about salaries, job titles, employment types, company locations, and company sizes of individuals working in the field of data science. </a:t>
            </a:r>
            <a:endParaRPr lang="en-US">
              <a:latin typeface="Aldhabi"/>
              <a:cs typeface="Times New Roman"/>
            </a:endParaRPr>
          </a:p>
          <a:p>
            <a:pPr marL="0" indent="0">
              <a:buNone/>
            </a:pPr>
            <a:r>
              <a:rPr lang="en-GB" dirty="0">
                <a:latin typeface="Aldhabi"/>
                <a:cs typeface="Times New Roman"/>
              </a:rPr>
              <a:t>Data science salaries dataset is highly relevant for those interested in understanding the current job market in data science. </a:t>
            </a:r>
            <a:endParaRPr lang="en-US">
              <a:latin typeface="Aldhabi"/>
              <a:cs typeface="Times New Roman"/>
            </a:endParaRPr>
          </a:p>
          <a:p>
            <a:pPr marL="0" indent="0">
              <a:buNone/>
            </a:pPr>
            <a:r>
              <a:rPr lang="en-GB" dirty="0">
                <a:latin typeface="Aldhabi"/>
                <a:cs typeface="Times New Roman"/>
              </a:rPr>
              <a:t>By analysing this dataset, we can gain insights into the most in-demand skills and the locations with the highest salaries for data science jobs in the upcoming year.</a:t>
            </a:r>
            <a:endParaRPr lang="en-US">
              <a:latin typeface="Aldhabi"/>
              <a:cs typeface="Times New Roman"/>
            </a:endParaRPr>
          </a:p>
        </p:txBody>
      </p:sp>
    </p:spTree>
    <p:extLst>
      <p:ext uri="{BB962C8B-B14F-4D97-AF65-F5344CB8AC3E}">
        <p14:creationId xmlns:p14="http://schemas.microsoft.com/office/powerpoint/2010/main" val="426549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D43D5C-AF9E-8B95-575A-07F7BB17D9D9}"/>
              </a:ext>
            </a:extLst>
          </p:cNvPr>
          <p:cNvSpPr>
            <a:spLocks noGrp="1"/>
          </p:cNvSpPr>
          <p:nvPr>
            <p:ph type="title"/>
          </p:nvPr>
        </p:nvSpPr>
        <p:spPr>
          <a:xfrm>
            <a:off x="1184744" y="442551"/>
            <a:ext cx="9859618" cy="713311"/>
          </a:xfrm>
        </p:spPr>
        <p:txBody>
          <a:bodyPr vert="horz" lIns="91440" tIns="45720" rIns="91440" bIns="45720" rtlCol="0" anchor="b">
            <a:noAutofit/>
          </a:bodyPr>
          <a:lstStyle/>
          <a:p>
            <a:pPr algn="ctr"/>
            <a:r>
              <a:rPr lang="en-US" sz="4800" kern="1200" dirty="0">
                <a:latin typeface="Aldhabi"/>
                <a:cs typeface="Aldhabi"/>
              </a:rPr>
              <a:t>Description of columns </a:t>
            </a:r>
          </a:p>
        </p:txBody>
      </p:sp>
      <p:sp>
        <p:nvSpPr>
          <p:cNvPr id="14" name="Freeform: Shape 13">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F9C79A22-C95D-E32C-DB42-68E0145EB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215" y="1761633"/>
            <a:ext cx="9856663" cy="4403275"/>
          </a:xfrm>
          <a:prstGeom prst="rect">
            <a:avLst/>
          </a:prstGeom>
        </p:spPr>
      </p:pic>
    </p:spTree>
    <p:extLst>
      <p:ext uri="{BB962C8B-B14F-4D97-AF65-F5344CB8AC3E}">
        <p14:creationId xmlns:p14="http://schemas.microsoft.com/office/powerpoint/2010/main" val="313444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CEDDB7-7582-9CAD-88F6-8793CEC9884E}"/>
              </a:ext>
            </a:extLst>
          </p:cNvPr>
          <p:cNvSpPr>
            <a:spLocks noGrp="1"/>
          </p:cNvSpPr>
          <p:nvPr>
            <p:ph type="title"/>
          </p:nvPr>
        </p:nvSpPr>
        <p:spPr>
          <a:xfrm>
            <a:off x="841247" y="978619"/>
            <a:ext cx="3410712" cy="1106424"/>
          </a:xfrm>
        </p:spPr>
        <p:txBody>
          <a:bodyPr>
            <a:normAutofit/>
          </a:bodyPr>
          <a:lstStyle/>
          <a:p>
            <a:r>
              <a:rPr lang="en-US" sz="3200" b="1" dirty="0">
                <a:latin typeface="Aldhabi"/>
                <a:cs typeface="Calibri Light"/>
              </a:rPr>
              <a:t>Information about dataset :</a:t>
            </a:r>
            <a:endParaRPr lang="en-US" sz="3200" b="1">
              <a:latin typeface="Aldhabi"/>
              <a:cs typeface="Aldhabi"/>
            </a:endParaRPr>
          </a:p>
        </p:txBody>
      </p:sp>
      <p:sp>
        <p:nvSpPr>
          <p:cNvPr id="25" name="Rectangle 2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ontent Placeholder 10">
            <a:extLst>
              <a:ext uri="{FF2B5EF4-FFF2-40B4-BE49-F238E27FC236}">
                <a16:creationId xmlns:a16="http://schemas.microsoft.com/office/drawing/2014/main" id="{B3010FB2-97D1-3F46-3BD6-5EF7A50D8C1B}"/>
              </a:ext>
            </a:extLst>
          </p:cNvPr>
          <p:cNvSpPr>
            <a:spLocks noGrp="1"/>
          </p:cNvSpPr>
          <p:nvPr>
            <p:ph idx="1"/>
          </p:nvPr>
        </p:nvSpPr>
        <p:spPr>
          <a:xfrm>
            <a:off x="841248" y="2252870"/>
            <a:ext cx="3412219" cy="3560251"/>
          </a:xfrm>
        </p:spPr>
        <p:txBody>
          <a:bodyPr vert="horz" lIns="91440" tIns="45720" rIns="91440" bIns="45720" rtlCol="0" anchor="t">
            <a:noAutofit/>
          </a:bodyPr>
          <a:lstStyle/>
          <a:p>
            <a:r>
              <a:rPr lang="en-US" sz="1800" dirty="0">
                <a:cs typeface="Calibri"/>
              </a:rPr>
              <a:t>We have used info command to get an overview of the dataset</a:t>
            </a:r>
          </a:p>
          <a:p>
            <a:r>
              <a:rPr lang="en-US" sz="1800" dirty="0">
                <a:cs typeface="Calibri"/>
              </a:rPr>
              <a:t>As we can see from the table there are 4 integer and 7 object features</a:t>
            </a:r>
          </a:p>
          <a:p>
            <a:r>
              <a:rPr lang="en-US" sz="1800" dirty="0">
                <a:cs typeface="Calibri"/>
              </a:rPr>
              <a:t>There are no null values</a:t>
            </a:r>
          </a:p>
          <a:p>
            <a:r>
              <a:rPr lang="en-US" sz="1800" dirty="0">
                <a:cs typeface="Calibri"/>
              </a:rPr>
              <a:t>Memory used to store the dataset</a:t>
            </a:r>
          </a:p>
          <a:p>
            <a:r>
              <a:rPr lang="en-US" sz="1800" dirty="0">
                <a:cs typeface="Calibri"/>
              </a:rPr>
              <a:t>Total number of columns and rows and the titles of the columns</a:t>
            </a:r>
          </a:p>
        </p:txBody>
      </p:sp>
      <p:pic>
        <p:nvPicPr>
          <p:cNvPr id="7" name="Picture 7" descr="Graphical user interface, text&#10;&#10;Description automatically generated">
            <a:extLst>
              <a:ext uri="{FF2B5EF4-FFF2-40B4-BE49-F238E27FC236}">
                <a16:creationId xmlns:a16="http://schemas.microsoft.com/office/drawing/2014/main" id="{5BC988BC-A11F-5899-3F8A-84B6C716C8E6}"/>
              </a:ext>
            </a:extLst>
          </p:cNvPr>
          <p:cNvPicPr>
            <a:picLocks noChangeAspect="1"/>
          </p:cNvPicPr>
          <p:nvPr/>
        </p:nvPicPr>
        <p:blipFill rotWithShape="1">
          <a:blip r:embed="rId2"/>
          <a:srcRect r="3" b="2850"/>
          <a:stretch/>
        </p:blipFill>
        <p:spPr>
          <a:xfrm>
            <a:off x="5342262" y="630936"/>
            <a:ext cx="6213588" cy="5495544"/>
          </a:xfrm>
          <a:prstGeom prst="rect">
            <a:avLst/>
          </a:prstGeom>
        </p:spPr>
      </p:pic>
    </p:spTree>
    <p:extLst>
      <p:ext uri="{BB962C8B-B14F-4D97-AF65-F5344CB8AC3E}">
        <p14:creationId xmlns:p14="http://schemas.microsoft.com/office/powerpoint/2010/main" val="66584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5" descr="Text&#10;&#10;Description automatically generated">
            <a:extLst>
              <a:ext uri="{FF2B5EF4-FFF2-40B4-BE49-F238E27FC236}">
                <a16:creationId xmlns:a16="http://schemas.microsoft.com/office/drawing/2014/main" id="{329037A3-08E3-867A-8BCA-60A032FA84E8}"/>
              </a:ext>
            </a:extLst>
          </p:cNvPr>
          <p:cNvPicPr>
            <a:picLocks noChangeAspect="1"/>
          </p:cNvPicPr>
          <p:nvPr/>
        </p:nvPicPr>
        <p:blipFill>
          <a:blip r:embed="rId2"/>
          <a:stretch>
            <a:fillRect/>
          </a:stretch>
        </p:blipFill>
        <p:spPr>
          <a:xfrm>
            <a:off x="722550" y="981527"/>
            <a:ext cx="3698875" cy="4901702"/>
          </a:xfrm>
          <a:prstGeom prst="rect">
            <a:avLst/>
          </a:prstGeom>
        </p:spPr>
      </p:pic>
      <p:pic>
        <p:nvPicPr>
          <p:cNvPr id="7" name="Picture 7" descr="Graphical user interface, text, application, email&#10;&#10;Description automatically generated">
            <a:extLst>
              <a:ext uri="{FF2B5EF4-FFF2-40B4-BE49-F238E27FC236}">
                <a16:creationId xmlns:a16="http://schemas.microsoft.com/office/drawing/2014/main" id="{6710EEAC-61A0-5308-DF31-4AED2EA6A8D5}"/>
              </a:ext>
            </a:extLst>
          </p:cNvPr>
          <p:cNvPicPr>
            <a:picLocks noChangeAspect="1"/>
          </p:cNvPicPr>
          <p:nvPr/>
        </p:nvPicPr>
        <p:blipFill>
          <a:blip r:embed="rId3"/>
          <a:stretch>
            <a:fillRect/>
          </a:stretch>
        </p:blipFill>
        <p:spPr>
          <a:xfrm>
            <a:off x="4736461" y="3506361"/>
            <a:ext cx="7131050" cy="1677324"/>
          </a:xfrm>
          <a:prstGeom prst="rect">
            <a:avLst/>
          </a:prstGeom>
        </p:spPr>
      </p:pic>
      <p:pic>
        <p:nvPicPr>
          <p:cNvPr id="4" name="Picture 4" descr="Chart, scatter chart&#10;&#10;Description automatically generated">
            <a:extLst>
              <a:ext uri="{FF2B5EF4-FFF2-40B4-BE49-F238E27FC236}">
                <a16:creationId xmlns:a16="http://schemas.microsoft.com/office/drawing/2014/main" id="{ECDB364D-9B4B-4276-9ED3-98FF182F94C2}"/>
              </a:ext>
            </a:extLst>
          </p:cNvPr>
          <p:cNvPicPr>
            <a:picLocks noGrp="1" noChangeAspect="1"/>
          </p:cNvPicPr>
          <p:nvPr>
            <p:ph idx="1"/>
          </p:nvPr>
        </p:nvPicPr>
        <p:blipFill>
          <a:blip r:embed="rId4"/>
          <a:stretch>
            <a:fillRect/>
          </a:stretch>
        </p:blipFill>
        <p:spPr>
          <a:xfrm>
            <a:off x="4622730" y="986430"/>
            <a:ext cx="7131050" cy="1020738"/>
          </a:xfrm>
        </p:spPr>
      </p:pic>
      <p:pic>
        <p:nvPicPr>
          <p:cNvPr id="6" name="Picture 6" descr="Graphical user interface, text, application, Word&#10;&#10;Description automatically generated">
            <a:extLst>
              <a:ext uri="{FF2B5EF4-FFF2-40B4-BE49-F238E27FC236}">
                <a16:creationId xmlns:a16="http://schemas.microsoft.com/office/drawing/2014/main" id="{53E8DB30-9D38-59D4-E579-529B51E90716}"/>
              </a:ext>
            </a:extLst>
          </p:cNvPr>
          <p:cNvPicPr>
            <a:picLocks noChangeAspect="1"/>
          </p:cNvPicPr>
          <p:nvPr/>
        </p:nvPicPr>
        <p:blipFill>
          <a:blip r:embed="rId5"/>
          <a:stretch>
            <a:fillRect/>
          </a:stretch>
        </p:blipFill>
        <p:spPr>
          <a:xfrm>
            <a:off x="4622729" y="2068821"/>
            <a:ext cx="7131050" cy="1370771"/>
          </a:xfrm>
          <a:prstGeom prst="rect">
            <a:avLst/>
          </a:prstGeom>
        </p:spPr>
      </p:pic>
      <p:sp>
        <p:nvSpPr>
          <p:cNvPr id="2" name="Title 1">
            <a:extLst>
              <a:ext uri="{FF2B5EF4-FFF2-40B4-BE49-F238E27FC236}">
                <a16:creationId xmlns:a16="http://schemas.microsoft.com/office/drawing/2014/main" id="{96006E57-4F15-3061-CF9A-1DBCB1967771}"/>
              </a:ext>
            </a:extLst>
          </p:cNvPr>
          <p:cNvSpPr>
            <a:spLocks noGrp="1"/>
          </p:cNvSpPr>
          <p:nvPr>
            <p:ph type="title"/>
          </p:nvPr>
        </p:nvSpPr>
        <p:spPr>
          <a:xfrm>
            <a:off x="644857" y="137872"/>
            <a:ext cx="10515600" cy="942664"/>
          </a:xfrm>
        </p:spPr>
        <p:txBody>
          <a:bodyPr vert="horz" lIns="91440" tIns="45720" rIns="91440" bIns="45720" rtlCol="0" anchor="ctr">
            <a:normAutofit/>
          </a:bodyPr>
          <a:lstStyle/>
          <a:p>
            <a:pPr algn="ctr"/>
            <a:r>
              <a:rPr lang="en-US" sz="3200" b="1" kern="1200" dirty="0">
                <a:latin typeface="Aldhabi"/>
                <a:cs typeface="Aldhabi"/>
              </a:rPr>
              <a:t>Cleaning and Wrangling </a:t>
            </a:r>
          </a:p>
        </p:txBody>
      </p:sp>
      <p:pic>
        <p:nvPicPr>
          <p:cNvPr id="8" name="Picture 8" descr="A picture containing rectangle&#10;&#10;Description automatically generated">
            <a:extLst>
              <a:ext uri="{FF2B5EF4-FFF2-40B4-BE49-F238E27FC236}">
                <a16:creationId xmlns:a16="http://schemas.microsoft.com/office/drawing/2014/main" id="{5AED8506-A549-F96E-6BB1-4A8A53BB60AA}"/>
              </a:ext>
            </a:extLst>
          </p:cNvPr>
          <p:cNvPicPr>
            <a:picLocks noChangeAspect="1"/>
          </p:cNvPicPr>
          <p:nvPr/>
        </p:nvPicPr>
        <p:blipFill>
          <a:blip r:embed="rId6"/>
          <a:stretch>
            <a:fillRect/>
          </a:stretch>
        </p:blipFill>
        <p:spPr>
          <a:xfrm>
            <a:off x="4735606" y="5190110"/>
            <a:ext cx="7023846" cy="679986"/>
          </a:xfrm>
          <a:prstGeom prst="rect">
            <a:avLst/>
          </a:prstGeom>
        </p:spPr>
      </p:pic>
    </p:spTree>
    <p:extLst>
      <p:ext uri="{BB962C8B-B14F-4D97-AF65-F5344CB8AC3E}">
        <p14:creationId xmlns:p14="http://schemas.microsoft.com/office/powerpoint/2010/main" val="339141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3897" y="858739"/>
            <a:ext cx="10720089" cy="4277668"/>
          </a:xfrm>
          <a:prstGeom prst="rect">
            <a:avLst/>
          </a:prstGeom>
        </p:spPr>
      </p:pic>
      <p:pic>
        <p:nvPicPr>
          <p:cNvPr id="4" name="Picture 3" descr="Graphical user interface, text, application, email&#10;&#10;Description automatically generated">
            <a:extLst>
              <a:ext uri="{FF2B5EF4-FFF2-40B4-BE49-F238E27FC236}">
                <a16:creationId xmlns:a16="http://schemas.microsoft.com/office/drawing/2014/main" id="{64A58E24-7A67-3428-34DD-E0173173B356}"/>
              </a:ext>
            </a:extLst>
          </p:cNvPr>
          <p:cNvPicPr>
            <a:picLocks noChangeAspect="1"/>
          </p:cNvPicPr>
          <p:nvPr/>
        </p:nvPicPr>
        <p:blipFill>
          <a:blip r:embed="rId3"/>
          <a:stretch>
            <a:fillRect/>
          </a:stretch>
        </p:blipFill>
        <p:spPr>
          <a:xfrm>
            <a:off x="619406" y="5124836"/>
            <a:ext cx="10704395" cy="1558542"/>
          </a:xfrm>
          <a:prstGeom prst="rect">
            <a:avLst/>
          </a:prstGeom>
        </p:spPr>
      </p:pic>
      <p:sp>
        <p:nvSpPr>
          <p:cNvPr id="5" name="TextBox 4">
            <a:extLst>
              <a:ext uri="{FF2B5EF4-FFF2-40B4-BE49-F238E27FC236}">
                <a16:creationId xmlns:a16="http://schemas.microsoft.com/office/drawing/2014/main" id="{D63D723A-B2D4-2FBF-245A-9071D34C5A0B}"/>
              </a:ext>
            </a:extLst>
          </p:cNvPr>
          <p:cNvSpPr txBox="1"/>
          <p:nvPr/>
        </p:nvSpPr>
        <p:spPr>
          <a:xfrm>
            <a:off x="621926" y="319367"/>
            <a:ext cx="60937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Aldhabi"/>
                <a:cs typeface="Calibri"/>
              </a:rPr>
              <a:t>Making data more readable</a:t>
            </a:r>
            <a:endParaRPr lang="en-US" sz="3200" dirty="0">
              <a:latin typeface="Aldhabi"/>
              <a:cs typeface="Aldhabi"/>
            </a:endParaRPr>
          </a:p>
        </p:txBody>
      </p:sp>
    </p:spTree>
    <p:extLst>
      <p:ext uri="{BB962C8B-B14F-4D97-AF65-F5344CB8AC3E}">
        <p14:creationId xmlns:p14="http://schemas.microsoft.com/office/powerpoint/2010/main" val="2244333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ar chart&#10;&#10;Description automatically generated">
            <a:extLst>
              <a:ext uri="{FF2B5EF4-FFF2-40B4-BE49-F238E27FC236}">
                <a16:creationId xmlns:a16="http://schemas.microsoft.com/office/drawing/2014/main" id="{D622C1F2-5CAC-4FCE-E23D-41739097DFC4}"/>
              </a:ext>
            </a:extLst>
          </p:cNvPr>
          <p:cNvPicPr>
            <a:picLocks noChangeAspect="1"/>
          </p:cNvPicPr>
          <p:nvPr/>
        </p:nvPicPr>
        <p:blipFill>
          <a:blip r:embed="rId2"/>
          <a:stretch>
            <a:fillRect/>
          </a:stretch>
        </p:blipFill>
        <p:spPr>
          <a:xfrm>
            <a:off x="5233988" y="719138"/>
            <a:ext cx="3244850" cy="2197100"/>
          </a:xfrm>
          <a:prstGeom prst="rect">
            <a:avLst/>
          </a:prstGeom>
        </p:spPr>
      </p:pic>
      <p:pic>
        <p:nvPicPr>
          <p:cNvPr id="8" name="Picture 8" descr="Chart, bar chart&#10;&#10;Description automatically generated">
            <a:extLst>
              <a:ext uri="{FF2B5EF4-FFF2-40B4-BE49-F238E27FC236}">
                <a16:creationId xmlns:a16="http://schemas.microsoft.com/office/drawing/2014/main" id="{BB9F6540-3C32-5431-6C0E-AAEAFF2560CF}"/>
              </a:ext>
            </a:extLst>
          </p:cNvPr>
          <p:cNvPicPr>
            <a:picLocks noChangeAspect="1"/>
          </p:cNvPicPr>
          <p:nvPr/>
        </p:nvPicPr>
        <p:blipFill>
          <a:blip r:embed="rId3"/>
          <a:stretch>
            <a:fillRect/>
          </a:stretch>
        </p:blipFill>
        <p:spPr>
          <a:xfrm>
            <a:off x="5233988" y="2986088"/>
            <a:ext cx="3244850" cy="2117725"/>
          </a:xfrm>
          <a:prstGeom prst="rect">
            <a:avLst/>
          </a:prstGeom>
        </p:spPr>
      </p:pic>
      <p:pic>
        <p:nvPicPr>
          <p:cNvPr id="5" name="Picture 5" descr="Chart, bar chart&#10;&#10;Description automatically generated">
            <a:extLst>
              <a:ext uri="{FF2B5EF4-FFF2-40B4-BE49-F238E27FC236}">
                <a16:creationId xmlns:a16="http://schemas.microsoft.com/office/drawing/2014/main" id="{85477941-DCD1-CF99-9868-3903F796EDBB}"/>
              </a:ext>
            </a:extLst>
          </p:cNvPr>
          <p:cNvPicPr>
            <a:picLocks noChangeAspect="1"/>
          </p:cNvPicPr>
          <p:nvPr/>
        </p:nvPicPr>
        <p:blipFill>
          <a:blip r:embed="rId4"/>
          <a:stretch>
            <a:fillRect/>
          </a:stretch>
        </p:blipFill>
        <p:spPr>
          <a:xfrm>
            <a:off x="8547100" y="719138"/>
            <a:ext cx="3406775" cy="2184400"/>
          </a:xfrm>
          <a:prstGeom prst="rect">
            <a:avLst/>
          </a:prstGeom>
        </p:spPr>
      </p:pic>
      <p:pic>
        <p:nvPicPr>
          <p:cNvPr id="7" name="Picture 7" descr="Chart, waterfall chart&#10;&#10;Description automatically generated">
            <a:extLst>
              <a:ext uri="{FF2B5EF4-FFF2-40B4-BE49-F238E27FC236}">
                <a16:creationId xmlns:a16="http://schemas.microsoft.com/office/drawing/2014/main" id="{E5AB8599-61EB-E469-E876-EE9648B5E305}"/>
              </a:ext>
            </a:extLst>
          </p:cNvPr>
          <p:cNvPicPr>
            <a:picLocks noChangeAspect="1"/>
          </p:cNvPicPr>
          <p:nvPr/>
        </p:nvPicPr>
        <p:blipFill>
          <a:blip r:embed="rId5"/>
          <a:stretch>
            <a:fillRect/>
          </a:stretch>
        </p:blipFill>
        <p:spPr>
          <a:xfrm>
            <a:off x="8547100" y="2971800"/>
            <a:ext cx="3406775" cy="2130425"/>
          </a:xfrm>
          <a:prstGeom prst="rect">
            <a:avLst/>
          </a:prstGeom>
        </p:spPr>
      </p:pic>
      <p:pic>
        <p:nvPicPr>
          <p:cNvPr id="4" name="Picture 4" descr="Text&#10;&#10;Description automatically generated">
            <a:extLst>
              <a:ext uri="{FF2B5EF4-FFF2-40B4-BE49-F238E27FC236}">
                <a16:creationId xmlns:a16="http://schemas.microsoft.com/office/drawing/2014/main" id="{2A93F80F-B8AD-AF63-7A18-2EE80F36A961}"/>
              </a:ext>
            </a:extLst>
          </p:cNvPr>
          <p:cNvPicPr>
            <a:picLocks noGrp="1" noChangeAspect="1"/>
          </p:cNvPicPr>
          <p:nvPr>
            <p:ph idx="1"/>
          </p:nvPr>
        </p:nvPicPr>
        <p:blipFill>
          <a:blip r:embed="rId6"/>
          <a:stretch>
            <a:fillRect/>
          </a:stretch>
        </p:blipFill>
        <p:spPr>
          <a:xfrm>
            <a:off x="5233988" y="5172075"/>
            <a:ext cx="6718300" cy="1131888"/>
          </a:xfrm>
        </p:spPr>
      </p:pic>
      <p:sp>
        <p:nvSpPr>
          <p:cNvPr id="2" name="Title 1">
            <a:extLst>
              <a:ext uri="{FF2B5EF4-FFF2-40B4-BE49-F238E27FC236}">
                <a16:creationId xmlns:a16="http://schemas.microsoft.com/office/drawing/2014/main" id="{108B697D-FFE4-9629-007E-0C0CC853B236}"/>
              </a:ext>
            </a:extLst>
          </p:cNvPr>
          <p:cNvSpPr>
            <a:spLocks noGrp="1"/>
          </p:cNvSpPr>
          <p:nvPr>
            <p:ph type="title"/>
          </p:nvPr>
        </p:nvSpPr>
        <p:spPr>
          <a:xfrm>
            <a:off x="838200" y="557189"/>
            <a:ext cx="3966463" cy="652519"/>
          </a:xfrm>
        </p:spPr>
        <p:txBody>
          <a:bodyPr vert="horz" lIns="91440" tIns="45720" rIns="91440" bIns="45720" rtlCol="0" anchor="t">
            <a:normAutofit fontScale="90000"/>
          </a:bodyPr>
          <a:lstStyle/>
          <a:p>
            <a:r>
              <a:rPr lang="en-US" sz="3200" b="1" kern="1200" dirty="0">
                <a:latin typeface="Aldhabi"/>
                <a:cs typeface="Aldhabi"/>
              </a:rPr>
              <a:t>Data Visualization</a:t>
            </a:r>
            <a:r>
              <a:rPr lang="en-US" sz="3200" dirty="0">
                <a:latin typeface="Aldhabi"/>
                <a:cs typeface="Aldhabi"/>
              </a:rPr>
              <a:t> </a:t>
            </a:r>
            <a:br>
              <a:rPr lang="en-US" sz="3200" b="1" dirty="0">
                <a:latin typeface="Aldhabi"/>
                <a:cs typeface="Aldhabi"/>
              </a:rPr>
            </a:br>
            <a:endParaRPr lang="en-US" sz="3200" b="1" kern="1200">
              <a:latin typeface="Aldhabi"/>
              <a:cs typeface="Aldhabi"/>
            </a:endParaRPr>
          </a:p>
        </p:txBody>
      </p:sp>
      <p:sp>
        <p:nvSpPr>
          <p:cNvPr id="9" name="TextBox 8">
            <a:extLst>
              <a:ext uri="{FF2B5EF4-FFF2-40B4-BE49-F238E27FC236}">
                <a16:creationId xmlns:a16="http://schemas.microsoft.com/office/drawing/2014/main" id="{04711839-4905-4DAC-7A86-99C6DBBA50E1}"/>
              </a:ext>
            </a:extLst>
          </p:cNvPr>
          <p:cNvSpPr txBox="1"/>
          <p:nvPr/>
        </p:nvSpPr>
        <p:spPr>
          <a:xfrm>
            <a:off x="941294" y="1210235"/>
            <a:ext cx="3964640"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latin typeface="Aldhabi"/>
                <a:ea typeface="+mn-lt"/>
                <a:cs typeface="+mn-lt"/>
              </a:rPr>
              <a:t> We used count plot to analyze the categorical features</a:t>
            </a:r>
          </a:p>
          <a:p>
            <a:pPr marL="457200" indent="-457200">
              <a:buFont typeface="Arial"/>
              <a:buChar char="•"/>
            </a:pPr>
            <a:r>
              <a:rPr lang="en-US" sz="2800" dirty="0">
                <a:latin typeface="Aldhabi"/>
                <a:cs typeface="Calibri"/>
              </a:rPr>
              <a:t>As we can see from first chart full time employment is the most common </a:t>
            </a:r>
          </a:p>
          <a:p>
            <a:pPr marL="457200" indent="-457200">
              <a:buFont typeface="Arial"/>
              <a:buChar char="•"/>
            </a:pPr>
            <a:r>
              <a:rPr lang="en-US" sz="2800" dirty="0">
                <a:latin typeface="Aldhabi"/>
                <a:cs typeface="Calibri"/>
              </a:rPr>
              <a:t>Most of the job profiles are at senior level</a:t>
            </a:r>
          </a:p>
          <a:p>
            <a:pPr marL="457200" indent="-457200">
              <a:buFont typeface="Arial"/>
              <a:buChar char="•"/>
            </a:pPr>
            <a:r>
              <a:rPr lang="en-US" sz="2800" dirty="0">
                <a:latin typeface="Aldhabi"/>
                <a:cs typeface="Calibri"/>
              </a:rPr>
              <a:t>And most of the job are either 100% remote or 100% work from office</a:t>
            </a:r>
          </a:p>
          <a:p>
            <a:pPr marL="457200" indent="-457200">
              <a:buFont typeface="Arial"/>
              <a:buChar char="•"/>
            </a:pPr>
            <a:r>
              <a:rPr lang="en-US" sz="2800" dirty="0">
                <a:latin typeface="Aldhabi"/>
                <a:cs typeface="Calibri"/>
              </a:rPr>
              <a:t>Medium size companies are hiring more data scientist rather than large and small</a:t>
            </a:r>
          </a:p>
          <a:p>
            <a:pPr marL="457200" indent="-457200">
              <a:buFont typeface="Arial"/>
              <a:buChar char="•"/>
            </a:pPr>
            <a:endParaRPr lang="en-US" sz="2800" dirty="0">
              <a:latin typeface="Aldhabi"/>
              <a:cs typeface="Calibri"/>
            </a:endParaRPr>
          </a:p>
        </p:txBody>
      </p:sp>
    </p:spTree>
    <p:extLst>
      <p:ext uri="{BB962C8B-B14F-4D97-AF65-F5344CB8AC3E}">
        <p14:creationId xmlns:p14="http://schemas.microsoft.com/office/powerpoint/2010/main" val="257030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C537386-BB30-3157-8333-2499AE505C55}"/>
              </a:ext>
            </a:extLst>
          </p:cNvPr>
          <p:cNvSpPr txBox="1"/>
          <p:nvPr/>
        </p:nvSpPr>
        <p:spPr>
          <a:xfrm>
            <a:off x="638881" y="457200"/>
            <a:ext cx="10909640" cy="8083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200" b="1" dirty="0">
                <a:latin typeface="Aldhabi"/>
                <a:ea typeface="+mj-ea"/>
                <a:cs typeface="Aldhabi"/>
              </a:rPr>
              <a:t>Printing top 10 preferred job titles</a:t>
            </a:r>
          </a:p>
        </p:txBody>
      </p:sp>
      <p:sp>
        <p:nvSpPr>
          <p:cNvPr id="3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2"/>
          <a:srcRect r="11242"/>
          <a:stretch/>
        </p:blipFill>
        <p:spPr>
          <a:xfrm>
            <a:off x="5525289" y="2115940"/>
            <a:ext cx="6286535" cy="4110048"/>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4B7D8E69-952E-A589-4CC4-4392EDE3A7B5}"/>
              </a:ext>
            </a:extLst>
          </p:cNvPr>
          <p:cNvPicPr>
            <a:picLocks noChangeAspect="1"/>
          </p:cNvPicPr>
          <p:nvPr/>
        </p:nvPicPr>
        <p:blipFill>
          <a:blip r:embed="rId3"/>
          <a:stretch>
            <a:fillRect/>
          </a:stretch>
        </p:blipFill>
        <p:spPr>
          <a:xfrm>
            <a:off x="427438" y="2326545"/>
            <a:ext cx="4930857" cy="3901750"/>
          </a:xfrm>
          <a:prstGeom prst="rect">
            <a:avLst/>
          </a:prstGeom>
        </p:spPr>
      </p:pic>
    </p:spTree>
    <p:extLst>
      <p:ext uri="{BB962C8B-B14F-4D97-AF65-F5344CB8AC3E}">
        <p14:creationId xmlns:p14="http://schemas.microsoft.com/office/powerpoint/2010/main" val="2127118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77648-F083-7F9B-4B7A-75A979C97571}"/>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3400" kern="1200" dirty="0">
                <a:latin typeface="Aldhabi"/>
                <a:cs typeface="Aldhabi"/>
              </a:rPr>
              <a:t>Checking the spread of </a:t>
            </a:r>
            <a:r>
              <a:rPr lang="en-US" sz="3400" kern="1200" dirty="0" err="1">
                <a:latin typeface="Aldhabi"/>
                <a:cs typeface="Aldhabi"/>
              </a:rPr>
              <a:t>salary_in_usd</a:t>
            </a:r>
            <a:r>
              <a:rPr lang="en-US" sz="3400" kern="1200" dirty="0">
                <a:latin typeface="Aldhabi"/>
                <a:cs typeface="Aldhabi"/>
              </a:rPr>
              <a:t> &amp;</a:t>
            </a:r>
            <a:br>
              <a:rPr lang="en-US" sz="3400" dirty="0">
                <a:latin typeface="Aldhabi"/>
                <a:cs typeface="Aldhabi"/>
              </a:rPr>
            </a:br>
            <a:r>
              <a:rPr lang="en-US" sz="3400" dirty="0">
                <a:latin typeface="Aldhabi"/>
                <a:cs typeface="Aldhabi"/>
              </a:rPr>
              <a:t> </a:t>
            </a:r>
            <a:r>
              <a:rPr lang="en-US" sz="3400" kern="1200" dirty="0">
                <a:latin typeface="Aldhabi"/>
                <a:cs typeface="Aldhabi"/>
              </a:rPr>
              <a:t>pie plot to see the salary offered to different level of experience levels</a:t>
            </a:r>
          </a:p>
        </p:txBody>
      </p:sp>
      <p:cxnSp>
        <p:nvCxnSpPr>
          <p:cNvPr id="25" name="Straight Connector 2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7" descr="Chart, histogram&#10;&#10;Description automatically generated">
            <a:extLst>
              <a:ext uri="{FF2B5EF4-FFF2-40B4-BE49-F238E27FC236}">
                <a16:creationId xmlns:a16="http://schemas.microsoft.com/office/drawing/2014/main" id="{4612E0FD-E3B8-D64C-6B6D-7D736207435E}"/>
              </a:ext>
            </a:extLst>
          </p:cNvPr>
          <p:cNvPicPr>
            <a:picLocks noGrp="1" noChangeAspect="1"/>
          </p:cNvPicPr>
          <p:nvPr>
            <p:ph sz="half" idx="2"/>
          </p:nvPr>
        </p:nvPicPr>
        <p:blipFill>
          <a:blip r:embed="rId2"/>
          <a:stretch>
            <a:fillRect/>
          </a:stretch>
        </p:blipFill>
        <p:spPr>
          <a:xfrm>
            <a:off x="2084642" y="3398282"/>
            <a:ext cx="3847629" cy="2829139"/>
          </a:xfrm>
        </p:spPr>
      </p:pic>
      <p:pic>
        <p:nvPicPr>
          <p:cNvPr id="8" name="Picture 8" descr="Chart, pie chart&#10;&#10;Description automatically generated">
            <a:extLst>
              <a:ext uri="{FF2B5EF4-FFF2-40B4-BE49-F238E27FC236}">
                <a16:creationId xmlns:a16="http://schemas.microsoft.com/office/drawing/2014/main" id="{4BE5DB2D-70DA-EA88-6E5B-35E3EB39458E}"/>
              </a:ext>
            </a:extLst>
          </p:cNvPr>
          <p:cNvPicPr>
            <a:picLocks noGrp="1" noChangeAspect="1"/>
          </p:cNvPicPr>
          <p:nvPr>
            <p:ph sz="quarter" idx="4"/>
          </p:nvPr>
        </p:nvPicPr>
        <p:blipFill>
          <a:blip r:embed="rId3"/>
          <a:stretch>
            <a:fillRect/>
          </a:stretch>
        </p:blipFill>
        <p:spPr>
          <a:xfrm>
            <a:off x="6441527" y="3441303"/>
            <a:ext cx="3393762" cy="2786118"/>
          </a:xfrm>
        </p:spPr>
      </p:pic>
      <p:pic>
        <p:nvPicPr>
          <p:cNvPr id="9" name="Picture 9">
            <a:extLst>
              <a:ext uri="{FF2B5EF4-FFF2-40B4-BE49-F238E27FC236}">
                <a16:creationId xmlns:a16="http://schemas.microsoft.com/office/drawing/2014/main" id="{4DA8394F-12EB-B020-FF01-560BC7B5362C}"/>
              </a:ext>
            </a:extLst>
          </p:cNvPr>
          <p:cNvPicPr>
            <a:picLocks noChangeAspect="1"/>
          </p:cNvPicPr>
          <p:nvPr/>
        </p:nvPicPr>
        <p:blipFill>
          <a:blip r:embed="rId4"/>
          <a:stretch>
            <a:fillRect/>
          </a:stretch>
        </p:blipFill>
        <p:spPr>
          <a:xfrm>
            <a:off x="2300698" y="3017519"/>
            <a:ext cx="3534612" cy="313247"/>
          </a:xfrm>
          <a:prstGeom prst="rect">
            <a:avLst/>
          </a:prstGeom>
        </p:spPr>
      </p:pic>
      <p:pic>
        <p:nvPicPr>
          <p:cNvPr id="11" name="Picture 11">
            <a:extLst>
              <a:ext uri="{FF2B5EF4-FFF2-40B4-BE49-F238E27FC236}">
                <a16:creationId xmlns:a16="http://schemas.microsoft.com/office/drawing/2014/main" id="{2F3D8A24-9DB3-7323-7D57-92EF87C30639}"/>
              </a:ext>
            </a:extLst>
          </p:cNvPr>
          <p:cNvPicPr>
            <a:picLocks noChangeAspect="1"/>
          </p:cNvPicPr>
          <p:nvPr/>
        </p:nvPicPr>
        <p:blipFill>
          <a:blip r:embed="rId5"/>
          <a:stretch>
            <a:fillRect/>
          </a:stretch>
        </p:blipFill>
        <p:spPr>
          <a:xfrm>
            <a:off x="6258638" y="3021393"/>
            <a:ext cx="3844363" cy="322705"/>
          </a:xfrm>
          <a:prstGeom prst="rect">
            <a:avLst/>
          </a:prstGeom>
        </p:spPr>
      </p:pic>
    </p:spTree>
    <p:extLst>
      <p:ext uri="{BB962C8B-B14F-4D97-AF65-F5344CB8AC3E}">
        <p14:creationId xmlns:p14="http://schemas.microsoft.com/office/powerpoint/2010/main" val="3825607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TotalTime>
  <Words>17</Words>
  <Application>Microsoft Office PowerPoint</Application>
  <PresentationFormat>Widescreen</PresentationFormat>
  <Paragraphs>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DATA SCIENCE SALARIES 2023</vt:lpstr>
      <vt:lpstr>Outcome: The analysis of this data will be useful in several ways. It will help companies in determining the salary range for different job titles and experience levels. It will also help job seekers in negotiating their salaries and understanding the factors that affect the salary.</vt:lpstr>
      <vt:lpstr>Description of columns </vt:lpstr>
      <vt:lpstr>Information about dataset :</vt:lpstr>
      <vt:lpstr>Cleaning and Wrangling </vt:lpstr>
      <vt:lpstr>PowerPoint Presentation</vt:lpstr>
      <vt:lpstr>Data Visualization  </vt:lpstr>
      <vt:lpstr>PowerPoint Presentation</vt:lpstr>
      <vt:lpstr>Checking the spread of salary_in_usd &amp;  pie plot to see the salary offered to different level of experience levels</vt:lpstr>
      <vt:lpstr>Using Bivariate analysis and creating box and scatter plot to see the relation between salary in usd to employment type and experience level</vt:lpstr>
      <vt:lpstr>Data Visualization  </vt:lpstr>
      <vt:lpstr>PowerPoint Presentation</vt:lpstr>
      <vt:lpstr>PowerPoint Presentation</vt:lpstr>
      <vt:lpstr>PowerPoint Presentation</vt:lpstr>
      <vt:lpstr>PowerPoint Presentation</vt:lpstr>
      <vt:lpstr>Linear Regression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SALARIES 2023</dc:title>
  <dc:creator>Microsoft account</dc:creator>
  <cp:lastModifiedBy>Microsoft account</cp:lastModifiedBy>
  <cp:revision>566</cp:revision>
  <dcterms:created xsi:type="dcterms:W3CDTF">2023-05-09T07:16:17Z</dcterms:created>
  <dcterms:modified xsi:type="dcterms:W3CDTF">2023-05-09T20:37:26Z</dcterms:modified>
</cp:coreProperties>
</file>