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3891200" cx="43891200"/>
  <p:notesSz cx="6715125" cy="9239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448">
          <p15:clr>
            <a:srgbClr val="A4A3A4"/>
          </p15:clr>
        </p15:guide>
        <p15:guide id="2" orient="horz" pos="13788">
          <p15:clr>
            <a:srgbClr val="A4A3A4"/>
          </p15:clr>
        </p15:guide>
        <p15:guide id="3" pos="9216">
          <p15:clr>
            <a:srgbClr val="A4A3A4"/>
          </p15:clr>
        </p15:guide>
        <p15:guide id="4" pos="18432">
          <p15:clr>
            <a:srgbClr val="A4A3A4"/>
          </p15:clr>
        </p15:guide>
      </p15:sldGuideLst>
    </p:ext>
    <p:ext uri="GoogleSlidesCustomDataVersion2">
      <go:slidesCustomData xmlns:go="http://customooxmlschemas.google.com/" r:id="rId7" roundtripDataSignature="AMtx7mhzIN+3Y0b99zjUnV7t2hAqXIWs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448" orient="horz"/>
        <p:guide pos="13788" orient="horz"/>
        <p:guide pos="9216"/>
        <p:guide pos="1843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09888" cy="4619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03650" y="0"/>
            <a:ext cx="2909888" cy="4619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625600" y="692150"/>
            <a:ext cx="3465513" cy="346551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1513" y="4389438"/>
            <a:ext cx="5372100" cy="41576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775700"/>
            <a:ext cx="2909888" cy="4619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03650" y="8775700"/>
            <a:ext cx="2909888" cy="4619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 name="Shape 14"/>
        <p:cNvGrpSpPr/>
        <p:nvPr/>
      </p:nvGrpSpPr>
      <p:grpSpPr>
        <a:xfrm>
          <a:off x="0" y="0"/>
          <a:ext cx="0" cy="0"/>
          <a:chOff x="0" y="0"/>
          <a:chExt cx="0" cy="0"/>
        </a:xfrm>
      </p:grpSpPr>
      <p:sp>
        <p:nvSpPr>
          <p:cNvPr id="15" name="Google Shape;15;p1:notes"/>
          <p:cNvSpPr txBox="1"/>
          <p:nvPr>
            <p:ph idx="12" type="sldNum"/>
          </p:nvPr>
        </p:nvSpPr>
        <p:spPr>
          <a:xfrm>
            <a:off x="3803650" y="8775700"/>
            <a:ext cx="2909888" cy="4619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 name="Google Shape;16;p1:notes"/>
          <p:cNvSpPr/>
          <p:nvPr>
            <p:ph idx="2" type="sldImg"/>
          </p:nvPr>
        </p:nvSpPr>
        <p:spPr>
          <a:xfrm>
            <a:off x="1625600" y="692150"/>
            <a:ext cx="3465513" cy="34655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 name="Google Shape;17;p1:notes"/>
          <p:cNvSpPr txBox="1"/>
          <p:nvPr>
            <p:ph idx="1" type="body"/>
          </p:nvPr>
        </p:nvSpPr>
        <p:spPr>
          <a:xfrm>
            <a:off x="671513" y="4389438"/>
            <a:ext cx="5372100" cy="41576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megaprint.com/" TargetMode="External"/><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pic>
        <p:nvPicPr>
          <p:cNvPr id="10" name="Google Shape;10;p2">
            <a:hlinkClick r:id="rId1"/>
          </p:cNvPr>
          <p:cNvPicPr preferRelativeResize="0"/>
          <p:nvPr/>
        </p:nvPicPr>
        <p:blipFill rotWithShape="1">
          <a:blip r:embed="rId2">
            <a:alphaModFix/>
          </a:blip>
          <a:srcRect b="0" l="0" r="38726" t="0"/>
          <a:stretch/>
        </p:blipFill>
        <p:spPr>
          <a:xfrm>
            <a:off x="35722560" y="43182540"/>
            <a:ext cx="4225109" cy="277809"/>
          </a:xfrm>
          <a:prstGeom prst="rect">
            <a:avLst/>
          </a:prstGeom>
          <a:noFill/>
          <a:ln>
            <a:noFill/>
          </a:ln>
        </p:spPr>
      </p:pic>
      <p:sp>
        <p:nvSpPr>
          <p:cNvPr id="11" name="Google Shape;11;p2"/>
          <p:cNvSpPr txBox="1"/>
          <p:nvPr/>
        </p:nvSpPr>
        <p:spPr>
          <a:xfrm>
            <a:off x="39970529" y="43102209"/>
            <a:ext cx="293567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lt1"/>
                </a:solidFill>
                <a:latin typeface="Arial"/>
                <a:ea typeface="Arial"/>
                <a:cs typeface="Arial"/>
                <a:sym typeface="Arial"/>
              </a:rPr>
              <a:t>www.postersession.com</a:t>
            </a:r>
            <a:endParaRPr/>
          </a:p>
        </p:txBody>
      </p:sp>
      <p:sp>
        <p:nvSpPr>
          <p:cNvPr id="12" name="Google Shape;12;p2"/>
          <p:cNvSpPr txBox="1"/>
          <p:nvPr/>
        </p:nvSpPr>
        <p:spPr>
          <a:xfrm>
            <a:off x="-28575" y="43768089"/>
            <a:ext cx="482824" cy="1231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 u="none" cap="none" strike="noStrike">
                <a:solidFill>
                  <a:srgbClr val="003064"/>
                </a:solidFill>
                <a:latin typeface="Arial"/>
                <a:ea typeface="Arial"/>
                <a:cs typeface="Arial"/>
                <a:sym typeface="Arial"/>
              </a:rPr>
              <a:t>www.postersession.com</a:t>
            </a:r>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www.researchgate.net/publication/381152347_A_Statistical_Analysis_of_the_Impact_of_Gun_Ownership_on_Mass_Shootings_in_the_USA_Between_2013_and_2022" TargetMode="External"/><Relationship Id="rId10" Type="http://schemas.openxmlformats.org/officeDocument/2006/relationships/hyperlink" Target="https://www.researchgate.net/publication/354301277_The_impact_of_COVID-19_on_the_spatial_distribution_of_shooting_violence_in_Buffalo_NY" TargetMode="External"/><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s://github.com/TejaChalumuri/CS-668" TargetMode="External"/><Relationship Id="rId9" Type="http://schemas.openxmlformats.org/officeDocument/2006/relationships/hyperlink" Target="https://www.researchgate.net/publication/354301277_The_impact_of_COVID-19_on_the_spatial_distribution_of_shooting_violence_in_Buffalo_NY" TargetMode="External"/><Relationship Id="rId15" Type="http://schemas.openxmlformats.org/officeDocument/2006/relationships/image" Target="../media/image3.jpg"/><Relationship Id="rId14" Type="http://schemas.openxmlformats.org/officeDocument/2006/relationships/image" Target="../media/image2.png"/><Relationship Id="rId16" Type="http://schemas.openxmlformats.org/officeDocument/2006/relationships/image" Target="../media/image5.png"/><Relationship Id="rId5" Type="http://schemas.openxmlformats.org/officeDocument/2006/relationships/hyperlink" Target="https://github.com/TejaChalumuri/cs668/blob/main/NYC%20Gun%20Violence(HISTORIC2006-2023).ipynb" TargetMode="External"/><Relationship Id="rId6" Type="http://schemas.openxmlformats.org/officeDocument/2006/relationships/hyperlink" Target="https://data.cityofnewyork.us/Public-Safety/NYPD-Shooting-Incident-Data-Historic-/833y-fsy8/about_data" TargetMode="External"/><Relationship Id="rId7" Type="http://schemas.openxmlformats.org/officeDocument/2006/relationships/hyperlink" Target="https://data.cityofnewyork.us/Public-Safety/NYPD-Shooting-Incident-Data-Historic-/833y-fsy8/about_data" TargetMode="External"/><Relationship Id="rId8" Type="http://schemas.openxmlformats.org/officeDocument/2006/relationships/hyperlink" Target="https://doi.org/10.1371/journal.pone.000866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3064"/>
            </a:gs>
            <a:gs pos="50000">
              <a:srgbClr val="EAEAEA"/>
            </a:gs>
            <a:gs pos="100000">
              <a:srgbClr val="003064"/>
            </a:gs>
          </a:gsLst>
          <a:lin ang="5400000" scaled="0"/>
        </a:gradFill>
      </p:bgPr>
    </p:bg>
    <p:spTree>
      <p:nvGrpSpPr>
        <p:cNvPr id="18" name="Shape 18"/>
        <p:cNvGrpSpPr/>
        <p:nvPr/>
      </p:nvGrpSpPr>
      <p:grpSpPr>
        <a:xfrm>
          <a:off x="0" y="0"/>
          <a:ext cx="0" cy="0"/>
          <a:chOff x="0" y="0"/>
          <a:chExt cx="0" cy="0"/>
        </a:xfrm>
      </p:grpSpPr>
      <p:sp>
        <p:nvSpPr>
          <p:cNvPr id="19" name="Google Shape;19;p1"/>
          <p:cNvSpPr/>
          <p:nvPr/>
        </p:nvSpPr>
        <p:spPr>
          <a:xfrm>
            <a:off x="30007900" y="8128000"/>
            <a:ext cx="13030200" cy="34645600"/>
          </a:xfrm>
          <a:prstGeom prst="roundRect">
            <a:avLst>
              <a:gd fmla="val 7000" name="adj"/>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dk1"/>
              </a:solidFill>
              <a:latin typeface="Arial"/>
              <a:ea typeface="Arial"/>
              <a:cs typeface="Arial"/>
              <a:sym typeface="Arial"/>
            </a:endParaRPr>
          </a:p>
        </p:txBody>
      </p:sp>
      <p:sp>
        <p:nvSpPr>
          <p:cNvPr id="20" name="Google Shape;20;p1"/>
          <p:cNvSpPr/>
          <p:nvPr/>
        </p:nvSpPr>
        <p:spPr>
          <a:xfrm>
            <a:off x="15243175" y="8128000"/>
            <a:ext cx="13255625" cy="34645600"/>
          </a:xfrm>
          <a:prstGeom prst="roundRect">
            <a:avLst>
              <a:gd fmla="val 7000" name="adj"/>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dk1"/>
              </a:solidFill>
              <a:latin typeface="Arial"/>
              <a:ea typeface="Arial"/>
              <a:cs typeface="Arial"/>
              <a:sym typeface="Arial"/>
            </a:endParaRPr>
          </a:p>
        </p:txBody>
      </p:sp>
      <p:sp>
        <p:nvSpPr>
          <p:cNvPr id="21" name="Google Shape;21;p1"/>
          <p:cNvSpPr/>
          <p:nvPr/>
        </p:nvSpPr>
        <p:spPr>
          <a:xfrm>
            <a:off x="668586" y="8128000"/>
            <a:ext cx="13027025" cy="34645600"/>
          </a:xfrm>
          <a:prstGeom prst="roundRect">
            <a:avLst>
              <a:gd fmla="val 7000" name="adj"/>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dk1"/>
              </a:solidFill>
              <a:latin typeface="Arial"/>
              <a:ea typeface="Arial"/>
              <a:cs typeface="Arial"/>
              <a:sym typeface="Arial"/>
            </a:endParaRPr>
          </a:p>
        </p:txBody>
      </p:sp>
      <p:sp>
        <p:nvSpPr>
          <p:cNvPr id="22" name="Google Shape;22;p1"/>
          <p:cNvSpPr/>
          <p:nvPr/>
        </p:nvSpPr>
        <p:spPr>
          <a:xfrm>
            <a:off x="685800" y="508000"/>
            <a:ext cx="42519600" cy="7010400"/>
          </a:xfrm>
          <a:prstGeom prst="roundRect">
            <a:avLst>
              <a:gd fmla="val 10870" name="adj"/>
            </a:avLst>
          </a:prstGeom>
          <a:gradFill>
            <a:gsLst>
              <a:gs pos="0">
                <a:srgbClr val="A7C4FF"/>
              </a:gs>
              <a:gs pos="100000">
                <a:schemeClr val="lt1"/>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Arial"/>
              <a:ea typeface="Arial"/>
              <a:cs typeface="Arial"/>
              <a:sym typeface="Arial"/>
            </a:endParaRPr>
          </a:p>
        </p:txBody>
      </p:sp>
      <p:pic>
        <p:nvPicPr>
          <p:cNvPr descr="A blue and white logo&#10;&#10;Description automatically generated" id="23" name="Google Shape;23;p1"/>
          <p:cNvPicPr preferRelativeResize="0"/>
          <p:nvPr/>
        </p:nvPicPr>
        <p:blipFill rotWithShape="1">
          <a:blip r:embed="rId3">
            <a:alphaModFix/>
          </a:blip>
          <a:srcRect b="0" l="0" r="0" t="0"/>
          <a:stretch/>
        </p:blipFill>
        <p:spPr>
          <a:xfrm>
            <a:off x="30454240" y="981678"/>
            <a:ext cx="12020550" cy="5972175"/>
          </a:xfrm>
          <a:prstGeom prst="rect">
            <a:avLst/>
          </a:prstGeom>
          <a:noFill/>
          <a:ln>
            <a:noFill/>
          </a:ln>
        </p:spPr>
      </p:pic>
      <p:sp>
        <p:nvSpPr>
          <p:cNvPr id="24" name="Google Shape;24;p1"/>
          <p:cNvSpPr txBox="1"/>
          <p:nvPr/>
        </p:nvSpPr>
        <p:spPr>
          <a:xfrm>
            <a:off x="1229086" y="867023"/>
            <a:ext cx="28734634" cy="64633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800">
                <a:solidFill>
                  <a:schemeClr val="dk1"/>
                </a:solidFill>
                <a:latin typeface="Times New Roman"/>
                <a:ea typeface="Times New Roman"/>
                <a:cs typeface="Times New Roman"/>
                <a:sym typeface="Times New Roman"/>
              </a:rPr>
              <a:t>NYC Gun Violence(HISTORIC: 2006-2023)</a:t>
            </a:r>
            <a:r>
              <a:rPr lang="en-US" sz="6600">
                <a:solidFill>
                  <a:schemeClr val="dk1"/>
                </a:solidFill>
                <a:latin typeface="Times New Roman"/>
                <a:ea typeface="Times New Roman"/>
                <a:cs typeface="Times New Roman"/>
                <a:sym typeface="Times New Roman"/>
              </a:rPr>
              <a:t>​​</a:t>
            </a:r>
            <a:endParaRPr/>
          </a:p>
          <a:p>
            <a:pPr indent="0" lvl="0" marL="0" marR="0" rtl="0" algn="ctr">
              <a:spcBef>
                <a:spcPts val="0"/>
              </a:spcBef>
              <a:spcAft>
                <a:spcPts val="0"/>
              </a:spcAft>
              <a:buNone/>
            </a:pPr>
            <a:r>
              <a:t/>
            </a:r>
            <a:endParaRPr sz="8600">
              <a:solidFill>
                <a:schemeClr val="dk1"/>
              </a:solidFill>
              <a:latin typeface="Arial"/>
              <a:ea typeface="Arial"/>
              <a:cs typeface="Arial"/>
              <a:sym typeface="Arial"/>
            </a:endParaRPr>
          </a:p>
          <a:p>
            <a:pPr indent="0" lvl="0" marL="0" marR="0" rtl="0" algn="ctr">
              <a:spcBef>
                <a:spcPts val="0"/>
              </a:spcBef>
              <a:spcAft>
                <a:spcPts val="0"/>
              </a:spcAft>
              <a:buNone/>
            </a:pPr>
            <a:r>
              <a:rPr lang="en-US" sz="6600">
                <a:solidFill>
                  <a:schemeClr val="dk1"/>
                </a:solidFill>
                <a:latin typeface="Times New Roman"/>
                <a:ea typeface="Times New Roman"/>
                <a:cs typeface="Times New Roman"/>
                <a:sym typeface="Times New Roman"/>
              </a:rPr>
              <a:t>By TejaLakshmi Gangadhar Chalumuri</a:t>
            </a:r>
            <a:endParaRPr sz="66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6600">
                <a:solidFill>
                  <a:schemeClr val="dk1"/>
                </a:solidFill>
                <a:latin typeface="Times New Roman"/>
                <a:ea typeface="Times New Roman"/>
                <a:cs typeface="Times New Roman"/>
                <a:sym typeface="Times New Roman"/>
              </a:rPr>
              <a:t>Mentor: Dr. Christelle Scharff | Pace University </a:t>
            </a:r>
            <a:endParaRPr/>
          </a:p>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GitHub : </a:t>
            </a:r>
            <a:r>
              <a:rPr lang="en-US" sz="54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https://github.com/TejaChalumuri/cs-668</a:t>
            </a:r>
            <a:endParaRPr/>
          </a:p>
          <a:p>
            <a:pPr indent="0" lvl="0" marL="0" marR="0" rtl="0" algn="ctr">
              <a:spcBef>
                <a:spcPts val="0"/>
              </a:spcBef>
              <a:spcAft>
                <a:spcPts val="0"/>
              </a:spcAft>
              <a:buNone/>
            </a:pPr>
            <a:r>
              <a:rPr lang="en-US" sz="5400">
                <a:solidFill>
                  <a:schemeClr val="dk1"/>
                </a:solidFill>
                <a:latin typeface="Times New Roman"/>
                <a:ea typeface="Times New Roman"/>
                <a:cs typeface="Times New Roman"/>
                <a:sym typeface="Times New Roman"/>
              </a:rPr>
              <a:t>Code file: </a:t>
            </a:r>
            <a:r>
              <a:rPr lang="en-US" sz="54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https://github.com/TejaChalumuri/cs668/NYCGunViolence(HISTORIC2006-2023).ipynb</a:t>
            </a:r>
            <a:endParaRPr sz="5400">
              <a:solidFill>
                <a:schemeClr val="dk1"/>
              </a:solidFill>
              <a:latin typeface="Times New Roman"/>
              <a:ea typeface="Times New Roman"/>
              <a:cs typeface="Times New Roman"/>
              <a:sym typeface="Times New Roman"/>
            </a:endParaRPr>
          </a:p>
        </p:txBody>
      </p:sp>
      <p:sp>
        <p:nvSpPr>
          <p:cNvPr id="25" name="Google Shape;25;p1"/>
          <p:cNvSpPr txBox="1"/>
          <p:nvPr/>
        </p:nvSpPr>
        <p:spPr>
          <a:xfrm>
            <a:off x="1229958" y="8950334"/>
            <a:ext cx="12244787" cy="64940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Abstract</a:t>
            </a:r>
            <a:endParaRPr sz="8600">
              <a:solidFill>
                <a:schemeClr val="dk1"/>
              </a:solidFill>
              <a:latin typeface="Arial"/>
              <a:ea typeface="Arial"/>
              <a:cs typeface="Arial"/>
              <a:sym typeface="Arial"/>
            </a:endParaRPr>
          </a:p>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The current research explores the following: (1) the spatial and temporal patterns of gun violence in New York City's urban neighborhoods from 2006 to 2023. By utilizing a dataset on the shooting incidents obtained from the NYPD Historical Shooting Incidents, the research (2) applies EDA and machine learning methods to investigate the trend, locate high-risk zones, and present demographic distribution of the affected population. Results indicated (3) distinct temporal patterns in shooting incidents, with certain neighborhoods and demographic groups disproportionately affected. Finally, (4) the study concludes that leveraging data-driven insights can inform targeted interventions and recommends integrating predictive analytics to enhance urban safety initiatives.</a:t>
            </a:r>
            <a:endParaRPr/>
          </a:p>
        </p:txBody>
      </p:sp>
      <p:sp>
        <p:nvSpPr>
          <p:cNvPr id="26" name="Google Shape;26;p1"/>
          <p:cNvSpPr txBox="1"/>
          <p:nvPr/>
        </p:nvSpPr>
        <p:spPr>
          <a:xfrm>
            <a:off x="1166331" y="15887298"/>
            <a:ext cx="12306000" cy="452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Research Questions</a:t>
            </a:r>
            <a:endParaRPr/>
          </a:p>
          <a:p>
            <a:pPr indent="-514350" lvl="0" marL="514350" marR="0" rtl="0" algn="l">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Exploring Gun Violence Patterns and Impacts</a:t>
            </a:r>
            <a:endParaRPr/>
          </a:p>
          <a:p>
            <a:pPr indent="-514350" lvl="0" marL="514350" marR="0" rtl="0" algn="l">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How has gun violence fluctuated annually, seasonally and by neighborhood in NYC?</a:t>
            </a:r>
            <a:endParaRPr sz="3200">
              <a:solidFill>
                <a:schemeClr val="dk1"/>
              </a:solidFill>
              <a:latin typeface="Times New Roman"/>
              <a:ea typeface="Times New Roman"/>
              <a:cs typeface="Times New Roman"/>
              <a:sym typeface="Times New Roman"/>
            </a:endParaRPr>
          </a:p>
          <a:p>
            <a:pPr indent="-514350" lvl="0" marL="514350" marR="0" rtl="0" algn="l">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Which neighborhoods and demographics are most affected by gun violence?</a:t>
            </a:r>
            <a:endParaRPr sz="3200">
              <a:solidFill>
                <a:schemeClr val="dk1"/>
              </a:solidFill>
              <a:latin typeface="Times New Roman"/>
              <a:ea typeface="Times New Roman"/>
              <a:cs typeface="Times New Roman"/>
              <a:sym typeface="Times New Roman"/>
            </a:endParaRPr>
          </a:p>
          <a:p>
            <a:pPr indent="-514350" lvl="0" marL="514350" marR="0" rtl="0" algn="l">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Are there particular times and places where shootings are more likely to occur?</a:t>
            </a:r>
            <a:endParaRPr/>
          </a:p>
          <a:p>
            <a:pPr indent="0" lvl="0" marL="0" marR="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p:txBody>
      </p:sp>
      <p:sp>
        <p:nvSpPr>
          <p:cNvPr id="27" name="Google Shape;27;p1"/>
          <p:cNvSpPr txBox="1"/>
          <p:nvPr/>
        </p:nvSpPr>
        <p:spPr>
          <a:xfrm>
            <a:off x="1057107" y="27463442"/>
            <a:ext cx="12122183" cy="8553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Dataset</a:t>
            </a:r>
            <a:endParaRPr/>
          </a:p>
          <a:p>
            <a:pPr indent="-514350" lvl="0" marL="514350" marR="0" rtl="0" algn="l">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Data Link:</a:t>
            </a:r>
            <a:r>
              <a:rPr lang="en-US" sz="3200" u="sng">
                <a:solidFill>
                  <a:schemeClr val="dk1"/>
                </a:solidFill>
                <a:latin typeface="Arial"/>
                <a:ea typeface="Arial"/>
                <a:cs typeface="Arial"/>
                <a:sym typeface="Arial"/>
                <a:hlinkClick r:id="rId6">
                  <a:extLst>
                    <a:ext uri="{A12FA001-AC4F-418D-AE19-62706E023703}">
                      <ahyp:hlinkClr val="tx"/>
                    </a:ext>
                  </a:extLst>
                </a:hlinkClick>
              </a:rPr>
              <a:t>https://data.cityofnewyork.us/Public-Safety/NYPD-Shooting-Incident-Data-Historic-/833y-fsy8/about_data</a:t>
            </a:r>
            <a:endParaRPr sz="3200" u="sng">
              <a:solidFill>
                <a:schemeClr val="dk1"/>
              </a:solidFill>
              <a:latin typeface="Arial"/>
              <a:ea typeface="Arial"/>
              <a:cs typeface="Arial"/>
              <a:sym typeface="Arial"/>
              <a:hlinkClick r:id="rId7">
                <a:extLst>
                  <a:ext uri="{A12FA001-AC4F-418D-AE19-62706E023703}">
                    <ahyp:hlinkClr val="tx"/>
                  </a:ext>
                </a:extLst>
              </a:hlinkClick>
            </a:endParaRPr>
          </a:p>
          <a:p>
            <a:pPr indent="-514350" lvl="0" marL="514350" marR="0" rtl="0" algn="l">
              <a:spcBef>
                <a:spcPts val="0"/>
              </a:spcBef>
              <a:spcAft>
                <a:spcPts val="0"/>
              </a:spcAft>
              <a:buClr>
                <a:schemeClr val="dk1"/>
              </a:buClr>
              <a:buSzPts val="3200"/>
              <a:buFont typeface="Arial"/>
              <a:buAutoNum type="arabicPeriod"/>
            </a:pPr>
            <a:r>
              <a:rPr lang="en-US" sz="3200">
                <a:solidFill>
                  <a:schemeClr val="dk1"/>
                </a:solidFill>
                <a:latin typeface="Times New Roman"/>
                <a:ea typeface="Times New Roman"/>
                <a:cs typeface="Times New Roman"/>
                <a:sym typeface="Times New Roman"/>
              </a:rPr>
              <a:t>Description: Contains shooting incidents from 2006 to 2023 across NYC.</a:t>
            </a:r>
            <a:endParaRPr/>
          </a:p>
          <a:p>
            <a:pPr indent="-514350" lvl="0" marL="514350" marR="0" rtl="0" algn="l">
              <a:spcBef>
                <a:spcPts val="0"/>
              </a:spcBef>
              <a:spcAft>
                <a:spcPts val="0"/>
              </a:spcAft>
              <a:buClr>
                <a:schemeClr val="dk1"/>
              </a:buClr>
              <a:buSzPts val="3200"/>
              <a:buFont typeface="Arial"/>
              <a:buAutoNum type="arabicPeriod"/>
            </a:pPr>
            <a:r>
              <a:rPr lang="en-US" sz="3200">
                <a:solidFill>
                  <a:schemeClr val="dk1"/>
                </a:solidFill>
                <a:latin typeface="Times New Roman"/>
                <a:ea typeface="Times New Roman"/>
                <a:cs typeface="Times New Roman"/>
                <a:sym typeface="Times New Roman"/>
              </a:rPr>
              <a:t>Size: Over 20,000 records with various incident details. The dataset contains of 28562 rows × 25 columns.</a:t>
            </a:r>
            <a:endParaRPr/>
          </a:p>
          <a:p>
            <a:pPr indent="-514350" lvl="0" marL="514350" marR="0" rtl="0" algn="l">
              <a:spcBef>
                <a:spcPts val="0"/>
              </a:spcBef>
              <a:spcAft>
                <a:spcPts val="0"/>
              </a:spcAft>
              <a:buClr>
                <a:schemeClr val="dk1"/>
              </a:buClr>
              <a:buSzPts val="3200"/>
              <a:buFont typeface="Arial"/>
              <a:buAutoNum type="arabicPeriod"/>
            </a:pPr>
            <a:r>
              <a:rPr lang="en-US" sz="3200">
                <a:solidFill>
                  <a:schemeClr val="dk1"/>
                </a:solidFill>
                <a:latin typeface="Times New Roman"/>
                <a:ea typeface="Times New Roman"/>
                <a:cs typeface="Times New Roman"/>
                <a:sym typeface="Times New Roman"/>
              </a:rPr>
              <a:t>Key Variables: Date, borough, location type, victim and perpetrator demographics.</a:t>
            </a:r>
            <a:endParaRPr/>
          </a:p>
          <a:p>
            <a:pPr indent="-514350" lvl="0" marL="514350" marR="0" rtl="0" algn="l">
              <a:spcBef>
                <a:spcPts val="0"/>
              </a:spcBef>
              <a:spcAft>
                <a:spcPts val="0"/>
              </a:spcAft>
              <a:buClr>
                <a:schemeClr val="dk1"/>
              </a:buClr>
              <a:buSzPts val="3200"/>
              <a:buFont typeface="Arial"/>
              <a:buAutoNum type="arabicPeriod"/>
            </a:pPr>
            <a:r>
              <a:rPr lang="en-US" sz="3200">
                <a:solidFill>
                  <a:schemeClr val="dk1"/>
                </a:solidFill>
                <a:latin typeface="Times New Roman"/>
                <a:ea typeface="Times New Roman"/>
                <a:cs typeface="Times New Roman"/>
                <a:sym typeface="Times New Roman"/>
              </a:rPr>
              <a:t>Observations: Some columns have significant missing values, which may affect analyses.</a:t>
            </a:r>
            <a:endParaRPr/>
          </a:p>
          <a:p>
            <a:pPr indent="-514350" lvl="0" marL="514350" marR="0" rtl="0" algn="l">
              <a:spcBef>
                <a:spcPts val="0"/>
              </a:spcBef>
              <a:spcAft>
                <a:spcPts val="0"/>
              </a:spcAft>
              <a:buClr>
                <a:schemeClr val="dk1"/>
              </a:buClr>
              <a:buSzPts val="3200"/>
              <a:buFont typeface="Arial"/>
              <a:buAutoNum type="arabicPeriod"/>
            </a:pPr>
            <a:r>
              <a:rPr lang="en-US" sz="3200">
                <a:solidFill>
                  <a:schemeClr val="dk1"/>
                </a:solidFill>
                <a:latin typeface="Times New Roman"/>
                <a:ea typeface="Times New Roman"/>
                <a:cs typeface="Times New Roman"/>
                <a:sym typeface="Times New Roman"/>
              </a:rPr>
              <a:t>Key columns with missing values:</a:t>
            </a:r>
            <a:endParaRPr/>
          </a:p>
          <a:p>
            <a:pPr indent="-514350" lvl="0" marL="514350" marR="0" rtl="0" algn="l">
              <a:lnSpc>
                <a:spcPct val="105000"/>
              </a:lnSpc>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LOC_OF_OCCUR_DESC and LOC_CLASSFCTN_DESC have 25,596 missing entries each, suggesting incomplete information on the exact location and classification of incidents.</a:t>
            </a:r>
            <a:endParaRPr/>
          </a:p>
          <a:p>
            <a:pPr indent="-514350" lvl="0" marL="514350" marR="0" rtl="0" algn="l">
              <a:lnSpc>
                <a:spcPct val="105000"/>
              </a:lnSpc>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LOCATION_DESC has 14,977 missing entries, likely impacting spatial analysis.</a:t>
            </a:r>
            <a:endParaRPr/>
          </a:p>
        </p:txBody>
      </p:sp>
      <p:sp>
        <p:nvSpPr>
          <p:cNvPr id="28" name="Google Shape;28;p1"/>
          <p:cNvSpPr txBox="1"/>
          <p:nvPr/>
        </p:nvSpPr>
        <p:spPr>
          <a:xfrm>
            <a:off x="15739324" y="8943002"/>
            <a:ext cx="12367386" cy="138807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Methodology</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dataset, loaded from a CSV file, contains NYC shooting incident data from 2006 to 2023.</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Initial steps include checking for missing values, examining data types, and generating summary statistics to assess data quality and structure.</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Temporal fields like OCCUR_DATE and OCCUR_TIME are converted into datetime formats to facilitate time-based analysis.</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Additional temporal features such as year, month, and day of the week are created from the occurrence date to support trend and seasonality analysis.</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Yearly Trends: The number of incidents is aggregated by year to identify long-term trends in gun violence.</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Monthly Trends: Monthly incident counts are analyzed within each year to reveal seasonal or periodic fluctuations in shooting incidents.</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Borough Distribution: The dataset is grouped by boroughs to understand geographic distribution, identifying areas with higher incident rates.</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Victim demographics, including age group and gender, are explored to highlight which groups are most affected by gun violence.</a:t>
            </a:r>
            <a:endParaRPr sz="8600">
              <a:solidFill>
                <a:schemeClr val="dk1"/>
              </a:solidFill>
              <a:latin typeface="Arial"/>
              <a:ea typeface="Arial"/>
              <a:cs typeface="Arial"/>
              <a:sym typeface="Arial"/>
            </a:endParaRPr>
          </a:p>
          <a:p>
            <a:pPr indent="-82550" lvl="0" marL="285750" marR="0" rtl="0" algn="l">
              <a:spcBef>
                <a:spcPts val="0"/>
              </a:spcBef>
              <a:spcAft>
                <a:spcPts val="0"/>
              </a:spcAft>
              <a:buClr>
                <a:schemeClr val="dk1"/>
              </a:buClr>
              <a:buSzPts val="3200"/>
              <a:buFont typeface="Arial"/>
              <a:buNone/>
            </a:pPr>
            <a:r>
              <a:t/>
            </a:r>
            <a:endParaRPr sz="3200">
              <a:solidFill>
                <a:schemeClr val="dk1"/>
              </a:solidFill>
              <a:latin typeface="Times New Roman"/>
              <a:ea typeface="Times New Roman"/>
              <a:cs typeface="Times New Roman"/>
              <a:sym typeface="Times New Roman"/>
            </a:endParaRPr>
          </a:p>
          <a:p>
            <a:pPr indent="-82550" lvl="0" marL="285750" marR="0" rtl="0" algn="l">
              <a:spcBef>
                <a:spcPts val="0"/>
              </a:spcBef>
              <a:spcAft>
                <a:spcPts val="0"/>
              </a:spcAft>
              <a:buClr>
                <a:schemeClr val="dk1"/>
              </a:buClr>
              <a:buSzPts val="3200"/>
              <a:buFont typeface="Arial"/>
              <a:buNone/>
            </a:pPr>
            <a:r>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Experiment </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Choosing algorithms suitable for time-series prediction or classification, such as logistic regression, random forest, or gradient boosting.</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Splitting the data into training and testing sets, training the model, and evaluating its performance.</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Assessing the model using metrics such as accuracy, precision, recall, F1-score for classification models, or RMSE for regression models.</a:t>
            </a:r>
            <a:endParaRPr/>
          </a:p>
          <a:p>
            <a:pPr indent="-82550" lvl="0" marL="285750" marR="0" rtl="0" algn="l">
              <a:spcBef>
                <a:spcPts val="0"/>
              </a:spcBef>
              <a:spcAft>
                <a:spcPts val="0"/>
              </a:spcAft>
              <a:buClr>
                <a:schemeClr val="dk1"/>
              </a:buClr>
              <a:buSzPts val="3200"/>
              <a:buFont typeface="Arial"/>
              <a:buNone/>
            </a:pPr>
            <a:r>
              <a:t/>
            </a:r>
            <a:endParaRPr sz="3200">
              <a:solidFill>
                <a:schemeClr val="dk1"/>
              </a:solidFill>
              <a:latin typeface="Times New Roman"/>
              <a:ea typeface="Times New Roman"/>
              <a:cs typeface="Times New Roman"/>
              <a:sym typeface="Times New Roman"/>
            </a:endParaRPr>
          </a:p>
        </p:txBody>
      </p:sp>
      <p:sp>
        <p:nvSpPr>
          <p:cNvPr id="29" name="Google Shape;29;p1"/>
          <p:cNvSpPr txBox="1"/>
          <p:nvPr/>
        </p:nvSpPr>
        <p:spPr>
          <a:xfrm>
            <a:off x="15745603" y="32787985"/>
            <a:ext cx="12428700" cy="797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Results</a:t>
            </a:r>
            <a:endParaRPr b="1" sz="32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Annual, Seasonal, and Neighborhood Changes: Gun violence in NYC has been decreasing but some communities remain a feature of concern, similar to the situation in the past. As per the analysis, some peak seasons within the year seem to exist, for example summer, which may suggest more time spent on the street.</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Impact on Certain Neighborhoods and Demographic Groups: According to many sources, Brooklyn and Bronx areas show the most number of affected victims that are of age 18-44.</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Timing and Geographies of High Frequency: Nighttime, late hours, especially where there are active social events are likely to have a shooting incident. Recurrent geographical areas of crime and offending neighborhoods are at significantly higher risk suggesting the areas warrant preventive measures. High Risk shooting are and timing have been predicted using Random Forest method with an accuracy of 90%.</a:t>
            </a:r>
            <a:endParaRPr/>
          </a:p>
          <a:p>
            <a:pPr indent="-82550" lvl="0" marL="285750" marR="0" rtl="0" algn="l">
              <a:spcBef>
                <a:spcPts val="0"/>
              </a:spcBef>
              <a:spcAft>
                <a:spcPts val="0"/>
              </a:spcAft>
              <a:buClr>
                <a:schemeClr val="dk1"/>
              </a:buClr>
              <a:buSzPts val="3200"/>
              <a:buFont typeface="Arial"/>
              <a:buNone/>
            </a:pPr>
            <a:r>
              <a:t/>
            </a:r>
            <a:endParaRPr sz="3200">
              <a:solidFill>
                <a:schemeClr val="dk1"/>
              </a:solidFill>
              <a:latin typeface="Times New Roman"/>
              <a:ea typeface="Times New Roman"/>
              <a:cs typeface="Times New Roman"/>
              <a:sym typeface="Times New Roman"/>
            </a:endParaRPr>
          </a:p>
        </p:txBody>
      </p:sp>
      <p:sp>
        <p:nvSpPr>
          <p:cNvPr id="30" name="Google Shape;30;p1"/>
          <p:cNvSpPr txBox="1"/>
          <p:nvPr/>
        </p:nvSpPr>
        <p:spPr>
          <a:xfrm>
            <a:off x="30468074" y="28099485"/>
            <a:ext cx="11999584" cy="69865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Conclusions &amp; Future Work</a:t>
            </a:r>
            <a:endParaRPr/>
          </a:p>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The attack of New York City gun violence draws attention to certain significant observations areas such as Brooklyn and the Bronx, which show a higher number of incidents, especially among men aged from eighteen to forty four years. There is an increase in incidence during warmer months and in the late night hours, confirming that certain interventions may be in a better position to make an impact based on these patterns. In this instance, future efforts may include the assessment of social issues like income and housing in order to try and explain the root causes, while improving predictive modeling in order to act in anticipation of emerging hot spots. Furthermore, using social factors such as the state of mind or people’s relations with the community may provide a more comprehensive view of how to reduce gun violence in New York City.</a:t>
            </a:r>
            <a:endParaRPr/>
          </a:p>
        </p:txBody>
      </p:sp>
      <p:sp>
        <p:nvSpPr>
          <p:cNvPr id="31" name="Google Shape;31;p1"/>
          <p:cNvSpPr txBox="1"/>
          <p:nvPr/>
        </p:nvSpPr>
        <p:spPr>
          <a:xfrm>
            <a:off x="1071762" y="21085742"/>
            <a:ext cx="11938283" cy="54207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Related Work</a:t>
            </a:r>
            <a:endParaRPr/>
          </a:p>
          <a:p>
            <a:pPr indent="-514350" lvl="0" marL="514350" marR="0" rtl="0" algn="l">
              <a:lnSpc>
                <a:spcPct val="110000"/>
              </a:lnSpc>
              <a:spcBef>
                <a:spcPts val="0"/>
              </a:spcBef>
              <a:spcAft>
                <a:spcPts val="0"/>
              </a:spcAft>
              <a:buClr>
                <a:schemeClr val="dk1"/>
              </a:buClr>
              <a:buSzPts val="3200"/>
              <a:buFont typeface="Arial"/>
              <a:buAutoNum type="arabicPeriod"/>
            </a:pPr>
            <a:r>
              <a:rPr lang="en-US" sz="3200">
                <a:solidFill>
                  <a:schemeClr val="dk1"/>
                </a:solidFill>
                <a:latin typeface="Times New Roman"/>
                <a:ea typeface="Times New Roman"/>
                <a:cs typeface="Times New Roman"/>
                <a:sym typeface="Times New Roman"/>
              </a:rPr>
              <a:t>The authors in this regard analyze spatio-temporal patterns of violent injury in Toronto utilizing geographic information systems (GIS) and establish that injuries are mainly sustained in underprivileged areas but the frequency is more during the night when there are active areas like night clubs. [1] </a:t>
            </a:r>
            <a:endParaRPr/>
          </a:p>
          <a:p>
            <a:pPr indent="-514350" lvl="0" marL="514350" marR="0" rtl="0" algn="l">
              <a:lnSpc>
                <a:spcPct val="110000"/>
              </a:lnSpc>
              <a:spcBef>
                <a:spcPts val="0"/>
              </a:spcBef>
              <a:spcAft>
                <a:spcPts val="0"/>
              </a:spcAft>
              <a:buClr>
                <a:schemeClr val="dk1"/>
              </a:buClr>
              <a:buSzPts val="3200"/>
              <a:buFont typeface="Arial"/>
              <a:buAutoNum type="arabicPeriod"/>
            </a:pPr>
            <a:r>
              <a:rPr lang="en-US" sz="3200">
                <a:solidFill>
                  <a:schemeClr val="dk1"/>
                </a:solidFill>
                <a:latin typeface="Times New Roman"/>
                <a:ea typeface="Times New Roman"/>
                <a:cs typeface="Times New Roman"/>
                <a:sym typeface="Times New Roman"/>
              </a:rPr>
              <a:t>Research conducted in Buffalo concerning the impact of COVID -19 on shooting violence indicates that there was. ‘An increase in shooting incidents; emphasizes regions of high risk despite public order being disrupted. [2] </a:t>
            </a:r>
            <a:endParaRPr/>
          </a:p>
        </p:txBody>
      </p:sp>
      <p:sp>
        <p:nvSpPr>
          <p:cNvPr id="32" name="Google Shape;32;p1"/>
          <p:cNvSpPr txBox="1"/>
          <p:nvPr/>
        </p:nvSpPr>
        <p:spPr>
          <a:xfrm>
            <a:off x="30414218" y="35106579"/>
            <a:ext cx="11999582" cy="69865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Reference</a:t>
            </a:r>
            <a:endParaRPr/>
          </a:p>
          <a:p>
            <a:pPr indent="-514350" lvl="0" marL="514350" marR="0" rtl="0" algn="l">
              <a:spcBef>
                <a:spcPts val="0"/>
              </a:spcBef>
              <a:spcAft>
                <a:spcPts val="0"/>
              </a:spcAft>
              <a:buClr>
                <a:schemeClr val="dk1"/>
              </a:buClr>
              <a:buSzPts val="3200"/>
              <a:buFont typeface="Arial"/>
              <a:buAutoNum type="arabicPeriod"/>
            </a:pPr>
            <a:r>
              <a:rPr lang="en-US" sz="3200">
                <a:solidFill>
                  <a:schemeClr val="dk1"/>
                </a:solidFill>
                <a:latin typeface="Times New Roman"/>
                <a:ea typeface="Times New Roman"/>
                <a:cs typeface="Times New Roman"/>
                <a:sym typeface="Times New Roman"/>
              </a:rPr>
              <a:t>[1] Michael Cusimano ,Sean Marshall, Claus Rinner, Depeng Jiang, Mary Chipman ,”Patterns of Urban Violent Injury: A Spatio-Temporal Analysis”, </a:t>
            </a:r>
            <a:r>
              <a:rPr lang="en-US" sz="3200" u="sng">
                <a:solidFill>
                  <a:schemeClr val="dk1"/>
                </a:solidFill>
                <a:latin typeface="Arial"/>
                <a:ea typeface="Arial"/>
                <a:cs typeface="Arial"/>
                <a:sym typeface="Arial"/>
                <a:hlinkClick r:id="rId8">
                  <a:extLst>
                    <a:ext uri="{A12FA001-AC4F-418D-AE19-62706E023703}">
                      <ahyp:hlinkClr val="tx"/>
                    </a:ext>
                  </a:extLst>
                </a:hlinkClick>
              </a:rPr>
              <a:t>https://doi.org/10.1371/journal.pone.0008669</a:t>
            </a:r>
            <a:endParaRPr sz="3200">
              <a:solidFill>
                <a:schemeClr val="dk1"/>
              </a:solidFill>
              <a:latin typeface="Times New Roman"/>
              <a:ea typeface="Times New Roman"/>
              <a:cs typeface="Times New Roman"/>
              <a:sym typeface="Times New Roman"/>
            </a:endParaRPr>
          </a:p>
          <a:p>
            <a:pPr indent="-311150" lvl="0" marL="514350" marR="0" rtl="0" algn="l">
              <a:spcBef>
                <a:spcPts val="0"/>
              </a:spcBef>
              <a:spcAft>
                <a:spcPts val="0"/>
              </a:spcAft>
              <a:buClr>
                <a:schemeClr val="dk1"/>
              </a:buClr>
              <a:buSzPts val="3200"/>
              <a:buFont typeface="Arial"/>
              <a:buNone/>
            </a:pPr>
            <a:r>
              <a:t/>
            </a:r>
            <a:endParaRPr sz="3200">
              <a:solidFill>
                <a:schemeClr val="dk1"/>
              </a:solidFill>
              <a:latin typeface="Arial"/>
              <a:ea typeface="Arial"/>
              <a:cs typeface="Arial"/>
              <a:sym typeface="Arial"/>
            </a:endParaRPr>
          </a:p>
          <a:p>
            <a:pPr indent="-514350" lvl="0" marL="514350" marR="0" rtl="0" algn="l">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[2] Gregory Drake, Andrew Wheeler, Dae-Young Kim, Scott W. Phillips, Kathryn Mendolera. The “Impact of COVID-19 on the Spatial Distribution of Shooting Violence in Buffalo, NY,</a:t>
            </a:r>
            <a:r>
              <a:rPr lang="en-US" sz="3200" u="sng">
                <a:solidFill>
                  <a:schemeClr val="dk1"/>
                </a:solidFill>
                <a:latin typeface="Times New Roman"/>
                <a:ea typeface="Times New Roman"/>
                <a:cs typeface="Times New Roman"/>
                <a:sym typeface="Times New Roman"/>
                <a:hlinkClick r:id="rId9">
                  <a:extLst>
                    <a:ext uri="{A12FA001-AC4F-418D-AE19-62706E023703}">
                      <ahyp:hlinkClr val="tx"/>
                    </a:ext>
                  </a:extLst>
                </a:hlinkClick>
              </a:rPr>
              <a:t>” </a:t>
            </a:r>
            <a:r>
              <a:rPr lang="en-US" sz="3200" u="sng">
                <a:solidFill>
                  <a:schemeClr val="dk1"/>
                </a:solidFill>
                <a:latin typeface="Arial"/>
                <a:ea typeface="Arial"/>
                <a:cs typeface="Arial"/>
                <a:sym typeface="Arial"/>
                <a:hlinkClick r:id="rId10">
                  <a:extLst>
                    <a:ext uri="{A12FA001-AC4F-418D-AE19-62706E023703}">
                      <ahyp:hlinkClr val="tx"/>
                    </a:ext>
                  </a:extLst>
                </a:hlinkClick>
              </a:rPr>
              <a:t>https://www.researchgate.net/publication/354301277_The_impact_of_COVID-19_on_the_spatial_distribution_of_shooting_violence_in_Buffalo_NY</a:t>
            </a:r>
            <a:endParaRPr/>
          </a:p>
          <a:p>
            <a:pPr indent="-311150" lvl="0" marL="514350" marR="0" rtl="0" algn="l">
              <a:spcBef>
                <a:spcPts val="0"/>
              </a:spcBef>
              <a:spcAft>
                <a:spcPts val="0"/>
              </a:spcAft>
              <a:buClr>
                <a:schemeClr val="dk1"/>
              </a:buClr>
              <a:buSzPts val="3200"/>
              <a:buFont typeface="Arial"/>
              <a:buNone/>
            </a:pPr>
            <a:r>
              <a:t/>
            </a:r>
            <a:endParaRPr sz="3200" u="sng">
              <a:solidFill>
                <a:schemeClr val="dk1"/>
              </a:solidFill>
              <a:latin typeface="Arial"/>
              <a:ea typeface="Arial"/>
              <a:cs typeface="Arial"/>
              <a:sym typeface="Arial"/>
              <a:hlinkClick r:id="rId11">
                <a:extLst>
                  <a:ext uri="{A12FA001-AC4F-418D-AE19-62706E023703}">
                    <ahyp:hlinkClr val="tx"/>
                  </a:ext>
                </a:extLst>
              </a:hlinkClick>
            </a:endParaRPr>
          </a:p>
        </p:txBody>
      </p:sp>
      <p:pic>
        <p:nvPicPr>
          <p:cNvPr descr="A screenshot of a graph&#10;&#10;Description automatically generated" id="33" name="Google Shape;33;p1"/>
          <p:cNvPicPr preferRelativeResize="0"/>
          <p:nvPr/>
        </p:nvPicPr>
        <p:blipFill rotWithShape="1">
          <a:blip r:embed="rId12">
            <a:alphaModFix/>
          </a:blip>
          <a:srcRect b="0" l="0" r="0" t="0"/>
          <a:stretch/>
        </p:blipFill>
        <p:spPr>
          <a:xfrm>
            <a:off x="1032556" y="36623253"/>
            <a:ext cx="12217914" cy="4053499"/>
          </a:xfrm>
          <a:prstGeom prst="rect">
            <a:avLst/>
          </a:prstGeom>
          <a:noFill/>
          <a:ln>
            <a:noFill/>
          </a:ln>
        </p:spPr>
      </p:pic>
      <p:pic>
        <p:nvPicPr>
          <p:cNvPr id="34" name="Google Shape;34;p1"/>
          <p:cNvPicPr preferRelativeResize="0"/>
          <p:nvPr/>
        </p:nvPicPr>
        <p:blipFill rotWithShape="1">
          <a:blip r:embed="rId13">
            <a:alphaModFix/>
          </a:blip>
          <a:srcRect b="0" l="0" r="0" t="0"/>
          <a:stretch/>
        </p:blipFill>
        <p:spPr>
          <a:xfrm>
            <a:off x="16224803" y="22771029"/>
            <a:ext cx="11318995" cy="8770235"/>
          </a:xfrm>
          <a:prstGeom prst="rect">
            <a:avLst/>
          </a:prstGeom>
          <a:noFill/>
          <a:ln>
            <a:noFill/>
          </a:ln>
        </p:spPr>
      </p:pic>
      <p:pic>
        <p:nvPicPr>
          <p:cNvPr id="35" name="Google Shape;35;p1"/>
          <p:cNvPicPr preferRelativeResize="0"/>
          <p:nvPr/>
        </p:nvPicPr>
        <p:blipFill rotWithShape="1">
          <a:blip r:embed="rId14">
            <a:alphaModFix/>
          </a:blip>
          <a:srcRect b="0" l="0" r="0" t="0"/>
          <a:stretch/>
        </p:blipFill>
        <p:spPr>
          <a:xfrm>
            <a:off x="34541084" y="14537092"/>
            <a:ext cx="8401741" cy="6480138"/>
          </a:xfrm>
          <a:prstGeom prst="rect">
            <a:avLst/>
          </a:prstGeom>
          <a:noFill/>
          <a:ln>
            <a:noFill/>
          </a:ln>
        </p:spPr>
      </p:pic>
      <p:pic>
        <p:nvPicPr>
          <p:cNvPr descr="A graph of blue rectangular bars&#10;&#10;Description automatically generated with medium confidence" id="36" name="Google Shape;36;p1"/>
          <p:cNvPicPr preferRelativeResize="0"/>
          <p:nvPr/>
        </p:nvPicPr>
        <p:blipFill rotWithShape="1">
          <a:blip r:embed="rId15">
            <a:alphaModFix/>
          </a:blip>
          <a:srcRect b="0" l="0" r="0" t="0"/>
          <a:stretch/>
        </p:blipFill>
        <p:spPr>
          <a:xfrm>
            <a:off x="30472310" y="8937510"/>
            <a:ext cx="8999315" cy="5603095"/>
          </a:xfrm>
          <a:prstGeom prst="rect">
            <a:avLst/>
          </a:prstGeom>
          <a:noFill/>
          <a:ln>
            <a:noFill/>
          </a:ln>
        </p:spPr>
      </p:pic>
      <p:pic>
        <p:nvPicPr>
          <p:cNvPr id="37" name="Google Shape;37;p1"/>
          <p:cNvPicPr preferRelativeResize="0"/>
          <p:nvPr/>
        </p:nvPicPr>
        <p:blipFill rotWithShape="1">
          <a:blip r:embed="rId16">
            <a:alphaModFix/>
          </a:blip>
          <a:srcRect b="0" l="0" r="0" t="0"/>
          <a:stretch/>
        </p:blipFill>
        <p:spPr>
          <a:xfrm>
            <a:off x="30396589" y="21108837"/>
            <a:ext cx="9089456" cy="70066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Custom 2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2008-12-04T00:20:37Z</dcterms:created>
  <dc:creator>Ethan Shulda;www.postersession.com</dc:creator>
</cp:coreProperties>
</file>