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5" r:id="rId6"/>
    <p:sldId id="266" r:id="rId7"/>
    <p:sldId id="280" r:id="rId8"/>
    <p:sldId id="268" r:id="rId9"/>
    <p:sldId id="269" r:id="rId10"/>
    <p:sldId id="267" r:id="rId11"/>
    <p:sldId id="270" r:id="rId12"/>
    <p:sldId id="271" r:id="rId13"/>
    <p:sldId id="272" r:id="rId14"/>
    <p:sldId id="273" r:id="rId15"/>
    <p:sldId id="274" r:id="rId16"/>
    <p:sldId id="275" r:id="rId17"/>
    <p:sldId id="276" r:id="rId18"/>
    <p:sldId id="277" r:id="rId19"/>
    <p:sldId id="279" r:id="rId20"/>
    <p:sldId id="281" r:id="rId21"/>
    <p:sldId id="282" r:id="rId22"/>
    <p:sldId id="283" r:id="rId23"/>
    <p:sldId id="284" r:id="rId24"/>
    <p:sldId id="286" r:id="rId25"/>
    <p:sldId id="287" r:id="rId26"/>
    <p:sldId id="288" r:id="rId27"/>
    <p:sldId id="289" r:id="rId28"/>
    <p:sldId id="290" r:id="rId29"/>
    <p:sldId id="293" r:id="rId30"/>
    <p:sldId id="292" r:id="rId31"/>
    <p:sldId id="291" r:id="rId32"/>
    <p:sldId id="294" r:id="rId33"/>
    <p:sldId id="263" r:id="rId34"/>
    <p:sldId id="278" r:id="rId35"/>
    <p:sldId id="264" r:id="rId36"/>
  </p:sldIdLst>
  <p:sldSz cx="9144000" cy="6858000" type="screen4x3"/>
  <p:notesSz cx="6858000" cy="9144000"/>
  <p:embeddedFontLst>
    <p:embeddedFont>
      <p:font typeface="Calibri" panose="020F0502020204030204" pitchFamily="34" charset="0"/>
      <p:regular r:id="rId38"/>
      <p:bold r:id="rId39"/>
      <p:italic r:id="rId40"/>
      <p:boldItalic r:id="rId41"/>
    </p:embeddedFont>
    <p:embeddedFont>
      <p:font typeface="Garamond" panose="02020404030301010803"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ObVjzLNReLwgTJb2CIPwZRUao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26" autoAdjust="0"/>
    <p:restoredTop sz="82685" autoAdjust="0"/>
  </p:normalViewPr>
  <p:slideViewPr>
    <p:cSldViewPr snapToGrid="0">
      <p:cViewPr varScale="1">
        <p:scale>
          <a:sx n="57" d="100"/>
          <a:sy n="57" d="100"/>
        </p:scale>
        <p:origin x="159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891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e43f4e15e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ce43f4e15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ce43f4e15e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33</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8"/>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9" name="Google Shape;19;p8"/>
          <p:cNvCxnSpPr/>
          <p:nvPr/>
        </p:nvCxnSpPr>
        <p:spPr>
          <a:xfrm>
            <a:off x="1981200" y="3962400"/>
            <a:ext cx="6511925" cy="0"/>
          </a:xfrm>
          <a:prstGeom prst="straightConnector1">
            <a:avLst/>
          </a:prstGeom>
          <a:noFill/>
          <a:ln w="19050" cap="flat" cmpd="sng">
            <a:solidFill>
              <a:schemeClr val="accent1"/>
            </a:solidFill>
            <a:prstDash val="solid"/>
            <a:round/>
            <a:headEnd type="none" w="sm" len="sm"/>
            <a:tailEnd type="none" w="sm" len="sm"/>
          </a:ln>
        </p:spPr>
      </p:cxnSp>
      <p:sp>
        <p:nvSpPr>
          <p:cNvPr id="20" name="Google Shape;20;p8"/>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a:endParaRPr/>
          </a:p>
        </p:txBody>
      </p:sp>
      <p:sp>
        <p:nvSpPr>
          <p:cNvPr id="22" name="Google Shape;22;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0"/>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8" name="Google Shape;98;p20"/>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9" name="Google Shape;99;p20"/>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0" name="Google Shape;100;p2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1"/>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6" name="Google Shape;106;p21"/>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2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28" name="Google Shape;2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pic>
        <p:nvPicPr>
          <p:cNvPr id="31" name="Google Shape;31;p9" descr="image001.png"/>
          <p:cNvPicPr preferRelativeResize="0"/>
          <p:nvPr/>
        </p:nvPicPr>
        <p:blipFill rotWithShape="1">
          <a:blip r:embed="rId2">
            <a:alphaModFix/>
          </a:blip>
          <a:srcRect/>
          <a:stretch/>
        </p:blipFill>
        <p:spPr>
          <a:xfrm>
            <a:off x="8229600" y="228600"/>
            <a:ext cx="774259" cy="7742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300"/>
              <a:buNone/>
              <a:defRPr sz="2000"/>
            </a:lvl1pPr>
            <a:lvl2pPr marL="914400" lvl="1" indent="-228600" algn="l">
              <a:lnSpc>
                <a:spcPct val="100000"/>
              </a:lnSpc>
              <a:spcBef>
                <a:spcPts val="360"/>
              </a:spcBef>
              <a:spcAft>
                <a:spcPts val="0"/>
              </a:spcAft>
              <a:buSzPts val="108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050"/>
              <a:buNone/>
              <a:defRPr sz="1400"/>
            </a:lvl5pPr>
            <a:lvl6pPr marL="2743200" lvl="5" indent="-228600" algn="l">
              <a:lnSpc>
                <a:spcPct val="100000"/>
              </a:lnSpc>
              <a:spcBef>
                <a:spcPts val="280"/>
              </a:spcBef>
              <a:spcAft>
                <a:spcPts val="0"/>
              </a:spcAft>
              <a:buSzPts val="1050"/>
              <a:buNone/>
              <a:defRPr sz="1400"/>
            </a:lvl6pPr>
            <a:lvl7pPr marL="3200400" lvl="6" indent="-228600" algn="l">
              <a:lnSpc>
                <a:spcPct val="100000"/>
              </a:lnSpc>
              <a:spcBef>
                <a:spcPts val="280"/>
              </a:spcBef>
              <a:spcAft>
                <a:spcPts val="0"/>
              </a:spcAft>
              <a:buSzPts val="1050"/>
              <a:buNone/>
              <a:defRPr sz="1400"/>
            </a:lvl7pPr>
            <a:lvl8pPr marL="3657600" lvl="7" indent="-228600" algn="l">
              <a:lnSpc>
                <a:spcPct val="100000"/>
              </a:lnSpc>
              <a:spcBef>
                <a:spcPts val="280"/>
              </a:spcBef>
              <a:spcAft>
                <a:spcPts val="0"/>
              </a:spcAft>
              <a:buSzPts val="1050"/>
              <a:buNone/>
              <a:defRPr sz="1400"/>
            </a:lvl8pPr>
            <a:lvl9pPr marL="4114800" lvl="8" indent="-228600" algn="l">
              <a:lnSpc>
                <a:spcPct val="100000"/>
              </a:lnSpc>
              <a:spcBef>
                <a:spcPts val="280"/>
              </a:spcBef>
              <a:spcAft>
                <a:spcPts val="0"/>
              </a:spcAft>
              <a:buSzPts val="1050"/>
              <a:buNone/>
              <a:defRPr sz="1400"/>
            </a:lvl9pPr>
          </a:lstStyle>
          <a:p>
            <a:endParaRPr/>
          </a:p>
        </p:txBody>
      </p:sp>
      <p:sp>
        <p:nvSpPr>
          <p:cNvPr id="35" name="Google Shape;3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48" name="Google Shape;48;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49" name="Google Shape;49;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50" name="Google Shape;50;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51" name="Google Shape;51;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640"/>
              </a:spcBef>
              <a:spcAft>
                <a:spcPts val="0"/>
              </a:spcAft>
              <a:buSzPts val="2080"/>
              <a:buChar char="■"/>
              <a:defRPr sz="3200"/>
            </a:lvl1pPr>
            <a:lvl2pPr marL="914400" lvl="1" indent="-335280" algn="l">
              <a:lnSpc>
                <a:spcPct val="100000"/>
              </a:lnSpc>
              <a:spcBef>
                <a:spcPts val="560"/>
              </a:spcBef>
              <a:spcAft>
                <a:spcPts val="0"/>
              </a:spcAft>
              <a:buSzPts val="168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23850" algn="l">
              <a:lnSpc>
                <a:spcPct val="100000"/>
              </a:lnSpc>
              <a:spcBef>
                <a:spcPts val="400"/>
              </a:spcBef>
              <a:spcAft>
                <a:spcPts val="0"/>
              </a:spcAft>
              <a:buSzPts val="1500"/>
              <a:buChar char="▪"/>
              <a:defRPr sz="2000"/>
            </a:lvl5pPr>
            <a:lvl6pPr marL="2743200" lvl="5" indent="-323850" algn="l">
              <a:lnSpc>
                <a:spcPct val="100000"/>
              </a:lnSpc>
              <a:spcBef>
                <a:spcPts val="400"/>
              </a:spcBef>
              <a:spcAft>
                <a:spcPts val="0"/>
              </a:spcAft>
              <a:buSzPts val="1500"/>
              <a:buChar char="▪"/>
              <a:defRPr sz="2000"/>
            </a:lvl6pPr>
            <a:lvl7pPr marL="3200400" lvl="6" indent="-323850" algn="l">
              <a:lnSpc>
                <a:spcPct val="100000"/>
              </a:lnSpc>
              <a:spcBef>
                <a:spcPts val="400"/>
              </a:spcBef>
              <a:spcAft>
                <a:spcPts val="0"/>
              </a:spcAft>
              <a:buSzPts val="1500"/>
              <a:buChar char="▪"/>
              <a:defRPr sz="2000"/>
            </a:lvl7pPr>
            <a:lvl8pPr marL="3657600" lvl="7" indent="-323850" algn="l">
              <a:lnSpc>
                <a:spcPct val="100000"/>
              </a:lnSpc>
              <a:spcBef>
                <a:spcPts val="400"/>
              </a:spcBef>
              <a:spcAft>
                <a:spcPts val="0"/>
              </a:spcAft>
              <a:buSzPts val="1500"/>
              <a:buChar char="▪"/>
              <a:defRPr sz="2000"/>
            </a:lvl8pPr>
            <a:lvl9pPr marL="4114800" lvl="8" indent="-323850" algn="l">
              <a:lnSpc>
                <a:spcPct val="100000"/>
              </a:lnSpc>
              <a:spcBef>
                <a:spcPts val="400"/>
              </a:spcBef>
              <a:spcAft>
                <a:spcPts val="0"/>
              </a:spcAft>
              <a:buSzPts val="1500"/>
              <a:buChar char="▪"/>
              <a:defRPr sz="2000"/>
            </a:lvl9pPr>
          </a:lstStyle>
          <a:p>
            <a:endParaRPr/>
          </a:p>
        </p:txBody>
      </p:sp>
      <p:sp>
        <p:nvSpPr>
          <p:cNvPr id="67" name="Google Shape;67;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68" name="Google Shape;68;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75" name="Google Shape;75;p1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1" name="Google Shape;81;p1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7" name="Google Shape;87;p1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7"/>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6" name="Google Shape;16;p7"/>
          <p:cNvCxnSpPr/>
          <p:nvPr/>
        </p:nvCxnSpPr>
        <p:spPr>
          <a:xfrm>
            <a:off x="457200" y="6172200"/>
            <a:ext cx="8229600" cy="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fade">
                                      <p:cBhvr>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Effect transition="in" filter="fade">
                                      <p:cBhvr>
                                        <p:cTn id="4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he-qrcode-generator.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685800" y="1066800"/>
            <a:ext cx="8458200" cy="2808288"/>
          </a:xfrm>
          <a:prstGeom prst="rect">
            <a:avLst/>
          </a:prstGeom>
          <a:noFill/>
          <a:ln>
            <a:noFill/>
          </a:ln>
        </p:spPr>
        <p:txBody>
          <a:bodyPr spcFirstLastPara="1" wrap="square" lIns="91425" tIns="45700" rIns="91425" bIns="45700" anchor="t" anchorCtr="0">
            <a:noAutofit/>
          </a:bodyPr>
          <a:lstStyle/>
          <a:p>
            <a:pPr marL="0" lvl="0" indent="0" rtl="0">
              <a:lnSpc>
                <a:spcPct val="100000"/>
              </a:lnSpc>
              <a:spcBef>
                <a:spcPts val="0"/>
              </a:spcBef>
              <a:spcAft>
                <a:spcPts val="0"/>
              </a:spcAft>
              <a:buSzPts val="1400"/>
              <a:buNone/>
            </a:pPr>
            <a:r>
              <a:rPr lang="en-US" sz="4800" dirty="0">
                <a:latin typeface="Times New Roman" panose="02020603050405020304" pitchFamily="18" charset="0"/>
                <a:cs typeface="Times New Roman" panose="02020603050405020304" pitchFamily="18" charset="0"/>
              </a:rPr>
              <a:t>Enhanced QRCode Based Library Management System</a:t>
            </a:r>
            <a:br>
              <a:rPr lang="en-US" sz="4200" dirty="0">
                <a:latin typeface="Times New Roman"/>
                <a:ea typeface="Times New Roman"/>
                <a:cs typeface="Times New Roman"/>
                <a:sym typeface="Times New Roman"/>
              </a:rPr>
            </a:br>
            <a:br>
              <a:rPr lang="en-US" sz="4200" dirty="0">
                <a:latin typeface="Times New Roman"/>
                <a:ea typeface="Times New Roman"/>
                <a:cs typeface="Times New Roman"/>
                <a:sym typeface="Times New Roman"/>
              </a:rPr>
            </a:br>
            <a:r>
              <a:rPr lang="en-US" sz="2400" dirty="0" err="1">
                <a:latin typeface="Times New Roman"/>
                <a:ea typeface="Times New Roman"/>
                <a:cs typeface="Times New Roman"/>
                <a:sym typeface="Times New Roman"/>
              </a:rPr>
              <a:t>Github</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link</a:t>
            </a:r>
            <a:r>
              <a:rPr lang="en-US" sz="2400" dirty="0" err="1">
                <a:solidFill>
                  <a:schemeClr val="tx1"/>
                </a:solidFill>
                <a:latin typeface="Times New Roman"/>
                <a:ea typeface="Times New Roman"/>
                <a:cs typeface="Times New Roman"/>
                <a:sym typeface="Times New Roman"/>
              </a:rPr>
              <a:t>:https</a:t>
            </a:r>
            <a:r>
              <a:rPr lang="en-US" sz="2400" dirty="0">
                <a:solidFill>
                  <a:schemeClr val="tx1"/>
                </a:solidFill>
                <a:latin typeface="Times New Roman"/>
                <a:ea typeface="Times New Roman"/>
                <a:cs typeface="Times New Roman"/>
                <a:sym typeface="Times New Roman"/>
              </a:rPr>
              <a:t>://github.com/Teja </a:t>
            </a:r>
            <a:r>
              <a:rPr lang="en-US" sz="2400" dirty="0" err="1">
                <a:solidFill>
                  <a:schemeClr val="tx1"/>
                </a:solidFill>
                <a:latin typeface="Times New Roman"/>
                <a:ea typeface="Times New Roman"/>
                <a:cs typeface="Times New Roman"/>
                <a:sym typeface="Times New Roman"/>
              </a:rPr>
              <a:t>Jambuluru</a:t>
            </a:r>
            <a:r>
              <a:rPr lang="en-US" sz="2400" dirty="0">
                <a:solidFill>
                  <a:schemeClr val="tx1"/>
                </a:solidFill>
                <a:latin typeface="Times New Roman"/>
                <a:ea typeface="Times New Roman"/>
                <a:cs typeface="Times New Roman"/>
                <a:sym typeface="Times New Roman"/>
              </a:rPr>
              <a:t>/Enhanced-QRCode-based-Library-Management-System-B9-2021</a:t>
            </a:r>
            <a:br>
              <a:rPr lang="en-US" sz="2400" dirty="0">
                <a:latin typeface="Times New Roman"/>
                <a:ea typeface="Times New Roman"/>
                <a:cs typeface="Times New Roman"/>
                <a:sym typeface="Times New Roman"/>
              </a:rPr>
            </a:br>
            <a:endParaRPr sz="2400" dirty="0">
              <a:latin typeface="Times New Roman"/>
              <a:ea typeface="Times New Roman"/>
              <a:cs typeface="Times New Roman"/>
              <a:sym typeface="Times New Roman"/>
            </a:endParaRPr>
          </a:p>
        </p:txBody>
      </p:sp>
      <p:sp>
        <p:nvSpPr>
          <p:cNvPr id="116" name="Google Shape;116;p1"/>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300"/>
              <a:buNone/>
            </a:pPr>
            <a:r>
              <a:rPr lang="en-US" sz="2000" b="1">
                <a:latin typeface="Times New Roman"/>
                <a:ea typeface="Times New Roman"/>
                <a:cs typeface="Times New Roman"/>
                <a:sym typeface="Times New Roman"/>
              </a:rPr>
              <a:t>Batch No:  B9		             Project Guide:</a:t>
            </a:r>
            <a:endParaRPr/>
          </a:p>
          <a:p>
            <a:pPr marL="0" lvl="0" indent="0" algn="l" rtl="0">
              <a:lnSpc>
                <a:spcPct val="100000"/>
              </a:lnSpc>
              <a:spcBef>
                <a:spcPts val="320"/>
              </a:spcBef>
              <a:spcAft>
                <a:spcPts val="0"/>
              </a:spcAft>
              <a:buSzPts val="1040"/>
              <a:buNone/>
            </a:pPr>
            <a:r>
              <a:rPr lang="en-US" sz="1600">
                <a:latin typeface="Times New Roman"/>
                <a:ea typeface="Times New Roman"/>
                <a:cs typeface="Times New Roman"/>
                <a:sym typeface="Times New Roman"/>
              </a:rPr>
              <a:t>J.TEJA(174G1A0597)                                  Dr. C.Sasikala </a:t>
            </a:r>
            <a:r>
              <a:rPr lang="en-US" sz="1300">
                <a:latin typeface="Times New Roman"/>
                <a:ea typeface="Times New Roman"/>
                <a:cs typeface="Times New Roman"/>
                <a:sym typeface="Times New Roman"/>
              </a:rPr>
              <a:t>M.Tech,Ph.D</a:t>
            </a:r>
            <a:endParaRPr sz="1300" baseline="-250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K.SRAVANI(174G1A0589) 	                   Associate Professor</a:t>
            </a:r>
            <a:endParaRPr/>
          </a:p>
          <a:p>
            <a:pPr marL="0" lvl="0" indent="0" algn="l" rtl="0">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P.VIJAY KUMAR (174G1A05B3)</a:t>
            </a:r>
            <a:endParaRPr/>
          </a:p>
          <a:p>
            <a:pPr marL="0" lvl="0" indent="0" algn="l" rtl="0">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S.ZAIBA SULTHANA (174G1A05B7)</a:t>
            </a:r>
            <a:endParaRPr/>
          </a:p>
        </p:txBody>
      </p:sp>
      <p:sp>
        <p:nvSpPr>
          <p:cNvPr id="117" name="Google Shape;117;p1"/>
          <p:cNvSpPr txBox="1"/>
          <p:nvPr/>
        </p:nvSpPr>
        <p:spPr>
          <a:xfrm>
            <a:off x="1447800" y="5967412"/>
            <a:ext cx="7086600" cy="1016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Srinivasa Ramanujan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Department of Computer Science &amp; Engineering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18" name="Google Shape;118;p1"/>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6093-B889-49BA-A968-C2A84FF32CC9}"/>
              </a:ext>
            </a:extLst>
          </p:cNvPr>
          <p:cNvSpPr>
            <a:spLocks noGrp="1"/>
          </p:cNvSpPr>
          <p:nvPr>
            <p:ph type="title"/>
          </p:nvPr>
        </p:nvSpPr>
        <p:spPr>
          <a:xfrm>
            <a:off x="457200" y="213360"/>
            <a:ext cx="8229600" cy="634366"/>
          </a:xfrm>
        </p:spPr>
        <p:txBody>
          <a:bodyPr/>
          <a:lstStyle/>
          <a:p>
            <a:r>
              <a:rPr lang="en-US" dirty="0">
                <a:latin typeface="Times New Roman" panose="02020603050405020304" pitchFamily="18" charset="0"/>
                <a:cs typeface="Times New Roman" panose="02020603050405020304" pitchFamily="18" charset="0"/>
              </a:rPr>
              <a:t>Planning</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13EB633-2460-432E-BCB5-782A145A1CD3}"/>
              </a:ext>
            </a:extLst>
          </p:cNvPr>
          <p:cNvSpPr>
            <a:spLocks noGrp="1"/>
          </p:cNvSpPr>
          <p:nvPr>
            <p:ph type="body" idx="1"/>
          </p:nvPr>
        </p:nvSpPr>
        <p:spPr/>
        <p:txBody>
          <a:bodyPr/>
          <a:lstStyle/>
          <a:p>
            <a:pPr marL="154305" indent="0">
              <a:buNone/>
            </a:pPr>
            <a:endParaRPr lang="en-IN" dirty="0"/>
          </a:p>
        </p:txBody>
      </p:sp>
      <p:graphicFrame>
        <p:nvGraphicFramePr>
          <p:cNvPr id="4" name="Table 4">
            <a:extLst>
              <a:ext uri="{FF2B5EF4-FFF2-40B4-BE49-F238E27FC236}">
                <a16:creationId xmlns:a16="http://schemas.microsoft.com/office/drawing/2014/main" id="{CEC299F4-AB2C-46CB-A4F0-C45A9784BF68}"/>
              </a:ext>
            </a:extLst>
          </p:cNvPr>
          <p:cNvGraphicFramePr>
            <a:graphicFrameLocks noGrp="1"/>
          </p:cNvGraphicFramePr>
          <p:nvPr>
            <p:extLst>
              <p:ext uri="{D42A27DB-BD31-4B8C-83A1-F6EECF244321}">
                <p14:modId xmlns:p14="http://schemas.microsoft.com/office/powerpoint/2010/main" val="3959630526"/>
              </p:ext>
            </p:extLst>
          </p:nvPr>
        </p:nvGraphicFramePr>
        <p:xfrm>
          <a:off x="457200" y="1005839"/>
          <a:ext cx="8458200" cy="5816837"/>
        </p:xfrm>
        <a:graphic>
          <a:graphicData uri="http://schemas.openxmlformats.org/drawingml/2006/table">
            <a:tbl>
              <a:tblPr firstRow="1" bandRow="1">
                <a:tableStyleId>{5C22544A-7EE6-4342-B048-85BDC9FD1C3A}</a:tableStyleId>
              </a:tblPr>
              <a:tblGrid>
                <a:gridCol w="3238207">
                  <a:extLst>
                    <a:ext uri="{9D8B030D-6E8A-4147-A177-3AD203B41FA5}">
                      <a16:colId xmlns:a16="http://schemas.microsoft.com/office/drawing/2014/main" val="1661316814"/>
                    </a:ext>
                  </a:extLst>
                </a:gridCol>
                <a:gridCol w="5219993">
                  <a:extLst>
                    <a:ext uri="{9D8B030D-6E8A-4147-A177-3AD203B41FA5}">
                      <a16:colId xmlns:a16="http://schemas.microsoft.com/office/drawing/2014/main" val="312482329"/>
                    </a:ext>
                  </a:extLst>
                </a:gridCol>
              </a:tblGrid>
              <a:tr h="1394396">
                <a:tc>
                  <a:txBody>
                    <a:bodyPr/>
                    <a:lstStyle/>
                    <a:p>
                      <a:r>
                        <a:rPr lang="en-US" sz="2400" dirty="0">
                          <a:latin typeface="Times New Roman" panose="02020603050405020304" pitchFamily="18" charset="0"/>
                          <a:cs typeface="Times New Roman" panose="02020603050405020304" pitchFamily="18" charset="0"/>
                        </a:rPr>
                        <a:t>Required time to complete</a:t>
                      </a:r>
                    </a:p>
                    <a:p>
                      <a:r>
                        <a:rPr lang="en-US" sz="2400" dirty="0">
                          <a:latin typeface="Times New Roman" panose="02020603050405020304" pitchFamily="18" charset="0"/>
                          <a:cs typeface="Times New Roman" panose="02020603050405020304" pitchFamily="18" charset="0"/>
                        </a:rPr>
                        <a:t>the task</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Task</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1651609"/>
                  </a:ext>
                </a:extLst>
              </a:tr>
              <a:tr h="978834">
                <a:tc>
                  <a:txBody>
                    <a:bodyPr/>
                    <a:lstStyle/>
                    <a:p>
                      <a:r>
                        <a:rPr lang="en-US" sz="2000" dirty="0">
                          <a:latin typeface="Times New Roman" panose="02020603050405020304" pitchFamily="18" charset="0"/>
                          <a:cs typeface="Times New Roman" panose="02020603050405020304" pitchFamily="18" charset="0"/>
                        </a:rPr>
                        <a:t>Week 1</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Installation of Java JDK and Android Studio.Should learn basic concepts of android  and its latest versions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853788"/>
                  </a:ext>
                </a:extLst>
              </a:tr>
              <a:tr h="978834">
                <a:tc>
                  <a:txBody>
                    <a:bodyPr/>
                    <a:lstStyle/>
                    <a:p>
                      <a:r>
                        <a:rPr lang="en-US" sz="2000" dirty="0">
                          <a:latin typeface="Times New Roman" panose="02020603050405020304" pitchFamily="18" charset="0"/>
                          <a:cs typeface="Times New Roman" panose="02020603050405020304" pitchFamily="18" charset="0"/>
                        </a:rPr>
                        <a:t>Week 2</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QRCodes are generated and then by using application will scan it and implement it in a practical way.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8747347"/>
                  </a:ext>
                </a:extLst>
              </a:tr>
              <a:tr h="1222041">
                <a:tc>
                  <a:txBody>
                    <a:bodyPr/>
                    <a:lstStyle/>
                    <a:p>
                      <a:r>
                        <a:rPr lang="en-US" sz="2000" dirty="0">
                          <a:latin typeface="Times New Roman" panose="02020603050405020304" pitchFamily="18" charset="0"/>
                          <a:cs typeface="Times New Roman" panose="02020603050405020304" pitchFamily="18" charset="0"/>
                        </a:rPr>
                        <a:t>Week3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Adding new features to the existing project like  adding a screen resolution ,mentioning employee taken books and issued date also.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7692052"/>
                  </a:ext>
                </a:extLst>
              </a:tr>
              <a:tr h="385601">
                <a:tc>
                  <a:txBody>
                    <a:bodyPr/>
                    <a:lstStyle/>
                    <a:p>
                      <a:r>
                        <a:rPr lang="en-US" sz="2000" dirty="0">
                          <a:latin typeface="Times New Roman" panose="02020603050405020304" pitchFamily="18" charset="0"/>
                          <a:cs typeface="Times New Roman" panose="02020603050405020304" pitchFamily="18" charset="0"/>
                        </a:rPr>
                        <a:t>Week4</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Report generation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4616701"/>
                  </a:ext>
                </a:extLst>
              </a:tr>
              <a:tr h="385601">
                <a:tc>
                  <a:txBody>
                    <a:bodyPr/>
                    <a:lstStyle/>
                    <a:p>
                      <a:r>
                        <a:rPr lang="en-US" sz="2000" dirty="0">
                          <a:latin typeface="Times New Roman" panose="02020603050405020304" pitchFamily="18" charset="0"/>
                          <a:cs typeface="Times New Roman" panose="02020603050405020304" pitchFamily="18" charset="0"/>
                        </a:rPr>
                        <a:t>Week5</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Testing and validation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1445649"/>
                  </a:ext>
                </a:extLst>
              </a:tr>
              <a:tr h="385601">
                <a:tc>
                  <a:txBody>
                    <a:bodyPr/>
                    <a:lstStyle/>
                    <a:p>
                      <a:r>
                        <a:rPr lang="en-US" sz="2000" dirty="0">
                          <a:latin typeface="Times New Roman" panose="02020603050405020304" pitchFamily="18" charset="0"/>
                          <a:cs typeface="Times New Roman" panose="02020603050405020304" pitchFamily="18" charset="0"/>
                        </a:rPr>
                        <a:t>Week6</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Document submission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0969635"/>
                  </a:ext>
                </a:extLst>
              </a:tr>
            </a:tbl>
          </a:graphicData>
        </a:graphic>
      </p:graphicFrame>
    </p:spTree>
    <p:extLst>
      <p:ext uri="{BB962C8B-B14F-4D97-AF65-F5344CB8AC3E}">
        <p14:creationId xmlns:p14="http://schemas.microsoft.com/office/powerpoint/2010/main" val="213239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8114-D1A7-478D-A6AD-7391F7A498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Design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F19099-5321-45ED-B5CA-19416B3DF88D}"/>
              </a:ext>
            </a:extLst>
          </p:cNvPr>
          <p:cNvSpPr>
            <a:spLocks noGrp="1"/>
          </p:cNvSpPr>
          <p:nvPr>
            <p:ph type="body" idx="1"/>
          </p:nvPr>
        </p:nvSpPr>
        <p:spPr/>
        <p:txBody>
          <a:bodyPr/>
          <a:lstStyle/>
          <a:p>
            <a:pPr marL="154305" indent="0">
              <a:buNone/>
            </a:pPr>
            <a:r>
              <a:rPr lang="en-US" dirty="0">
                <a:latin typeface="Times New Roman" panose="02020603050405020304" pitchFamily="18" charset="0"/>
                <a:cs typeface="Times New Roman" panose="02020603050405020304" pitchFamily="18" charset="0"/>
              </a:rPr>
              <a:t>DataFlow Diagram</a:t>
            </a:r>
          </a:p>
          <a:p>
            <a:pPr marL="154305" indent="0">
              <a:buNone/>
            </a:pPr>
            <a:r>
              <a:rPr lang="en-US" dirty="0">
                <a:latin typeface="Times New Roman" panose="02020603050405020304" pitchFamily="18" charset="0"/>
                <a:cs typeface="Times New Roman" panose="02020603050405020304" pitchFamily="18" charset="0"/>
              </a:rPr>
              <a:t>     Level-0</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A142FF-FA19-4A27-A132-2361AFAC835D}"/>
              </a:ext>
            </a:extLst>
          </p:cNvPr>
          <p:cNvPicPr>
            <a:picLocks noChangeAspect="1"/>
          </p:cNvPicPr>
          <p:nvPr/>
        </p:nvPicPr>
        <p:blipFill>
          <a:blip r:embed="rId2"/>
          <a:stretch>
            <a:fillRect/>
          </a:stretch>
        </p:blipFill>
        <p:spPr>
          <a:xfrm>
            <a:off x="4038600" y="1158241"/>
            <a:ext cx="4831080" cy="4480868"/>
          </a:xfrm>
          <a:prstGeom prst="rect">
            <a:avLst/>
          </a:prstGeom>
        </p:spPr>
      </p:pic>
    </p:spTree>
    <p:extLst>
      <p:ext uri="{BB962C8B-B14F-4D97-AF65-F5344CB8AC3E}">
        <p14:creationId xmlns:p14="http://schemas.microsoft.com/office/powerpoint/2010/main" val="291994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6694-A5CD-4EAD-9028-7D4F7066D547}"/>
              </a:ext>
            </a:extLst>
          </p:cNvPr>
          <p:cNvSpPr>
            <a:spLocks noGrp="1"/>
          </p:cNvSpPr>
          <p:nvPr>
            <p:ph type="title"/>
          </p:nvPr>
        </p:nvSpPr>
        <p:spPr>
          <a:xfrm>
            <a:off x="457200" y="277813"/>
            <a:ext cx="8229600" cy="728027"/>
          </a:xfrm>
        </p:spPr>
        <p:txBody>
          <a:bodyPr/>
          <a:lstStyle/>
          <a:p>
            <a:r>
              <a:rPr lang="en-US" dirty="0"/>
              <a:t>DFDLevel-1</a:t>
            </a:r>
            <a:br>
              <a:rPr lang="en-US" dirty="0"/>
            </a:br>
            <a:endParaRPr lang="en-IN" dirty="0"/>
          </a:p>
        </p:txBody>
      </p:sp>
      <p:sp>
        <p:nvSpPr>
          <p:cNvPr id="3" name="Text Placeholder 2">
            <a:extLst>
              <a:ext uri="{FF2B5EF4-FFF2-40B4-BE49-F238E27FC236}">
                <a16:creationId xmlns:a16="http://schemas.microsoft.com/office/drawing/2014/main" id="{2DFFB396-FA16-4D01-B9AC-C93FB060DB6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858FCD4-DAA4-4694-8952-212876002B98}"/>
              </a:ext>
            </a:extLst>
          </p:cNvPr>
          <p:cNvPicPr>
            <a:picLocks noChangeAspect="1"/>
          </p:cNvPicPr>
          <p:nvPr/>
        </p:nvPicPr>
        <p:blipFill>
          <a:blip r:embed="rId3"/>
          <a:stretch>
            <a:fillRect/>
          </a:stretch>
        </p:blipFill>
        <p:spPr>
          <a:xfrm>
            <a:off x="304800" y="1005840"/>
            <a:ext cx="8382000" cy="5307873"/>
          </a:xfrm>
          <a:prstGeom prst="rect">
            <a:avLst/>
          </a:prstGeom>
        </p:spPr>
      </p:pic>
    </p:spTree>
    <p:extLst>
      <p:ext uri="{BB962C8B-B14F-4D97-AF65-F5344CB8AC3E}">
        <p14:creationId xmlns:p14="http://schemas.microsoft.com/office/powerpoint/2010/main" val="312857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481E-FD32-468E-9DE6-0EB6388DC3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AD0C4D4-AC3D-4BBE-9C4B-F05BF0237060}"/>
              </a:ext>
            </a:extLst>
          </p:cNvPr>
          <p:cNvSpPr>
            <a:spLocks noGrp="1"/>
          </p:cNvSpPr>
          <p:nvPr>
            <p:ph type="body" idx="1"/>
          </p:nvPr>
        </p:nvSpPr>
        <p:spPr>
          <a:xfrm>
            <a:off x="457200" y="1219200"/>
            <a:ext cx="8229600" cy="4911725"/>
          </a:xfrm>
        </p:spPr>
        <p:txBody>
          <a:bodyPr/>
          <a:lstStyle/>
          <a:p>
            <a:endParaRPr lang="en-IN" dirty="0"/>
          </a:p>
        </p:txBody>
      </p:sp>
      <p:pic>
        <p:nvPicPr>
          <p:cNvPr id="5" name="Picture 4">
            <a:extLst>
              <a:ext uri="{FF2B5EF4-FFF2-40B4-BE49-F238E27FC236}">
                <a16:creationId xmlns:a16="http://schemas.microsoft.com/office/drawing/2014/main" id="{36EAE1C6-6DA9-4FF6-A945-53456FA381FD}"/>
              </a:ext>
            </a:extLst>
          </p:cNvPr>
          <p:cNvPicPr>
            <a:picLocks noChangeAspect="1"/>
          </p:cNvPicPr>
          <p:nvPr/>
        </p:nvPicPr>
        <p:blipFill>
          <a:blip r:embed="rId2"/>
          <a:stretch>
            <a:fillRect/>
          </a:stretch>
        </p:blipFill>
        <p:spPr>
          <a:xfrm>
            <a:off x="457200" y="1219200"/>
            <a:ext cx="8229600" cy="4911724"/>
          </a:xfrm>
          <a:prstGeom prst="rect">
            <a:avLst/>
          </a:prstGeom>
        </p:spPr>
      </p:pic>
    </p:spTree>
    <p:extLst>
      <p:ext uri="{BB962C8B-B14F-4D97-AF65-F5344CB8AC3E}">
        <p14:creationId xmlns:p14="http://schemas.microsoft.com/office/powerpoint/2010/main" val="65458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6A86-2A27-4AE4-962D-D22FBF5F3B53}"/>
              </a:ext>
            </a:extLst>
          </p:cNvPr>
          <p:cNvSpPr>
            <a:spLocks noGrp="1"/>
          </p:cNvSpPr>
          <p:nvPr>
            <p:ph type="title"/>
          </p:nvPr>
        </p:nvSpPr>
        <p:spPr>
          <a:xfrm>
            <a:off x="457200" y="277813"/>
            <a:ext cx="8229600" cy="812473"/>
          </a:xfrm>
        </p:spPr>
        <p:txBody>
          <a:bodyPr/>
          <a:lstStyle/>
          <a:p>
            <a:r>
              <a:rPr lang="en-US" dirty="0">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AB6012F-4CDE-4AE3-BADF-BBDF0DAFB033}"/>
              </a:ext>
            </a:extLst>
          </p:cNvPr>
          <p:cNvSpPr>
            <a:spLocks noGrp="1"/>
          </p:cNvSpPr>
          <p:nvPr>
            <p:ph type="body" idx="1"/>
          </p:nvPr>
        </p:nvSpPr>
        <p:spPr>
          <a:xfrm>
            <a:off x="457200" y="1175658"/>
            <a:ext cx="8229600" cy="4955268"/>
          </a:xfrm>
        </p:spPr>
        <p:txBody>
          <a:bodyPr/>
          <a:lstStyle/>
          <a:p>
            <a:endParaRPr lang="en-IN" dirty="0"/>
          </a:p>
        </p:txBody>
      </p:sp>
      <p:pic>
        <p:nvPicPr>
          <p:cNvPr id="5" name="Picture 4">
            <a:extLst>
              <a:ext uri="{FF2B5EF4-FFF2-40B4-BE49-F238E27FC236}">
                <a16:creationId xmlns:a16="http://schemas.microsoft.com/office/drawing/2014/main" id="{A320F5AB-011A-4B04-A506-9FEBCED63837}"/>
              </a:ext>
            </a:extLst>
          </p:cNvPr>
          <p:cNvPicPr>
            <a:picLocks noChangeAspect="1"/>
          </p:cNvPicPr>
          <p:nvPr/>
        </p:nvPicPr>
        <p:blipFill>
          <a:blip r:embed="rId2"/>
          <a:stretch>
            <a:fillRect/>
          </a:stretch>
        </p:blipFill>
        <p:spPr>
          <a:xfrm>
            <a:off x="457200" y="1175657"/>
            <a:ext cx="8229600" cy="5225143"/>
          </a:xfrm>
          <a:prstGeom prst="rect">
            <a:avLst/>
          </a:prstGeom>
        </p:spPr>
      </p:pic>
    </p:spTree>
    <p:extLst>
      <p:ext uri="{BB962C8B-B14F-4D97-AF65-F5344CB8AC3E}">
        <p14:creationId xmlns:p14="http://schemas.microsoft.com/office/powerpoint/2010/main" val="2531320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F05C-64A4-4662-B955-9B0929EFD885}"/>
              </a:ext>
            </a:extLst>
          </p:cNvPr>
          <p:cNvSpPr>
            <a:spLocks noGrp="1"/>
          </p:cNvSpPr>
          <p:nvPr>
            <p:ph type="title"/>
          </p:nvPr>
        </p:nvSpPr>
        <p:spPr>
          <a:xfrm>
            <a:off x="457200" y="277813"/>
            <a:ext cx="8229600" cy="758507"/>
          </a:xfrm>
        </p:spPr>
        <p:txBody>
          <a:bodyPr/>
          <a:lstStyle/>
          <a:p>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E448A0B-EB42-49E0-8F50-DF805AC0805A}"/>
              </a:ext>
            </a:extLst>
          </p:cNvPr>
          <p:cNvSpPr>
            <a:spLocks noGrp="1"/>
          </p:cNvSpPr>
          <p:nvPr>
            <p:ph type="body" idx="1"/>
          </p:nvPr>
        </p:nvSpPr>
        <p:spPr>
          <a:xfrm>
            <a:off x="457200" y="1310640"/>
            <a:ext cx="8229600" cy="4820285"/>
          </a:xfrm>
        </p:spPr>
        <p:txBody>
          <a:bodyPr/>
          <a:lstStyle/>
          <a:p>
            <a:endParaRPr lang="en-IN" dirty="0"/>
          </a:p>
        </p:txBody>
      </p:sp>
      <p:pic>
        <p:nvPicPr>
          <p:cNvPr id="6" name="Picture 5">
            <a:extLst>
              <a:ext uri="{FF2B5EF4-FFF2-40B4-BE49-F238E27FC236}">
                <a16:creationId xmlns:a16="http://schemas.microsoft.com/office/drawing/2014/main" id="{864C3131-06D5-4A50-8FED-DA60CCCCF99E}"/>
              </a:ext>
            </a:extLst>
          </p:cNvPr>
          <p:cNvPicPr>
            <a:picLocks noChangeAspect="1"/>
          </p:cNvPicPr>
          <p:nvPr/>
        </p:nvPicPr>
        <p:blipFill>
          <a:blip r:embed="rId2"/>
          <a:stretch>
            <a:fillRect/>
          </a:stretch>
        </p:blipFill>
        <p:spPr>
          <a:xfrm>
            <a:off x="350520" y="1036319"/>
            <a:ext cx="8595360" cy="5543867"/>
          </a:xfrm>
          <a:prstGeom prst="rect">
            <a:avLst/>
          </a:prstGeom>
        </p:spPr>
      </p:pic>
    </p:spTree>
    <p:extLst>
      <p:ext uri="{BB962C8B-B14F-4D97-AF65-F5344CB8AC3E}">
        <p14:creationId xmlns:p14="http://schemas.microsoft.com/office/powerpoint/2010/main" val="75639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1899-B82F-4FA9-8F2D-99A39501212B}"/>
              </a:ext>
            </a:extLst>
          </p:cNvPr>
          <p:cNvSpPr>
            <a:spLocks noGrp="1"/>
          </p:cNvSpPr>
          <p:nvPr>
            <p:ph type="title"/>
          </p:nvPr>
        </p:nvSpPr>
        <p:spPr>
          <a:xfrm>
            <a:off x="457200" y="277814"/>
            <a:ext cx="7787640" cy="712122"/>
          </a:xfrm>
        </p:spPr>
        <p:txBody>
          <a:bodyPr/>
          <a:lstStyle/>
          <a:p>
            <a:r>
              <a:rPr lang="en-US" dirty="0">
                <a:latin typeface="Times New Roman" panose="02020603050405020304" pitchFamily="18" charset="0"/>
                <a:cs typeface="Times New Roman" panose="02020603050405020304" pitchFamily="18" charset="0"/>
              </a:rPr>
              <a:t>Login Details</a:t>
            </a:r>
            <a:br>
              <a:rPr lang="en-US" dirty="0"/>
            </a:br>
            <a:endParaRPr lang="en-IN" dirty="0"/>
          </a:p>
        </p:txBody>
      </p:sp>
      <p:sp>
        <p:nvSpPr>
          <p:cNvPr id="3" name="Text Placeholder 2">
            <a:extLst>
              <a:ext uri="{FF2B5EF4-FFF2-40B4-BE49-F238E27FC236}">
                <a16:creationId xmlns:a16="http://schemas.microsoft.com/office/drawing/2014/main" id="{00B01F82-27F9-4F08-95A7-9BE436614233}"/>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4CF67A92-A7E1-4518-9276-0E7134BBA6AD}"/>
              </a:ext>
            </a:extLst>
          </p:cNvPr>
          <p:cNvPicPr>
            <a:picLocks noChangeAspect="1"/>
          </p:cNvPicPr>
          <p:nvPr/>
        </p:nvPicPr>
        <p:blipFill>
          <a:blip r:embed="rId2"/>
          <a:stretch>
            <a:fillRect/>
          </a:stretch>
        </p:blipFill>
        <p:spPr>
          <a:xfrm>
            <a:off x="182880" y="1143000"/>
            <a:ext cx="8503920" cy="5318759"/>
          </a:xfrm>
          <a:prstGeom prst="rect">
            <a:avLst/>
          </a:prstGeom>
        </p:spPr>
      </p:pic>
    </p:spTree>
    <p:extLst>
      <p:ext uri="{BB962C8B-B14F-4D97-AF65-F5344CB8AC3E}">
        <p14:creationId xmlns:p14="http://schemas.microsoft.com/office/powerpoint/2010/main" val="308594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1E74-0BE3-45E4-A586-A4192D5936A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FDCFFF6-8472-489B-B2E0-122E275CA622}"/>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F1223A91-4D07-4141-9E75-5DAE8C608724}"/>
              </a:ext>
            </a:extLst>
          </p:cNvPr>
          <p:cNvPicPr>
            <a:picLocks noChangeAspect="1"/>
          </p:cNvPicPr>
          <p:nvPr/>
        </p:nvPicPr>
        <p:blipFill>
          <a:blip r:embed="rId2"/>
          <a:stretch>
            <a:fillRect/>
          </a:stretch>
        </p:blipFill>
        <p:spPr>
          <a:xfrm>
            <a:off x="350520" y="1051560"/>
            <a:ext cx="8793480" cy="5528627"/>
          </a:xfrm>
          <a:prstGeom prst="rect">
            <a:avLst/>
          </a:prstGeom>
        </p:spPr>
      </p:pic>
    </p:spTree>
    <p:extLst>
      <p:ext uri="{BB962C8B-B14F-4D97-AF65-F5344CB8AC3E}">
        <p14:creationId xmlns:p14="http://schemas.microsoft.com/office/powerpoint/2010/main" val="54148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7345-21E5-4E1C-B66B-7CF9F58EE498}"/>
              </a:ext>
            </a:extLst>
          </p:cNvPr>
          <p:cNvSpPr>
            <a:spLocks noGrp="1"/>
          </p:cNvSpPr>
          <p:nvPr>
            <p:ph type="title"/>
          </p:nvPr>
        </p:nvSpPr>
        <p:spPr>
          <a:xfrm>
            <a:off x="457200" y="277814"/>
            <a:ext cx="7909560" cy="855012"/>
          </a:xfrm>
        </p:spPr>
        <p:txBody>
          <a:bodyPr/>
          <a:lstStyle/>
          <a:p>
            <a:r>
              <a:rPr lang="en-US" dirty="0">
                <a:latin typeface="Times New Roman" panose="02020603050405020304" pitchFamily="18" charset="0"/>
                <a:cs typeface="Times New Roman" panose="02020603050405020304" pitchFamily="18" charset="0"/>
              </a:rPr>
              <a:t>Continued.</a:t>
            </a:r>
            <a:r>
              <a:rPr lang="en-US" dirty="0"/>
              <a:t>.</a:t>
            </a:r>
            <a:endParaRPr lang="en-IN" dirty="0"/>
          </a:p>
        </p:txBody>
      </p:sp>
      <p:sp>
        <p:nvSpPr>
          <p:cNvPr id="3" name="Text Placeholder 2">
            <a:extLst>
              <a:ext uri="{FF2B5EF4-FFF2-40B4-BE49-F238E27FC236}">
                <a16:creationId xmlns:a16="http://schemas.microsoft.com/office/drawing/2014/main" id="{88BD2CEB-0666-4FF0-A9D6-4F71F1CB21A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ACE22F6B-7B1E-4EF6-ADB0-2723A4BFD8BA}"/>
              </a:ext>
            </a:extLst>
          </p:cNvPr>
          <p:cNvPicPr>
            <a:picLocks noChangeAspect="1"/>
          </p:cNvPicPr>
          <p:nvPr/>
        </p:nvPicPr>
        <p:blipFill>
          <a:blip r:embed="rId2"/>
          <a:stretch>
            <a:fillRect/>
          </a:stretch>
        </p:blipFill>
        <p:spPr>
          <a:xfrm>
            <a:off x="289560" y="1132825"/>
            <a:ext cx="8854440" cy="5447362"/>
          </a:xfrm>
          <a:prstGeom prst="rect">
            <a:avLst/>
          </a:prstGeom>
        </p:spPr>
      </p:pic>
    </p:spTree>
    <p:extLst>
      <p:ext uri="{BB962C8B-B14F-4D97-AF65-F5344CB8AC3E}">
        <p14:creationId xmlns:p14="http://schemas.microsoft.com/office/powerpoint/2010/main" val="184087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87BD-3A56-4717-B016-6FAF4AA793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 Description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F9D799-BEB1-41B8-B8B6-49D85D9C4D07}"/>
              </a:ext>
            </a:extLst>
          </p:cNvPr>
          <p:cNvSpPr>
            <a:spLocks noGrp="1"/>
          </p:cNvSpPr>
          <p:nvPr>
            <p:ph type="body" idx="1"/>
          </p:nvPr>
        </p:nvSpPr>
        <p:spPr>
          <a:xfrm>
            <a:off x="457200" y="1171074"/>
            <a:ext cx="8229600" cy="5007977"/>
          </a:xfrm>
        </p:spPr>
        <p:txBody>
          <a:bodyPr/>
          <a:lstStyle/>
          <a:p>
            <a:r>
              <a:rPr lang="en-US" sz="2400" dirty="0">
                <a:latin typeface="Times New Roman" panose="02020603050405020304" pitchFamily="18" charset="0"/>
                <a:cs typeface="Times New Roman" panose="02020603050405020304" pitchFamily="18" charset="0"/>
              </a:rPr>
              <a:t>In our application it consists of two modules.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 Module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Admin Module                  </a:t>
            </a:r>
            <a:endParaRPr lang="en-IN" sz="2400" dirty="0">
              <a:latin typeface="Times New Roman" panose="02020603050405020304" pitchFamily="18" charset="0"/>
              <a:cs typeface="Times New Roman" panose="02020603050405020304" pitchFamily="18" charset="0"/>
            </a:endParaRPr>
          </a:p>
        </p:txBody>
      </p:sp>
      <p:pic>
        <p:nvPicPr>
          <p:cNvPr id="4" name="Google Shape;198;p28" descr="C:\Users\Sony\Downloads\WhatsApp Image 2020-04-11 at 5.41.39 PM.jpeg">
            <a:extLst>
              <a:ext uri="{FF2B5EF4-FFF2-40B4-BE49-F238E27FC236}">
                <a16:creationId xmlns:a16="http://schemas.microsoft.com/office/drawing/2014/main" id="{284D2B85-027C-4F7D-BE88-056C4C437580}"/>
              </a:ext>
            </a:extLst>
          </p:cNvPr>
          <p:cNvPicPr preferRelativeResize="0"/>
          <p:nvPr/>
        </p:nvPicPr>
        <p:blipFill rotWithShape="1">
          <a:blip r:embed="rId2">
            <a:alphaModFix/>
          </a:blip>
          <a:srcRect/>
          <a:stretch/>
        </p:blipFill>
        <p:spPr>
          <a:xfrm>
            <a:off x="5197642" y="1684421"/>
            <a:ext cx="3708170" cy="4463607"/>
          </a:xfrm>
          <a:prstGeom prst="rect">
            <a:avLst/>
          </a:prstGeom>
          <a:noFill/>
          <a:ln>
            <a:noFill/>
          </a:ln>
        </p:spPr>
      </p:pic>
    </p:spTree>
    <p:extLst>
      <p:ext uri="{BB962C8B-B14F-4D97-AF65-F5344CB8AC3E}">
        <p14:creationId xmlns:p14="http://schemas.microsoft.com/office/powerpoint/2010/main" val="234064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Abstract</a:t>
            </a:r>
            <a:endParaRPr/>
          </a:p>
        </p:txBody>
      </p:sp>
      <p:sp>
        <p:nvSpPr>
          <p:cNvPr id="124" name="Google Shape;124;p2"/>
          <p:cNvSpPr txBox="1">
            <a:spLocks noGrp="1"/>
          </p:cNvSpPr>
          <p:nvPr>
            <p:ph type="body" idx="1"/>
          </p:nvPr>
        </p:nvSpPr>
        <p:spPr>
          <a:xfrm>
            <a:off x="457200" y="1371600"/>
            <a:ext cx="8229600" cy="4726200"/>
          </a:xfrm>
          <a:prstGeom prst="rect">
            <a:avLst/>
          </a:prstGeom>
          <a:noFill/>
          <a:ln>
            <a:noFill/>
          </a:ln>
        </p:spPr>
        <p:txBody>
          <a:bodyPr spcFirstLastPara="1" wrap="square" lIns="91425" tIns="45700" rIns="91425" bIns="45700" anchor="t" anchorCtr="0">
            <a:noAutofit/>
          </a:bodyPr>
          <a:lstStyle/>
          <a:p>
            <a:pPr marL="457200" lvl="0" indent="-406400" algn="just" rtl="0">
              <a:lnSpc>
                <a:spcPct val="100000"/>
              </a:lnSpc>
              <a:spcBef>
                <a:spcPts val="0"/>
              </a:spcBef>
              <a:spcAft>
                <a:spcPts val="0"/>
              </a:spcAft>
              <a:buSzPts val="2800"/>
              <a:buFont typeface="Arial" panose="020B0604020202020204" pitchFamily="34" charset="0"/>
              <a:buChar char="•"/>
            </a:pPr>
            <a:r>
              <a:rPr lang="en-US" sz="2400" dirty="0">
                <a:latin typeface="Times New Roman"/>
                <a:ea typeface="Times New Roman"/>
                <a:cs typeface="Times New Roman"/>
                <a:sym typeface="Times New Roman"/>
              </a:rPr>
              <a:t>Generally library plays a major role for every educational institution. Our main aim to develop smart library management system using QRCode.</a:t>
            </a:r>
            <a:endParaRPr sz="2400" dirty="0">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2400" dirty="0">
              <a:latin typeface="Times New Roman"/>
              <a:ea typeface="Times New Roman"/>
              <a:cs typeface="Times New Roman"/>
              <a:sym typeface="Times New Roman"/>
            </a:endParaRPr>
          </a:p>
          <a:p>
            <a:pPr marL="457200" lvl="0" indent="-406400" algn="just" rtl="0">
              <a:lnSpc>
                <a:spcPct val="100000"/>
              </a:lnSpc>
              <a:spcBef>
                <a:spcPts val="0"/>
              </a:spcBef>
              <a:spcAft>
                <a:spcPts val="0"/>
              </a:spcAft>
              <a:buSzPts val="2800"/>
              <a:buFont typeface="Arial" panose="020B0604020202020204" pitchFamily="34" charset="0"/>
              <a:buChar char="•"/>
            </a:pPr>
            <a:r>
              <a:rPr lang="en-US" sz="2400" dirty="0">
                <a:latin typeface="Times New Roman"/>
                <a:ea typeface="Times New Roman"/>
                <a:cs typeface="Times New Roman"/>
                <a:sym typeface="Times New Roman"/>
              </a:rPr>
              <a:t>Library Auditing is a useful information management tool to improve library services. Auditing is done by the employees manually which requires much time to count books, large in number. By this method they will be getting health issues too.</a:t>
            </a:r>
          </a:p>
          <a:p>
            <a:pPr marL="50800" lvl="0" indent="0" algn="just" rtl="0">
              <a:lnSpc>
                <a:spcPct val="100000"/>
              </a:lnSpc>
              <a:spcBef>
                <a:spcPts val="0"/>
              </a:spcBef>
              <a:spcAft>
                <a:spcPts val="0"/>
              </a:spcAft>
              <a:buSzPts val="2800"/>
              <a:buNone/>
            </a:pPr>
            <a:r>
              <a:rPr lang="en-US" sz="2400" dirty="0">
                <a:latin typeface="Times New Roman"/>
                <a:ea typeface="Calibri"/>
                <a:cs typeface="Times New Roman"/>
                <a:sym typeface="Times New Roman"/>
              </a:rPr>
              <a:t>     This method is much complex and requires more manpower</a:t>
            </a:r>
          </a:p>
          <a:p>
            <a:pPr marL="50800" lvl="0" indent="0" algn="just" rtl="0">
              <a:lnSpc>
                <a:spcPct val="100000"/>
              </a:lnSpc>
              <a:spcBef>
                <a:spcPts val="0"/>
              </a:spcBef>
              <a:spcAft>
                <a:spcPts val="0"/>
              </a:spcAft>
              <a:buSzPts val="2800"/>
              <a:buNone/>
            </a:pPr>
            <a:r>
              <a:rPr lang="en-US" sz="2400" dirty="0">
                <a:latin typeface="Times New Roman"/>
                <a:ea typeface="Calibri"/>
                <a:cs typeface="Times New Roman"/>
                <a:sym typeface="Times New Roman"/>
              </a:rPr>
              <a:t>     for auditing of books.The result may not be accurate.</a:t>
            </a:r>
            <a:endParaRPr sz="2400"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E853-367B-4049-AE08-0C2111A033AF}"/>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Employee Module</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C3B0EE8-7801-4B43-B21F-F0BC3EEAD471}"/>
              </a:ext>
            </a:extLst>
          </p:cNvPr>
          <p:cNvSpPr>
            <a:spLocks noGrp="1"/>
          </p:cNvSpPr>
          <p:nvPr>
            <p:ph type="body" idx="1"/>
          </p:nvPr>
        </p:nvSpPr>
        <p:spPr/>
        <p:txBody>
          <a:bodyPr/>
          <a:lstStyle/>
          <a:p>
            <a:r>
              <a:rPr lang="en-US" sz="2400" dirty="0">
                <a:latin typeface="Times New Roman" panose="02020603050405020304" pitchFamily="18" charset="0"/>
                <a:cs typeface="Times New Roman" panose="02020603050405020304" pitchFamily="18" charset="0"/>
              </a:rPr>
              <a:t>In this module, we are scanning books continuously and book number will be displayed if we scan a particular book.</a:t>
            </a:r>
          </a:p>
          <a:p>
            <a:pPr marL="154305"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 can take the books and check the status of books by using their Emp Id.</a:t>
            </a:r>
          </a:p>
          <a:p>
            <a:pPr marL="154305"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new employee wants to use these application,the employee should have an authorized username and password.</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398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C735-94EC-4FEF-8BC9-8CE02AD04E17}"/>
              </a:ext>
            </a:extLst>
          </p:cNvPr>
          <p:cNvSpPr>
            <a:spLocks noGrp="1"/>
          </p:cNvSpPr>
          <p:nvPr>
            <p:ph type="title"/>
          </p:nvPr>
        </p:nvSpPr>
        <p:spPr>
          <a:xfrm>
            <a:off x="457200" y="277814"/>
            <a:ext cx="8229600" cy="797008"/>
          </a:xfrm>
        </p:spPr>
        <p:txBody>
          <a:bodyPr/>
          <a:lstStyle/>
          <a:p>
            <a:r>
              <a:rPr lang="en-US" sz="3600" dirty="0">
                <a:latin typeface="Times New Roman" panose="02020603050405020304" pitchFamily="18" charset="0"/>
                <a:cs typeface="Times New Roman" panose="02020603050405020304" pitchFamily="18" charset="0"/>
              </a:rPr>
              <a:t>Admin Module</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1C0E1A3-2B36-48FA-BD45-DB9A2579A4ED}"/>
              </a:ext>
            </a:extLst>
          </p:cNvPr>
          <p:cNvSpPr>
            <a:spLocks noGrp="1"/>
          </p:cNvSpPr>
          <p:nvPr>
            <p:ph type="body" idx="1"/>
          </p:nvPr>
        </p:nvSpPr>
        <p:spPr>
          <a:xfrm>
            <a:off x="457200" y="834189"/>
            <a:ext cx="8229600" cy="5745997"/>
          </a:xfrm>
        </p:spPr>
        <p:txBody>
          <a:bodyPr/>
          <a:lstStyle/>
          <a:p>
            <a:pPr algn="just"/>
            <a:r>
              <a:rPr lang="en-US" sz="2400" dirty="0">
                <a:latin typeface="Times New Roman" panose="02020603050405020304" pitchFamily="18" charset="0"/>
                <a:cs typeface="Times New Roman" panose="02020603050405020304" pitchFamily="18" charset="0"/>
              </a:rPr>
              <a:t>The main functionality of application to retrieve the missing books in the Excel sheet After Auditing .</a:t>
            </a:r>
          </a:p>
          <a:p>
            <a:pPr algn="just"/>
            <a:r>
              <a:rPr lang="en-US" sz="2400" dirty="0">
                <a:latin typeface="Times New Roman" panose="02020603050405020304" pitchFamily="18" charset="0"/>
                <a:cs typeface="Times New Roman" panose="02020603050405020304" pitchFamily="18" charset="0"/>
              </a:rPr>
              <a:t>Additionally admin has the Access to issue the books that don’t exceed five, returning of books by scanning QRCode or book number printed on each book.</a:t>
            </a:r>
          </a:p>
          <a:p>
            <a:pPr algn="just"/>
            <a:r>
              <a:rPr lang="en-US" sz="2400" dirty="0">
                <a:latin typeface="Times New Roman" panose="02020603050405020304" pitchFamily="18" charset="0"/>
                <a:cs typeface="Times New Roman" panose="02020603050405020304" pitchFamily="18" charset="0"/>
              </a:rPr>
              <a:t>Admin can use reset button to clear the scanned status of books in the database.</a:t>
            </a:r>
          </a:p>
          <a:p>
            <a:pPr algn="just"/>
            <a:r>
              <a:rPr lang="en-US" sz="2400" dirty="0">
                <a:latin typeface="Times New Roman" panose="02020603050405020304" pitchFamily="18" charset="0"/>
                <a:cs typeface="Times New Roman" panose="02020603050405020304" pitchFamily="18" charset="0"/>
              </a:rPr>
              <a:t>Admin can able to check the issued books with BookId or EmpId</a:t>
            </a:r>
            <a:endParaRPr lang="en-US" sz="32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Admin can note important information and that is stored permanently in application.</a:t>
            </a:r>
          </a:p>
          <a:p>
            <a:pPr algn="just"/>
            <a:r>
              <a:rPr lang="en-US" sz="2400" dirty="0">
                <a:latin typeface="Times New Roman" panose="02020603050405020304" pitchFamily="18" charset="0"/>
                <a:cs typeface="Times New Roman" panose="02020603050405020304" pitchFamily="18" charset="0"/>
              </a:rPr>
              <a:t>We want to generate QRCodes for two or three books we can generate it within application and stored in gallery. </a:t>
            </a:r>
          </a:p>
          <a:p>
            <a:endParaRPr lang="en-IN" dirty="0"/>
          </a:p>
        </p:txBody>
      </p:sp>
    </p:spTree>
    <p:extLst>
      <p:ext uri="{BB962C8B-B14F-4D97-AF65-F5344CB8AC3E}">
        <p14:creationId xmlns:p14="http://schemas.microsoft.com/office/powerpoint/2010/main" val="3577398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8F26-6D55-4446-8F0F-E0F85C059FE1}"/>
              </a:ext>
            </a:extLst>
          </p:cNvPr>
          <p:cNvSpPr>
            <a:spLocks noGrp="1"/>
          </p:cNvSpPr>
          <p:nvPr>
            <p:ph type="title"/>
          </p:nvPr>
        </p:nvSpPr>
        <p:spPr>
          <a:xfrm>
            <a:off x="457200" y="229687"/>
            <a:ext cx="8229600" cy="797009"/>
          </a:xfrm>
        </p:spPr>
        <p:txBody>
          <a:bodyPr/>
          <a:lstStyle/>
          <a:p>
            <a:r>
              <a:rPr lang="en-US" sz="4000" dirty="0">
                <a:latin typeface="Times New Roman" panose="02020603050405020304" pitchFamily="18" charset="0"/>
                <a:cs typeface="Times New Roman" panose="02020603050405020304" pitchFamily="18" charset="0"/>
              </a:rPr>
              <a:t>Execution and Results</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6E353BD-5C53-4A92-9EC5-C80A0D36AB19}"/>
              </a:ext>
            </a:extLst>
          </p:cNvPr>
          <p:cNvSpPr>
            <a:spLocks noGrp="1"/>
          </p:cNvSpPr>
          <p:nvPr>
            <p:ph type="body" idx="1"/>
          </p:nvPr>
        </p:nvSpPr>
        <p:spPr>
          <a:xfrm>
            <a:off x="457200" y="727075"/>
            <a:ext cx="8229600" cy="5403851"/>
          </a:xfrm>
        </p:spPr>
        <p:txBody>
          <a:bodyPr/>
          <a:lstStyle/>
          <a:p>
            <a:pPr marL="154305" indent="0">
              <a:buNone/>
            </a:pPr>
            <a:r>
              <a:rPr lang="en-US" dirty="0">
                <a:latin typeface="Times New Roman" panose="02020603050405020304" pitchFamily="18" charset="0"/>
                <a:cs typeface="Times New Roman" panose="02020603050405020304" pitchFamily="18" charset="0"/>
              </a:rPr>
              <a:t>Login screen for Employee and Admin</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DA4AB48-6451-4AB2-BE68-FE5B85196886}"/>
              </a:ext>
            </a:extLst>
          </p:cNvPr>
          <p:cNvPicPr>
            <a:picLocks noChangeAspect="1"/>
          </p:cNvPicPr>
          <p:nvPr/>
        </p:nvPicPr>
        <p:blipFill>
          <a:blip r:embed="rId2"/>
          <a:stretch>
            <a:fillRect/>
          </a:stretch>
        </p:blipFill>
        <p:spPr>
          <a:xfrm>
            <a:off x="611699" y="1411706"/>
            <a:ext cx="3332559" cy="4719220"/>
          </a:xfrm>
          <a:prstGeom prst="rect">
            <a:avLst/>
          </a:prstGeom>
        </p:spPr>
      </p:pic>
      <p:pic>
        <p:nvPicPr>
          <p:cNvPr id="9" name="Picture 8">
            <a:extLst>
              <a:ext uri="{FF2B5EF4-FFF2-40B4-BE49-F238E27FC236}">
                <a16:creationId xmlns:a16="http://schemas.microsoft.com/office/drawing/2014/main" id="{8B53423F-A573-4F9B-9A07-F2D87696D7EB}"/>
              </a:ext>
            </a:extLst>
          </p:cNvPr>
          <p:cNvPicPr>
            <a:picLocks noChangeAspect="1"/>
          </p:cNvPicPr>
          <p:nvPr/>
        </p:nvPicPr>
        <p:blipFill>
          <a:blip r:embed="rId3"/>
          <a:stretch>
            <a:fillRect/>
          </a:stretch>
        </p:blipFill>
        <p:spPr>
          <a:xfrm>
            <a:off x="4732913" y="1411705"/>
            <a:ext cx="3165231" cy="4719220"/>
          </a:xfrm>
          <a:prstGeom prst="rect">
            <a:avLst/>
          </a:prstGeom>
        </p:spPr>
      </p:pic>
    </p:spTree>
    <p:extLst>
      <p:ext uri="{BB962C8B-B14F-4D97-AF65-F5344CB8AC3E}">
        <p14:creationId xmlns:p14="http://schemas.microsoft.com/office/powerpoint/2010/main" val="950470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562-11CF-4091-AE39-7F873E4B477F}"/>
              </a:ext>
            </a:extLst>
          </p:cNvPr>
          <p:cNvSpPr>
            <a:spLocks noGrp="1"/>
          </p:cNvSpPr>
          <p:nvPr>
            <p:ph type="title"/>
          </p:nvPr>
        </p:nvSpPr>
        <p:spPr>
          <a:xfrm>
            <a:off x="457200" y="176214"/>
            <a:ext cx="8229600" cy="552582"/>
          </a:xfrm>
        </p:spPr>
        <p:txBody>
          <a:bodyPr/>
          <a:lstStyle/>
          <a:p>
            <a:r>
              <a:rPr lang="en-US" sz="3600" dirty="0">
                <a:latin typeface="Times New Roman" panose="02020603050405020304" pitchFamily="18" charset="0"/>
                <a:cs typeface="Times New Roman" panose="02020603050405020304" pitchFamily="18" charset="0"/>
              </a:rPr>
              <a:t>Employee Module Execution</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892E506-05B0-4F4D-BFFD-4596DD2D81AC}"/>
              </a:ext>
            </a:extLst>
          </p:cNvPr>
          <p:cNvSpPr>
            <a:spLocks noGrp="1"/>
          </p:cNvSpPr>
          <p:nvPr>
            <p:ph type="body" idx="1"/>
          </p:nvPr>
        </p:nvSpPr>
        <p:spPr>
          <a:xfrm>
            <a:off x="457200" y="863600"/>
            <a:ext cx="8229600" cy="5716587"/>
          </a:xfrm>
        </p:spPr>
        <p:txBody>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Employee has only access to Scanning </a:t>
            </a:r>
          </a:p>
          <a:p>
            <a:pPr>
              <a:buNone/>
            </a:pPr>
            <a:r>
              <a:rPr lang="en-US" sz="2000" b="1" dirty="0">
                <a:latin typeface="Times New Roman" panose="02020603050405020304" pitchFamily="18" charset="0"/>
                <a:cs typeface="Times New Roman" panose="02020603050405020304" pitchFamily="18" charset="0"/>
              </a:rPr>
              <a:t>of QRCodes Printed on Books</a:t>
            </a:r>
          </a:p>
          <a:p>
            <a:pPr>
              <a:buNone/>
            </a:pPr>
            <a:endParaRPr lang="en-US" sz="4400" dirty="0">
              <a:latin typeface="Calibri" pitchFamily="34" charset="0"/>
            </a:endParaRPr>
          </a:p>
          <a:p>
            <a:pPr marL="154305" indent="0">
              <a:buNone/>
            </a:pPr>
            <a:endParaRPr lang="en-IN" dirty="0"/>
          </a:p>
        </p:txBody>
      </p:sp>
      <p:pic>
        <p:nvPicPr>
          <p:cNvPr id="5" name="Picture 4">
            <a:extLst>
              <a:ext uri="{FF2B5EF4-FFF2-40B4-BE49-F238E27FC236}">
                <a16:creationId xmlns:a16="http://schemas.microsoft.com/office/drawing/2014/main" id="{F8F11FD3-F911-4DFA-8C27-488D508215BE}"/>
              </a:ext>
            </a:extLst>
          </p:cNvPr>
          <p:cNvPicPr>
            <a:picLocks noChangeAspect="1"/>
          </p:cNvPicPr>
          <p:nvPr/>
        </p:nvPicPr>
        <p:blipFill>
          <a:blip r:embed="rId2"/>
          <a:stretch>
            <a:fillRect/>
          </a:stretch>
        </p:blipFill>
        <p:spPr>
          <a:xfrm>
            <a:off x="728133" y="1919420"/>
            <a:ext cx="3554696" cy="4260585"/>
          </a:xfrm>
          <a:prstGeom prst="rect">
            <a:avLst/>
          </a:prstGeom>
        </p:spPr>
      </p:pic>
      <p:pic>
        <p:nvPicPr>
          <p:cNvPr id="7" name="Picture 6">
            <a:extLst>
              <a:ext uri="{FF2B5EF4-FFF2-40B4-BE49-F238E27FC236}">
                <a16:creationId xmlns:a16="http://schemas.microsoft.com/office/drawing/2014/main" id="{A045FAAE-4A1C-4B42-ADC8-4710A831CC45}"/>
              </a:ext>
            </a:extLst>
          </p:cNvPr>
          <p:cNvPicPr>
            <a:picLocks noChangeAspect="1"/>
          </p:cNvPicPr>
          <p:nvPr/>
        </p:nvPicPr>
        <p:blipFill>
          <a:blip r:embed="rId3"/>
          <a:stretch>
            <a:fillRect/>
          </a:stretch>
        </p:blipFill>
        <p:spPr>
          <a:xfrm>
            <a:off x="4861171" y="1919420"/>
            <a:ext cx="3554696" cy="4260586"/>
          </a:xfrm>
          <a:prstGeom prst="rect">
            <a:avLst/>
          </a:prstGeom>
        </p:spPr>
      </p:pic>
    </p:spTree>
    <p:extLst>
      <p:ext uri="{BB962C8B-B14F-4D97-AF65-F5344CB8AC3E}">
        <p14:creationId xmlns:p14="http://schemas.microsoft.com/office/powerpoint/2010/main" val="872355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F06B9-DDF9-4B02-A209-4EF9D2DA8BA0}"/>
              </a:ext>
            </a:extLst>
          </p:cNvPr>
          <p:cNvSpPr>
            <a:spLocks noGrp="1"/>
          </p:cNvSpPr>
          <p:nvPr>
            <p:ph type="title"/>
          </p:nvPr>
        </p:nvSpPr>
        <p:spPr>
          <a:xfrm>
            <a:off x="457200" y="277813"/>
            <a:ext cx="8229600" cy="738187"/>
          </a:xfrm>
        </p:spPr>
        <p:txBody>
          <a:bodyPr/>
          <a:lstStyle/>
          <a:p>
            <a:r>
              <a:rPr lang="en-US" dirty="0">
                <a:latin typeface="Times New Roman" panose="02020603050405020304" pitchFamily="18" charset="0"/>
                <a:cs typeface="Times New Roman" panose="02020603050405020304" pitchFamily="18" charset="0"/>
              </a:rPr>
              <a:t>Snapshot of Admin Module</a:t>
            </a:r>
            <a:endParaRPr lang="en-IN" dirty="0"/>
          </a:p>
        </p:txBody>
      </p:sp>
      <p:pic>
        <p:nvPicPr>
          <p:cNvPr id="3" name="Picture 2">
            <a:extLst>
              <a:ext uri="{FF2B5EF4-FFF2-40B4-BE49-F238E27FC236}">
                <a16:creationId xmlns:a16="http://schemas.microsoft.com/office/drawing/2014/main" id="{F0E03865-1BEA-43C0-9238-73A867307AA3}"/>
              </a:ext>
            </a:extLst>
          </p:cNvPr>
          <p:cNvPicPr>
            <a:picLocks noChangeAspect="1"/>
          </p:cNvPicPr>
          <p:nvPr/>
        </p:nvPicPr>
        <p:blipFill>
          <a:blip r:embed="rId2"/>
          <a:stretch>
            <a:fillRect/>
          </a:stretch>
        </p:blipFill>
        <p:spPr>
          <a:xfrm>
            <a:off x="1642534" y="1016000"/>
            <a:ext cx="5147733" cy="5215467"/>
          </a:xfrm>
          <a:prstGeom prst="rect">
            <a:avLst/>
          </a:prstGeom>
        </p:spPr>
      </p:pic>
    </p:spTree>
    <p:extLst>
      <p:ext uri="{BB962C8B-B14F-4D97-AF65-F5344CB8AC3E}">
        <p14:creationId xmlns:p14="http://schemas.microsoft.com/office/powerpoint/2010/main" val="182158536"/>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7AAB-2F8E-4166-ABD9-E7085202D5DF}"/>
              </a:ext>
            </a:extLst>
          </p:cNvPr>
          <p:cNvSpPr>
            <a:spLocks noGrp="1"/>
          </p:cNvSpPr>
          <p:nvPr>
            <p:ph type="title"/>
          </p:nvPr>
        </p:nvSpPr>
        <p:spPr>
          <a:xfrm>
            <a:off x="457200" y="277814"/>
            <a:ext cx="8229600" cy="822854"/>
          </a:xfrm>
        </p:spPr>
        <p:txBody>
          <a:bodyPr/>
          <a:lstStyle/>
          <a:p>
            <a:r>
              <a:rPr lang="en-US" sz="4000" dirty="0">
                <a:latin typeface="Times New Roman" panose="02020603050405020304" pitchFamily="18" charset="0"/>
                <a:cs typeface="Times New Roman" panose="02020603050405020304" pitchFamily="18" charset="0"/>
              </a:rPr>
              <a:t>Issue and Return of books </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E4FD50-5124-489C-811D-C78E9375A3D9}"/>
              </a:ext>
            </a:extLst>
          </p:cNvPr>
          <p:cNvPicPr>
            <a:picLocks noChangeAspect="1"/>
          </p:cNvPicPr>
          <p:nvPr/>
        </p:nvPicPr>
        <p:blipFill>
          <a:blip r:embed="rId2"/>
          <a:stretch>
            <a:fillRect/>
          </a:stretch>
        </p:blipFill>
        <p:spPr>
          <a:xfrm>
            <a:off x="804984" y="1100667"/>
            <a:ext cx="3165231" cy="5130799"/>
          </a:xfrm>
          <a:prstGeom prst="rect">
            <a:avLst/>
          </a:prstGeom>
        </p:spPr>
      </p:pic>
      <p:pic>
        <p:nvPicPr>
          <p:cNvPr id="6" name="Picture 5">
            <a:extLst>
              <a:ext uri="{FF2B5EF4-FFF2-40B4-BE49-F238E27FC236}">
                <a16:creationId xmlns:a16="http://schemas.microsoft.com/office/drawing/2014/main" id="{9E46BF2E-63D2-429E-BBF3-F28EAA705A0C}"/>
              </a:ext>
            </a:extLst>
          </p:cNvPr>
          <p:cNvPicPr>
            <a:picLocks noChangeAspect="1"/>
          </p:cNvPicPr>
          <p:nvPr/>
        </p:nvPicPr>
        <p:blipFill>
          <a:blip r:embed="rId3"/>
          <a:stretch>
            <a:fillRect/>
          </a:stretch>
        </p:blipFill>
        <p:spPr>
          <a:xfrm>
            <a:off x="5173787" y="1100666"/>
            <a:ext cx="3165231" cy="5130799"/>
          </a:xfrm>
          <a:prstGeom prst="rect">
            <a:avLst/>
          </a:prstGeom>
        </p:spPr>
      </p:pic>
    </p:spTree>
    <p:extLst>
      <p:ext uri="{BB962C8B-B14F-4D97-AF65-F5344CB8AC3E}">
        <p14:creationId xmlns:p14="http://schemas.microsoft.com/office/powerpoint/2010/main" val="3793903193"/>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3470-20F9-4995-9150-6EB287B28A91}"/>
              </a:ext>
            </a:extLst>
          </p:cNvPr>
          <p:cNvSpPr>
            <a:spLocks noGrp="1"/>
          </p:cNvSpPr>
          <p:nvPr>
            <p:ph type="title"/>
          </p:nvPr>
        </p:nvSpPr>
        <p:spPr>
          <a:xfrm>
            <a:off x="457200" y="277813"/>
            <a:ext cx="8229600" cy="1139825"/>
          </a:xfrm>
        </p:spPr>
        <p:txBody>
          <a:bodyPr/>
          <a:lstStyle/>
          <a:p>
            <a:r>
              <a:rPr lang="en-US" sz="4000" dirty="0">
                <a:latin typeface="Times New Roman" panose="02020603050405020304" pitchFamily="18" charset="0"/>
                <a:cs typeface="Times New Roman" panose="02020603050405020304" pitchFamily="18" charset="0"/>
              </a:rPr>
              <a:t>Check Issued books By EmpId or </a:t>
            </a:r>
            <a:r>
              <a:rPr lang="en-US" sz="4000" dirty="0" err="1">
                <a:latin typeface="Times New Roman" panose="02020603050405020304" pitchFamily="18" charset="0"/>
                <a:cs typeface="Times New Roman" panose="02020603050405020304" pitchFamily="18" charset="0"/>
              </a:rPr>
              <a:t>BookNo</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AB74D6-C321-4CBD-AB06-F642D8A378C6}"/>
              </a:ext>
            </a:extLst>
          </p:cNvPr>
          <p:cNvPicPr>
            <a:picLocks noChangeAspect="1"/>
          </p:cNvPicPr>
          <p:nvPr/>
        </p:nvPicPr>
        <p:blipFill>
          <a:blip r:embed="rId2"/>
          <a:stretch>
            <a:fillRect/>
          </a:stretch>
        </p:blipFill>
        <p:spPr>
          <a:xfrm>
            <a:off x="728133" y="1417637"/>
            <a:ext cx="3165231" cy="4678363"/>
          </a:xfrm>
          <a:prstGeom prst="rect">
            <a:avLst/>
          </a:prstGeom>
        </p:spPr>
      </p:pic>
      <p:pic>
        <p:nvPicPr>
          <p:cNvPr id="6" name="Picture 5">
            <a:extLst>
              <a:ext uri="{FF2B5EF4-FFF2-40B4-BE49-F238E27FC236}">
                <a16:creationId xmlns:a16="http://schemas.microsoft.com/office/drawing/2014/main" id="{F726EDF9-C56F-486B-B858-891C93DA027F}"/>
              </a:ext>
            </a:extLst>
          </p:cNvPr>
          <p:cNvPicPr>
            <a:picLocks noChangeAspect="1"/>
          </p:cNvPicPr>
          <p:nvPr/>
        </p:nvPicPr>
        <p:blipFill>
          <a:blip r:embed="rId3"/>
          <a:stretch>
            <a:fillRect/>
          </a:stretch>
        </p:blipFill>
        <p:spPr>
          <a:xfrm>
            <a:off x="4394851" y="1417636"/>
            <a:ext cx="3165231" cy="4678363"/>
          </a:xfrm>
          <a:prstGeom prst="rect">
            <a:avLst/>
          </a:prstGeom>
        </p:spPr>
      </p:pic>
    </p:spTree>
    <p:extLst>
      <p:ext uri="{BB962C8B-B14F-4D97-AF65-F5344CB8AC3E}">
        <p14:creationId xmlns:p14="http://schemas.microsoft.com/office/powerpoint/2010/main" val="2839621389"/>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C7DE-38D3-40B9-B67A-1E1B8F370EEE}"/>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Generate QRCode</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B1BE29A-03DA-4732-B123-9B85EAFB2002}"/>
              </a:ext>
            </a:extLst>
          </p:cNvPr>
          <p:cNvPicPr>
            <a:picLocks noChangeAspect="1"/>
          </p:cNvPicPr>
          <p:nvPr/>
        </p:nvPicPr>
        <p:blipFill>
          <a:blip r:embed="rId2"/>
          <a:stretch>
            <a:fillRect/>
          </a:stretch>
        </p:blipFill>
        <p:spPr>
          <a:xfrm>
            <a:off x="686450" y="965199"/>
            <a:ext cx="3165231" cy="5147733"/>
          </a:xfrm>
          <a:prstGeom prst="rect">
            <a:avLst/>
          </a:prstGeom>
        </p:spPr>
      </p:pic>
      <p:pic>
        <p:nvPicPr>
          <p:cNvPr id="6" name="Picture 5">
            <a:extLst>
              <a:ext uri="{FF2B5EF4-FFF2-40B4-BE49-F238E27FC236}">
                <a16:creationId xmlns:a16="http://schemas.microsoft.com/office/drawing/2014/main" id="{0DC0F0EE-197C-4EC5-8746-26E424A1E301}"/>
              </a:ext>
            </a:extLst>
          </p:cNvPr>
          <p:cNvPicPr>
            <a:picLocks noChangeAspect="1"/>
          </p:cNvPicPr>
          <p:nvPr/>
        </p:nvPicPr>
        <p:blipFill>
          <a:blip r:embed="rId3"/>
          <a:stretch>
            <a:fillRect/>
          </a:stretch>
        </p:blipFill>
        <p:spPr>
          <a:xfrm>
            <a:off x="4572001" y="965200"/>
            <a:ext cx="3885550" cy="4792134"/>
          </a:xfrm>
          <a:prstGeom prst="rect">
            <a:avLst/>
          </a:prstGeom>
        </p:spPr>
      </p:pic>
    </p:spTree>
    <p:extLst>
      <p:ext uri="{BB962C8B-B14F-4D97-AF65-F5344CB8AC3E}">
        <p14:creationId xmlns:p14="http://schemas.microsoft.com/office/powerpoint/2010/main" val="1266091"/>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26D5-7A1A-4A2B-BCE6-072107D40233}"/>
              </a:ext>
            </a:extLst>
          </p:cNvPr>
          <p:cNvSpPr>
            <a:spLocks noGrp="1"/>
          </p:cNvSpPr>
          <p:nvPr>
            <p:ph type="title"/>
          </p:nvPr>
        </p:nvSpPr>
        <p:spPr>
          <a:xfrm>
            <a:off x="457200" y="277814"/>
            <a:ext cx="8229600" cy="738186"/>
          </a:xfrm>
        </p:spPr>
        <p:txBody>
          <a:bodyPr/>
          <a:lstStyle/>
          <a:p>
            <a:r>
              <a:rPr lang="en-US" dirty="0">
                <a:latin typeface="Times New Roman" panose="02020603050405020304" pitchFamily="18" charset="0"/>
                <a:cs typeface="Times New Roman" panose="02020603050405020304" pitchFamily="18" charset="0"/>
              </a:rPr>
              <a:t>Keep Notes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18A13F-78CB-435B-858C-68D7463AADE2}"/>
              </a:ext>
            </a:extLst>
          </p:cNvPr>
          <p:cNvPicPr>
            <a:picLocks noChangeAspect="1"/>
          </p:cNvPicPr>
          <p:nvPr/>
        </p:nvPicPr>
        <p:blipFill>
          <a:blip r:embed="rId2"/>
          <a:stretch>
            <a:fillRect/>
          </a:stretch>
        </p:blipFill>
        <p:spPr>
          <a:xfrm>
            <a:off x="3166534" y="1015999"/>
            <a:ext cx="4064000" cy="5093493"/>
          </a:xfrm>
          <a:prstGeom prst="rect">
            <a:avLst/>
          </a:prstGeom>
        </p:spPr>
      </p:pic>
    </p:spTree>
    <p:extLst>
      <p:ext uri="{BB962C8B-B14F-4D97-AF65-F5344CB8AC3E}">
        <p14:creationId xmlns:p14="http://schemas.microsoft.com/office/powerpoint/2010/main" val="790060650"/>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006F-6630-4297-9158-10DA24326ABF}"/>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Reset Status After Completing auditing</a:t>
            </a:r>
            <a:endParaRPr lang="en-IN" sz="4000" dirty="0">
              <a:latin typeface="Times New Roman" panose="02020603050405020304" pitchFamily="18" charset="0"/>
              <a:cs typeface="Times New Roman" panose="02020603050405020304" pitchFamily="18" charset="0"/>
            </a:endParaRPr>
          </a:p>
        </p:txBody>
      </p:sp>
      <p:pic>
        <p:nvPicPr>
          <p:cNvPr id="3" name="Picture 2" descr="C:\Users\Sony\Downloads\Screenshot_20200409_213804.jpg">
            <a:extLst>
              <a:ext uri="{FF2B5EF4-FFF2-40B4-BE49-F238E27FC236}">
                <a16:creationId xmlns:a16="http://schemas.microsoft.com/office/drawing/2014/main" id="{FAD0293C-E731-45B9-AF5D-CC7E9BFB61EB}"/>
              </a:ext>
            </a:extLst>
          </p:cNvPr>
          <p:cNvPicPr>
            <a:picLocks noChangeAspect="1" noChangeArrowheads="1"/>
          </p:cNvPicPr>
          <p:nvPr/>
        </p:nvPicPr>
        <p:blipFill>
          <a:blip r:embed="rId2"/>
          <a:srcRect/>
          <a:stretch>
            <a:fillRect/>
          </a:stretch>
        </p:blipFill>
        <p:spPr bwMode="auto">
          <a:xfrm>
            <a:off x="1083733" y="1409172"/>
            <a:ext cx="3086100" cy="4729162"/>
          </a:xfrm>
          <a:prstGeom prst="rect">
            <a:avLst/>
          </a:prstGeom>
          <a:noFill/>
        </p:spPr>
      </p:pic>
      <p:pic>
        <p:nvPicPr>
          <p:cNvPr id="4" name="Picture 3" descr="C:\Users\Sony\Downloads\Screenshot_20200409_213810.jpg">
            <a:extLst>
              <a:ext uri="{FF2B5EF4-FFF2-40B4-BE49-F238E27FC236}">
                <a16:creationId xmlns:a16="http://schemas.microsoft.com/office/drawing/2014/main" id="{8DC4E3A1-AF28-43BB-B923-6771EEF40818}"/>
              </a:ext>
            </a:extLst>
          </p:cNvPr>
          <p:cNvPicPr>
            <a:picLocks noChangeAspect="1" noChangeArrowheads="1"/>
          </p:cNvPicPr>
          <p:nvPr/>
        </p:nvPicPr>
        <p:blipFill>
          <a:blip r:embed="rId3"/>
          <a:srcRect/>
          <a:stretch>
            <a:fillRect/>
          </a:stretch>
        </p:blipFill>
        <p:spPr bwMode="auto">
          <a:xfrm>
            <a:off x="4974167" y="1409172"/>
            <a:ext cx="3086100" cy="4729162"/>
          </a:xfrm>
          <a:prstGeom prst="rect">
            <a:avLst/>
          </a:prstGeom>
          <a:noFill/>
        </p:spPr>
      </p:pic>
    </p:spTree>
    <p:extLst>
      <p:ext uri="{BB962C8B-B14F-4D97-AF65-F5344CB8AC3E}">
        <p14:creationId xmlns:p14="http://schemas.microsoft.com/office/powerpoint/2010/main" val="12811714"/>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57200" y="277814"/>
            <a:ext cx="8229600" cy="9075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4000" dirty="0">
                <a:latin typeface="Times New Roman" panose="02020603050405020304" pitchFamily="18" charset="0"/>
                <a:cs typeface="Times New Roman" panose="02020603050405020304" pitchFamily="18" charset="0"/>
              </a:rPr>
              <a:t>Continued…</a:t>
            </a:r>
            <a:endParaRPr sz="4000" dirty="0">
              <a:latin typeface="Times New Roman" panose="02020603050405020304" pitchFamily="18" charset="0"/>
              <a:cs typeface="Times New Roman" panose="02020603050405020304" pitchFamily="18" charset="0"/>
            </a:endParaRPr>
          </a:p>
        </p:txBody>
      </p:sp>
      <p:sp>
        <p:nvSpPr>
          <p:cNvPr id="130" name="Google Shape;130;p22"/>
          <p:cNvSpPr txBox="1">
            <a:spLocks noGrp="1"/>
          </p:cNvSpPr>
          <p:nvPr>
            <p:ph type="body" idx="1"/>
          </p:nvPr>
        </p:nvSpPr>
        <p:spPr>
          <a:xfrm>
            <a:off x="457200" y="978568"/>
            <a:ext cx="8229600" cy="5152357"/>
          </a:xfrm>
          <a:prstGeom prst="rect">
            <a:avLst/>
          </a:prstGeom>
          <a:noFill/>
          <a:ln>
            <a:noFill/>
          </a:ln>
        </p:spPr>
        <p:txBody>
          <a:bodyPr spcFirstLastPara="1" wrap="square" lIns="91425" tIns="45700" rIns="91425" bIns="45700" anchor="t" anchorCtr="0">
            <a:noAutofit/>
          </a:bodyPr>
          <a:lstStyle/>
          <a:p>
            <a:pPr marL="419100" lvl="0" indent="-342900" algn="l" rtl="0">
              <a:lnSpc>
                <a:spcPct val="100000"/>
              </a:lnSpc>
              <a:spcBef>
                <a:spcPts val="360"/>
              </a:spcBef>
              <a:spcAft>
                <a:spcPts val="0"/>
              </a:spcAft>
              <a:buSzPts val="2400"/>
              <a:buFont typeface="Arial" panose="020B0604020202020204" pitchFamily="34" charset="0"/>
              <a:buChar char="•"/>
            </a:pPr>
            <a:r>
              <a:rPr lang="en-US" sz="2400" dirty="0">
                <a:latin typeface="Times New Roman"/>
                <a:ea typeface="Times New Roman"/>
                <a:cs typeface="Times New Roman"/>
                <a:sym typeface="Times New Roman"/>
              </a:rPr>
              <a:t>Application is developed by using Android studio and it  contains a QRCode Scanner which scans the QRCodes on the books . By these we will get the report in the excel sheet containing the missing books</a:t>
            </a:r>
          </a:p>
          <a:p>
            <a:pPr marL="76200" lvl="0" indent="0" algn="l" rtl="0">
              <a:lnSpc>
                <a:spcPct val="100000"/>
              </a:lnSpc>
              <a:spcBef>
                <a:spcPts val="360"/>
              </a:spcBef>
              <a:spcAft>
                <a:spcPts val="0"/>
              </a:spcAft>
              <a:buSzPts val="2400"/>
              <a:buNone/>
            </a:pPr>
            <a:r>
              <a:rPr lang="en-US" sz="2400" dirty="0">
                <a:latin typeface="Times New Roman"/>
                <a:ea typeface="Times New Roman"/>
                <a:cs typeface="Times New Roman"/>
                <a:sym typeface="Times New Roman"/>
              </a:rPr>
              <a:t> </a:t>
            </a:r>
          </a:p>
          <a:p>
            <a:pPr marL="419100" lvl="0" indent="-342900" algn="l" rtl="0">
              <a:lnSpc>
                <a:spcPct val="100000"/>
              </a:lnSpc>
              <a:spcBef>
                <a:spcPts val="360"/>
              </a:spcBef>
              <a:spcAft>
                <a:spcPts val="0"/>
              </a:spcAft>
              <a:buSzPts val="2400"/>
              <a:buFont typeface="Arial" panose="020B0604020202020204" pitchFamily="34" charset="0"/>
              <a:buChar char="•"/>
            </a:pPr>
            <a:r>
              <a:rPr lang="en-US" sz="2400" dirty="0">
                <a:latin typeface="Times New Roman"/>
                <a:ea typeface="Times New Roman"/>
                <a:cs typeface="Times New Roman"/>
                <a:sym typeface="Times New Roman"/>
              </a:rPr>
              <a:t>We are adding new features to the application , that if we scan a QRCode which is sticked to outside of library then we will get details of books and other related information which are present within  library.If any QRCode damages,then we generate a  new QRCode within an application and it will saved in our gallery.To note an important information we have add an information that store data permanently in our application.</a:t>
            </a:r>
            <a:endParaRPr sz="2400" dirty="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405C-F91C-4971-8606-9BB90C6488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We will get report of missing books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696C69-7192-49BF-87D4-17B00ECF7B8B}"/>
              </a:ext>
            </a:extLst>
          </p:cNvPr>
          <p:cNvPicPr>
            <a:picLocks noChangeAspect="1"/>
          </p:cNvPicPr>
          <p:nvPr/>
        </p:nvPicPr>
        <p:blipFill>
          <a:blip r:embed="rId2"/>
          <a:stretch>
            <a:fillRect/>
          </a:stretch>
        </p:blipFill>
        <p:spPr>
          <a:xfrm>
            <a:off x="457200" y="1363783"/>
            <a:ext cx="3793067" cy="4783017"/>
          </a:xfrm>
          <a:prstGeom prst="rect">
            <a:avLst/>
          </a:prstGeom>
        </p:spPr>
      </p:pic>
    </p:spTree>
    <p:extLst>
      <p:ext uri="{BB962C8B-B14F-4D97-AF65-F5344CB8AC3E}">
        <p14:creationId xmlns:p14="http://schemas.microsoft.com/office/powerpoint/2010/main" val="2983556172"/>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926C-4AF3-4BA6-975B-E8F6B89EE80B}"/>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If we scan a QRCode then we will download document</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78234E-4C54-413B-8969-C074AD7B48BC}"/>
              </a:ext>
            </a:extLst>
          </p:cNvPr>
          <p:cNvPicPr>
            <a:picLocks noChangeAspect="1"/>
          </p:cNvPicPr>
          <p:nvPr/>
        </p:nvPicPr>
        <p:blipFill>
          <a:blip r:embed="rId2"/>
          <a:stretch>
            <a:fillRect/>
          </a:stretch>
        </p:blipFill>
        <p:spPr>
          <a:xfrm>
            <a:off x="1047905" y="2377172"/>
            <a:ext cx="2476190" cy="2476190"/>
          </a:xfrm>
          <a:prstGeom prst="rect">
            <a:avLst/>
          </a:prstGeom>
        </p:spPr>
      </p:pic>
      <p:pic>
        <p:nvPicPr>
          <p:cNvPr id="6" name="Picture 5">
            <a:extLst>
              <a:ext uri="{FF2B5EF4-FFF2-40B4-BE49-F238E27FC236}">
                <a16:creationId xmlns:a16="http://schemas.microsoft.com/office/drawing/2014/main" id="{D29E0427-240C-45B8-856C-D3E1C8D99BC2}"/>
              </a:ext>
            </a:extLst>
          </p:cNvPr>
          <p:cNvPicPr>
            <a:picLocks noChangeAspect="1"/>
          </p:cNvPicPr>
          <p:nvPr/>
        </p:nvPicPr>
        <p:blipFill>
          <a:blip r:embed="rId3"/>
          <a:stretch>
            <a:fillRect/>
          </a:stretch>
        </p:blipFill>
        <p:spPr>
          <a:xfrm>
            <a:off x="4930864" y="1049868"/>
            <a:ext cx="3165231" cy="5080000"/>
          </a:xfrm>
          <a:prstGeom prst="rect">
            <a:avLst/>
          </a:prstGeom>
        </p:spPr>
      </p:pic>
    </p:spTree>
    <p:extLst>
      <p:ext uri="{BB962C8B-B14F-4D97-AF65-F5344CB8AC3E}">
        <p14:creationId xmlns:p14="http://schemas.microsoft.com/office/powerpoint/2010/main" val="1078612852"/>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DB8-93B0-45D8-AE27-21ACC40D3C6E}"/>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510960B-FB29-4C87-AEA0-0FF4E7038717}"/>
              </a:ext>
            </a:extLst>
          </p:cNvPr>
          <p:cNvSpPr>
            <a:spLocks noGrp="1"/>
          </p:cNvSpPr>
          <p:nvPr>
            <p:ph type="body" idx="1"/>
          </p:nvPr>
        </p:nvSpPr>
        <p:spPr/>
        <p:txBody>
          <a:bodyPr/>
          <a:lstStyle/>
          <a:p>
            <a:r>
              <a:rPr lang="en-US" sz="2800" dirty="0">
                <a:latin typeface="Times New Roman" panose="02020603050405020304" pitchFamily="18" charset="0"/>
                <a:cs typeface="Times New Roman" panose="02020603050405020304" pitchFamily="18" charset="0"/>
              </a:rPr>
              <a:t>Enhanced QRCode based Library Management System is an android application which helps these for auditing of books in library.Issuing and returning of books is managed and then finally we will get the report of missing books.We can note an important information within an application and stored it permanently within application. We can get library information by just scanning of QRCode .By these application the auditing is done within a short period of time</a:t>
            </a:r>
            <a:r>
              <a:rPr lang="en-US" sz="24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2242020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ce43f4e15e_0_12"/>
          <p:cNvSpPr txBox="1">
            <a:spLocks noGrp="1"/>
          </p:cNvSpPr>
          <p:nvPr>
            <p:ph type="title"/>
          </p:nvPr>
        </p:nvSpPr>
        <p:spPr>
          <a:xfrm>
            <a:off x="457200" y="277813"/>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62" name="Google Shape;162;gce43f4e15e_0_12"/>
          <p:cNvSpPr txBox="1">
            <a:spLocks noGrp="1"/>
          </p:cNvSpPr>
          <p:nvPr>
            <p:ph type="body" idx="1"/>
          </p:nvPr>
        </p:nvSpPr>
        <p:spPr>
          <a:xfrm>
            <a:off x="0" y="1252025"/>
            <a:ext cx="9144000" cy="4878775"/>
          </a:xfrm>
          <a:prstGeom prst="rect">
            <a:avLst/>
          </a:prstGeom>
          <a:noFill/>
          <a:ln>
            <a:noFill/>
          </a:ln>
        </p:spPr>
        <p:txBody>
          <a:bodyPr spcFirstLastPara="1" wrap="square" lIns="91425" tIns="45700" rIns="91425" bIns="45700" anchor="t" anchorCtr="0">
            <a:noAutofit/>
          </a:bodyPr>
          <a:lstStyle/>
          <a:p>
            <a:pPr marL="457200" lvl="0" indent="0" algn="just" rtl="0">
              <a:lnSpc>
                <a:spcPct val="115000"/>
              </a:lnSpc>
              <a:spcBef>
                <a:spcPts val="400"/>
              </a:spcBef>
              <a:spcAft>
                <a:spcPts val="0"/>
              </a:spcAft>
              <a:buSzPts val="1100"/>
              <a:buNone/>
            </a:pPr>
            <a:r>
              <a:rPr lang="en-US" sz="2400" dirty="0">
                <a:latin typeface="Times New Roman" panose="02020603050405020304" pitchFamily="18" charset="0"/>
                <a:ea typeface="Calibri"/>
                <a:cs typeface="Times New Roman" panose="02020603050405020304" pitchFamily="18" charset="0"/>
                <a:sym typeface="Calibri"/>
              </a:rPr>
              <a:t>[1] U. </a:t>
            </a:r>
            <a:r>
              <a:rPr lang="en-US" sz="2400" dirty="0" err="1">
                <a:latin typeface="Times New Roman" panose="02020603050405020304" pitchFamily="18" charset="0"/>
                <a:ea typeface="Calibri"/>
                <a:cs typeface="Times New Roman" panose="02020603050405020304" pitchFamily="18" charset="0"/>
                <a:sym typeface="Calibri"/>
              </a:rPr>
              <a:t>Narmadhaa</a:t>
            </a:r>
            <a:r>
              <a:rPr lang="en-US" sz="2400" dirty="0">
                <a:latin typeface="Times New Roman" panose="02020603050405020304" pitchFamily="18" charset="0"/>
                <a:ea typeface="Calibri"/>
                <a:cs typeface="Times New Roman" panose="02020603050405020304" pitchFamily="18" charset="0"/>
                <a:sym typeface="Calibri"/>
              </a:rPr>
              <a:t>, </a:t>
            </a:r>
            <a:r>
              <a:rPr lang="en-US" sz="2400" dirty="0" err="1">
                <a:latin typeface="Times New Roman" panose="02020603050405020304" pitchFamily="18" charset="0"/>
                <a:ea typeface="Calibri"/>
                <a:cs typeface="Times New Roman" panose="02020603050405020304" pitchFamily="18" charset="0"/>
                <a:sym typeface="Calibri"/>
              </a:rPr>
              <a:t>P.Pavithra</a:t>
            </a:r>
            <a:r>
              <a:rPr lang="en-US" sz="2400" dirty="0">
                <a:latin typeface="Times New Roman" panose="02020603050405020304" pitchFamily="18" charset="0"/>
                <a:ea typeface="Calibri"/>
                <a:cs typeface="Times New Roman" panose="02020603050405020304" pitchFamily="18" charset="0"/>
                <a:sym typeface="Calibri"/>
              </a:rPr>
              <a:t>, M.Tharuneswari, </a:t>
            </a:r>
            <a:r>
              <a:rPr lang="en-US" sz="2400" dirty="0" err="1">
                <a:latin typeface="Times New Roman" panose="02020603050405020304" pitchFamily="18" charset="0"/>
                <a:ea typeface="Calibri"/>
                <a:cs typeface="Times New Roman" panose="02020603050405020304" pitchFamily="18" charset="0"/>
                <a:sym typeface="Calibri"/>
              </a:rPr>
              <a:t>S.Sowmiya</a:t>
            </a:r>
            <a:r>
              <a:rPr lang="en-US" sz="2400" dirty="0">
                <a:latin typeface="Times New Roman" panose="02020603050405020304" pitchFamily="18" charset="0"/>
                <a:ea typeface="Calibri"/>
                <a:cs typeface="Times New Roman" panose="02020603050405020304" pitchFamily="18" charset="0"/>
                <a:sym typeface="Calibri"/>
              </a:rPr>
              <a:t>, Nagarajan, “Enhanced QR-Code Based Application For Library Management System Using Android”, International Journal on Applications in Information and Communication Engineering Volume 3: Issue 1: February </a:t>
            </a:r>
          </a:p>
          <a:p>
            <a:pPr marL="457200" lvl="0" indent="0" algn="just" rtl="0">
              <a:lnSpc>
                <a:spcPct val="115000"/>
              </a:lnSpc>
              <a:spcBef>
                <a:spcPts val="400"/>
              </a:spcBef>
              <a:spcAft>
                <a:spcPts val="0"/>
              </a:spcAft>
              <a:buSzPts val="1100"/>
              <a:buNone/>
            </a:pPr>
            <a:r>
              <a:rPr lang="en-US" sz="2400" dirty="0">
                <a:latin typeface="Times New Roman" panose="02020603050405020304" pitchFamily="18" charset="0"/>
                <a:cs typeface="Times New Roman" panose="02020603050405020304" pitchFamily="18" charset="0"/>
              </a:rPr>
              <a:t>[2]Lambodara Parabhoi, Nivedita Bhattacharjya, Rupashree Dhar “Use of QR Code </a:t>
            </a:r>
            <a:r>
              <a:rPr lang="en-US" sz="2400" dirty="0" err="1">
                <a:latin typeface="Times New Roman" panose="02020603050405020304" pitchFamily="18" charset="0"/>
                <a:cs typeface="Times New Roman" panose="02020603050405020304" pitchFamily="18" charset="0"/>
              </a:rPr>
              <a:t>inLibrary</a:t>
            </a:r>
            <a:r>
              <a:rPr lang="en-US" sz="2400" dirty="0">
                <a:latin typeface="Times New Roman" panose="02020603050405020304" pitchFamily="18" charset="0"/>
                <a:cs typeface="Times New Roman" panose="02020603050405020304" pitchFamily="18" charset="0"/>
              </a:rPr>
              <a:t>” researchgate.net/publication/318259063 January 2017</a:t>
            </a:r>
            <a:endParaRPr lang="en-US" sz="2400" dirty="0">
              <a:latin typeface="Times New Roman" panose="02020603050405020304" pitchFamily="18" charset="0"/>
              <a:ea typeface="Calibri"/>
              <a:cs typeface="Times New Roman" panose="02020603050405020304" pitchFamily="18" charset="0"/>
              <a:sym typeface="Calibri"/>
            </a:endParaRPr>
          </a:p>
          <a:p>
            <a:pPr marL="457200" lvl="0" indent="0" algn="l" rtl="0">
              <a:lnSpc>
                <a:spcPct val="115000"/>
              </a:lnSpc>
              <a:spcBef>
                <a:spcPts val="400"/>
              </a:spcBef>
              <a:spcAft>
                <a:spcPts val="0"/>
              </a:spcAft>
              <a:buSzPts val="1100"/>
              <a:buNone/>
            </a:pPr>
            <a:r>
              <a:rPr lang="en-US" sz="2400" dirty="0">
                <a:latin typeface="Calibri"/>
                <a:ea typeface="Calibri"/>
                <a:cs typeface="Calibri"/>
                <a:sym typeface="Calibri"/>
              </a:rPr>
              <a:t>[3]</a:t>
            </a:r>
            <a:r>
              <a:rPr lang="en-US" sz="2400" dirty="0" err="1">
                <a:latin typeface="Calibri"/>
                <a:ea typeface="Calibri"/>
                <a:cs typeface="Calibri"/>
                <a:sym typeface="Calibri"/>
              </a:rPr>
              <a:t>QRCodeGenerator:</a:t>
            </a:r>
            <a:r>
              <a:rPr lang="en-US" sz="2400" u="sng" dirty="0" err="1">
                <a:solidFill>
                  <a:schemeClr val="hlink"/>
                </a:solidFill>
                <a:latin typeface="Calibri"/>
                <a:ea typeface="Calibri"/>
                <a:cs typeface="Calibri"/>
                <a:sym typeface="Calibri"/>
                <a:hlinkClick r:id="rId3"/>
              </a:rPr>
              <a:t>https</a:t>
            </a:r>
            <a:r>
              <a:rPr lang="en-US" sz="2400" u="sng" dirty="0">
                <a:solidFill>
                  <a:schemeClr val="hlink"/>
                </a:solidFill>
                <a:latin typeface="Calibri"/>
                <a:ea typeface="Calibri"/>
                <a:cs typeface="Calibri"/>
                <a:sym typeface="Calibri"/>
                <a:hlinkClick r:id="rId3"/>
              </a:rPr>
              <a:t>://www.the-qrcode-generator.com</a:t>
            </a:r>
            <a:r>
              <a:rPr lang="en-US" sz="2800" u="sng" dirty="0">
                <a:solidFill>
                  <a:schemeClr val="hlink"/>
                </a:solidFill>
                <a:latin typeface="Calibri"/>
                <a:ea typeface="Calibri"/>
                <a:cs typeface="Calibri"/>
                <a:sym typeface="Calibri"/>
                <a:hlinkClick r:id="rId3"/>
              </a:rPr>
              <a:t>/</a:t>
            </a:r>
            <a:endParaRPr sz="2800" u="sng" dirty="0">
              <a:solidFill>
                <a:schemeClr val="hlink"/>
              </a:solidFill>
              <a:latin typeface="Calibri"/>
              <a:ea typeface="Calibri"/>
              <a:cs typeface="Calibri"/>
              <a:sym typeface="Calibri"/>
            </a:endParaRPr>
          </a:p>
          <a:p>
            <a:pPr marL="457200" lvl="0" indent="0" algn="just" rtl="0">
              <a:lnSpc>
                <a:spcPct val="115000"/>
              </a:lnSpc>
              <a:spcBef>
                <a:spcPts val="400"/>
              </a:spcBef>
              <a:spcAft>
                <a:spcPts val="0"/>
              </a:spcAft>
              <a:buClr>
                <a:schemeClr val="dk1"/>
              </a:buClr>
              <a:buSzPts val="1100"/>
              <a:buFont typeface="Arial"/>
              <a:buNone/>
            </a:pPr>
            <a:endParaRPr sz="2800" u="sng" dirty="0">
              <a:solidFill>
                <a:schemeClr val="hlink"/>
              </a:solidFill>
              <a:latin typeface="Calibri"/>
              <a:ea typeface="Calibri"/>
              <a:cs typeface="Calibri"/>
              <a:sym typeface="Calibri"/>
            </a:endParaRPr>
          </a:p>
          <a:p>
            <a:pPr marL="0" lvl="0" indent="0" algn="l" rtl="0">
              <a:lnSpc>
                <a:spcPct val="100000"/>
              </a:lnSpc>
              <a:spcBef>
                <a:spcPts val="360"/>
              </a:spcBef>
              <a:spcAft>
                <a:spcPts val="0"/>
              </a:spcAft>
              <a:buSzPts val="1170"/>
              <a:buNone/>
            </a:pPr>
            <a:endParaRPr dirty="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D69E-6428-4B48-9829-BA20A13591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Previous Questions </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E1C67FA-E63C-48BB-A673-68399568B8F7}"/>
              </a:ext>
            </a:extLst>
          </p:cNvPr>
          <p:cNvSpPr>
            <a:spLocks noGrp="1"/>
          </p:cNvSpPr>
          <p:nvPr>
            <p:ph type="body" idx="1"/>
          </p:nvPr>
        </p:nvSpPr>
        <p:spPr>
          <a:xfrm>
            <a:off x="457200" y="1100668"/>
            <a:ext cx="8229600" cy="5030258"/>
          </a:xfrm>
        </p:spPr>
        <p:txBody>
          <a:bodyPr/>
          <a:lstStyle/>
          <a:p>
            <a:pPr>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Review 1:</a:t>
            </a:r>
            <a:endParaRPr lang="en-IN" sz="28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What is front end of our project?</a:t>
            </a:r>
          </a:p>
          <a:p>
            <a:r>
              <a:rPr lang="en-IN" sz="2400" dirty="0">
                <a:latin typeface="Times New Roman" panose="02020603050405020304" pitchFamily="18" charset="0"/>
                <a:cs typeface="Times New Roman" panose="02020603050405020304" pitchFamily="18" charset="0"/>
              </a:rPr>
              <a:t>What is backend of our project?</a:t>
            </a:r>
          </a:p>
          <a:p>
            <a:r>
              <a:rPr lang="en-IN" sz="2400" dirty="0">
                <a:latin typeface="Times New Roman" panose="02020603050405020304" pitchFamily="18" charset="0"/>
                <a:cs typeface="Times New Roman" panose="02020603050405020304" pitchFamily="18" charset="0"/>
              </a:rPr>
              <a:t>Tools used in our project?</a:t>
            </a:r>
          </a:p>
          <a:p>
            <a:pPr>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Review 2:</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Is there any limit for continuous scanning of books?</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If any QRCode damages then how will you do?</a:t>
            </a:r>
          </a:p>
          <a:p>
            <a:pPr>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Review 3:</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Which type of QRCodes are using?</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What is UiPath?</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Which packages are used to generate the QRCode?</a:t>
            </a:r>
          </a:p>
          <a:p>
            <a:endParaRPr lang="en-US" dirty="0"/>
          </a:p>
        </p:txBody>
      </p:sp>
    </p:spTree>
    <p:extLst>
      <p:ext uri="{BB962C8B-B14F-4D97-AF65-F5344CB8AC3E}">
        <p14:creationId xmlns:p14="http://schemas.microsoft.com/office/powerpoint/2010/main" val="322978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722313" y="4406901"/>
            <a:ext cx="7772400" cy="774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THANK YOU</a:t>
            </a:r>
            <a:endParaRPr/>
          </a:p>
        </p:txBody>
      </p:sp>
      <p:sp>
        <p:nvSpPr>
          <p:cNvPr id="168" name="Google Shape;168;p6"/>
          <p:cNvSpPr txBox="1">
            <a:spLocks noGrp="1"/>
          </p:cNvSpPr>
          <p:nvPr>
            <p:ph type="body" idx="1"/>
          </p:nvPr>
        </p:nvSpPr>
        <p:spPr>
          <a:xfrm>
            <a:off x="685800" y="609600"/>
            <a:ext cx="7772400" cy="150018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510"/>
              <a:buNone/>
            </a:pPr>
            <a:r>
              <a:rPr lang="en-US" sz="5400"/>
              <a:t>Queries</a:t>
            </a:r>
            <a:endParaRPr/>
          </a:p>
        </p:txBody>
      </p:sp>
      <p:sp>
        <p:nvSpPr>
          <p:cNvPr id="169" name="Google Shape;169;p6"/>
          <p:cNvSpPr/>
          <p:nvPr/>
        </p:nvSpPr>
        <p:spPr>
          <a:xfrm>
            <a:off x="3886200" y="2362200"/>
            <a:ext cx="1676400" cy="186204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chemeClr val="accent4"/>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Contents</a:t>
            </a:r>
            <a:endParaRPr/>
          </a:p>
        </p:txBody>
      </p:sp>
      <p:sp>
        <p:nvSpPr>
          <p:cNvPr id="136" name="Google Shape;136;p3"/>
          <p:cNvSpPr txBox="1">
            <a:spLocks noGrp="1"/>
          </p:cNvSpPr>
          <p:nvPr>
            <p:ph type="body" idx="1"/>
          </p:nvPr>
        </p:nvSpPr>
        <p:spPr>
          <a:xfrm>
            <a:off x="381000" y="1066800"/>
            <a:ext cx="8458200" cy="5486400"/>
          </a:xfrm>
          <a:prstGeom prst="rect">
            <a:avLst/>
          </a:prstGeom>
          <a:noFill/>
          <a:ln>
            <a:noFill/>
          </a:ln>
        </p:spPr>
        <p:txBody>
          <a:bodyPr spcFirstLastPara="1" wrap="square" lIns="91425" tIns="45700" rIns="91425" bIns="45700" anchor="t" anchorCtr="0">
            <a:noAutofit/>
          </a:bodyPr>
          <a:lstStyle/>
          <a:p>
            <a:pPr marL="457200" lvl="0" indent="-302895" algn="just" rtl="0">
              <a:lnSpc>
                <a:spcPct val="100000"/>
              </a:lnSpc>
              <a:spcBef>
                <a:spcPts val="0"/>
              </a:spcBef>
              <a:spcAft>
                <a:spcPts val="0"/>
              </a:spcAft>
              <a:buSzPts val="1170"/>
              <a:buFont typeface="Times New Roman"/>
              <a:buChar char="●"/>
            </a:pPr>
            <a:r>
              <a:rPr lang="en-US" sz="2800" dirty="0">
                <a:latin typeface="Times New Roman"/>
                <a:ea typeface="Times New Roman"/>
                <a:cs typeface="Times New Roman"/>
                <a:sym typeface="Times New Roman"/>
              </a:rPr>
              <a:t>Existing System</a:t>
            </a:r>
          </a:p>
          <a:p>
            <a:pPr marL="457200" lvl="0" indent="-302895" algn="just" rtl="0">
              <a:lnSpc>
                <a:spcPct val="100000"/>
              </a:lnSpc>
              <a:spcBef>
                <a:spcPts val="0"/>
              </a:spcBef>
              <a:spcAft>
                <a:spcPts val="0"/>
              </a:spcAft>
              <a:buSzPts val="1170"/>
              <a:buFont typeface="Times New Roman"/>
              <a:buChar char="●"/>
            </a:pPr>
            <a:r>
              <a:rPr lang="en-US" sz="2800" dirty="0">
                <a:latin typeface="Times New Roman"/>
                <a:ea typeface="Times New Roman"/>
                <a:cs typeface="Times New Roman"/>
                <a:sym typeface="Times New Roman"/>
              </a:rPr>
              <a:t>Proposed System</a:t>
            </a:r>
          </a:p>
          <a:p>
            <a:pPr marL="457200" lvl="0" indent="-302895" algn="just" rtl="0">
              <a:lnSpc>
                <a:spcPct val="100000"/>
              </a:lnSpc>
              <a:spcBef>
                <a:spcPts val="0"/>
              </a:spcBef>
              <a:spcAft>
                <a:spcPts val="0"/>
              </a:spcAft>
              <a:buSzPts val="1170"/>
              <a:buFont typeface="Times New Roman"/>
              <a:buChar char="●"/>
            </a:pPr>
            <a:r>
              <a:rPr lang="en-US" sz="2800" dirty="0">
                <a:latin typeface="Times New Roman"/>
                <a:ea typeface="Times New Roman"/>
                <a:cs typeface="Times New Roman"/>
                <a:sym typeface="Times New Roman"/>
              </a:rPr>
              <a:t>Literature Survey</a:t>
            </a:r>
          </a:p>
          <a:p>
            <a:pPr marL="457200" lvl="0" indent="-302895" algn="just" rtl="0">
              <a:lnSpc>
                <a:spcPct val="100000"/>
              </a:lnSpc>
              <a:spcBef>
                <a:spcPts val="0"/>
              </a:spcBef>
              <a:spcAft>
                <a:spcPts val="0"/>
              </a:spcAft>
              <a:buSzPts val="1170"/>
              <a:buFont typeface="Times New Roman"/>
              <a:buChar char="●"/>
            </a:pPr>
            <a:r>
              <a:rPr lang="en-US" sz="2800" dirty="0">
                <a:latin typeface="Times New Roman"/>
                <a:ea typeface="Times New Roman"/>
                <a:cs typeface="Times New Roman"/>
                <a:sym typeface="Times New Roman"/>
              </a:rPr>
              <a:t>Planning</a:t>
            </a:r>
          </a:p>
          <a:p>
            <a:pPr marL="457200" lvl="0" indent="-302895" algn="just" rtl="0">
              <a:lnSpc>
                <a:spcPct val="100000"/>
              </a:lnSpc>
              <a:spcBef>
                <a:spcPts val="0"/>
              </a:spcBef>
              <a:spcAft>
                <a:spcPts val="0"/>
              </a:spcAft>
              <a:buSzPts val="1170"/>
              <a:buFont typeface="Times New Roman"/>
              <a:buChar char="●"/>
            </a:pPr>
            <a:r>
              <a:rPr lang="en-US" sz="2800" dirty="0">
                <a:latin typeface="Times New Roman"/>
                <a:ea typeface="Times New Roman"/>
                <a:cs typeface="Times New Roman"/>
                <a:sym typeface="Times New Roman"/>
              </a:rPr>
              <a:t>Design</a:t>
            </a:r>
          </a:p>
          <a:p>
            <a:pPr marL="457200" lvl="0" indent="-302895" algn="just" rtl="0">
              <a:lnSpc>
                <a:spcPct val="100000"/>
              </a:lnSpc>
              <a:spcBef>
                <a:spcPts val="0"/>
              </a:spcBef>
              <a:spcAft>
                <a:spcPts val="0"/>
              </a:spcAft>
              <a:buSzPts val="1170"/>
              <a:buFont typeface="Times New Roman"/>
              <a:buChar char="●"/>
            </a:pPr>
            <a:r>
              <a:rPr lang="en-US" sz="2800" dirty="0">
                <a:latin typeface="Times New Roman"/>
                <a:ea typeface="Times New Roman"/>
                <a:cs typeface="Times New Roman"/>
                <a:sym typeface="Times New Roman"/>
              </a:rPr>
              <a:t>Implementation</a:t>
            </a:r>
          </a:p>
          <a:p>
            <a:pPr marL="457200" lvl="0" indent="-302895" algn="just" rtl="0">
              <a:lnSpc>
                <a:spcPct val="100000"/>
              </a:lnSpc>
              <a:spcBef>
                <a:spcPts val="0"/>
              </a:spcBef>
              <a:spcAft>
                <a:spcPts val="0"/>
              </a:spcAft>
              <a:buSzPts val="1170"/>
              <a:buFont typeface="Times New Roman"/>
              <a:buChar char="●"/>
            </a:pPr>
            <a:r>
              <a:rPr lang="en-US" sz="2800" dirty="0">
                <a:latin typeface="Times New Roman"/>
                <a:ea typeface="Times New Roman"/>
                <a:cs typeface="Times New Roman"/>
                <a:sym typeface="Times New Roman"/>
              </a:rPr>
              <a:t>Module Description</a:t>
            </a:r>
          </a:p>
          <a:p>
            <a:pPr marL="457200" lvl="0" indent="-302895" algn="just" rtl="0">
              <a:lnSpc>
                <a:spcPct val="100000"/>
              </a:lnSpc>
              <a:spcBef>
                <a:spcPts val="0"/>
              </a:spcBef>
              <a:spcAft>
                <a:spcPts val="0"/>
              </a:spcAft>
              <a:buSzPts val="1170"/>
              <a:buFont typeface="Times New Roman"/>
              <a:buChar char="●"/>
            </a:pPr>
            <a:r>
              <a:rPr lang="en-US" sz="2800" dirty="0">
                <a:latin typeface="Times New Roman"/>
                <a:ea typeface="Times New Roman"/>
                <a:cs typeface="Times New Roman"/>
                <a:sym typeface="Times New Roman"/>
              </a:rPr>
              <a:t>Execution and Results</a:t>
            </a:r>
          </a:p>
          <a:p>
            <a:pPr marL="457200" lvl="0" indent="-302895" algn="just" rtl="0">
              <a:lnSpc>
                <a:spcPct val="100000"/>
              </a:lnSpc>
              <a:spcBef>
                <a:spcPts val="0"/>
              </a:spcBef>
              <a:spcAft>
                <a:spcPts val="0"/>
              </a:spcAft>
              <a:buSzPts val="1170"/>
              <a:buFont typeface="Times New Roman"/>
              <a:buChar char="●"/>
            </a:pPr>
            <a:r>
              <a:rPr lang="en-US" sz="2800" dirty="0">
                <a:latin typeface="Times New Roman"/>
                <a:ea typeface="Times New Roman"/>
                <a:cs typeface="Times New Roman"/>
                <a:sym typeface="Times New Roman"/>
              </a:rPr>
              <a:t>Conclusion</a:t>
            </a:r>
          </a:p>
          <a:p>
            <a:pPr marL="457200" lvl="0" indent="-302895" algn="just" rtl="0">
              <a:lnSpc>
                <a:spcPct val="100000"/>
              </a:lnSpc>
              <a:spcBef>
                <a:spcPts val="0"/>
              </a:spcBef>
              <a:spcAft>
                <a:spcPts val="0"/>
              </a:spcAft>
              <a:buSzPts val="1170"/>
              <a:buFont typeface="Times New Roman"/>
              <a:buChar char="●"/>
            </a:pPr>
            <a:r>
              <a:rPr lang="en-US" sz="2800" dirty="0">
                <a:latin typeface="Times New Roman"/>
                <a:ea typeface="Times New Roman"/>
                <a:cs typeface="Times New Roman"/>
                <a:sym typeface="Times New Roman"/>
              </a:rPr>
              <a:t>References</a:t>
            </a:r>
            <a:endParaRPr sz="2800" dirty="0">
              <a:latin typeface="Times New Roman"/>
              <a:ea typeface="Times New Roman"/>
              <a:cs typeface="Times New Roman"/>
              <a:sym typeface="Times New Roman"/>
            </a:endParaRPr>
          </a:p>
          <a:p>
            <a:pPr marL="914400" lvl="0" indent="0" algn="l" rtl="0">
              <a:lnSpc>
                <a:spcPct val="100000"/>
              </a:lnSpc>
              <a:spcBef>
                <a:spcPts val="440"/>
              </a:spcBef>
              <a:spcAft>
                <a:spcPts val="0"/>
              </a:spcAft>
              <a:buSzPts val="1170"/>
              <a:buNone/>
            </a:pP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32B-630F-4BB5-BBBD-62BD38BD10F1}"/>
              </a:ext>
            </a:extLst>
          </p:cNvPr>
          <p:cNvSpPr>
            <a:spLocks noGrp="1"/>
          </p:cNvSpPr>
          <p:nvPr>
            <p:ph type="title"/>
          </p:nvPr>
        </p:nvSpPr>
        <p:spPr>
          <a:xfrm>
            <a:off x="457200" y="277813"/>
            <a:ext cx="8229600" cy="880427"/>
          </a:xfrm>
        </p:spPr>
        <p:txBody>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Existing System</a:t>
            </a:r>
            <a:br>
              <a:rPr lang="en-US" dirty="0">
                <a:solidFill>
                  <a:srgbClr val="C00000"/>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F49C665-7C22-4362-8D6F-240BB6D97CDC}"/>
              </a:ext>
            </a:extLst>
          </p:cNvPr>
          <p:cNvSpPr>
            <a:spLocks noGrp="1"/>
          </p:cNvSpPr>
          <p:nvPr>
            <p:ph type="body" idx="1"/>
          </p:nvPr>
        </p:nvSpPr>
        <p:spPr>
          <a:xfrm>
            <a:off x="457200" y="1264920"/>
            <a:ext cx="8229600" cy="4866005"/>
          </a:xfrm>
        </p:spPr>
        <p:txBody>
          <a:bodyPr/>
          <a:lstStyle/>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Auditing of books within a library is done manually within an organisation. </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They need to keep their efforts and search each and every book and note the status of books whether it is issued or return and finalized the result.</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We think that these method is much complex and results may not be accurate</a:t>
            </a:r>
          </a:p>
        </p:txBody>
      </p:sp>
    </p:spTree>
    <p:extLst>
      <p:ext uri="{BB962C8B-B14F-4D97-AF65-F5344CB8AC3E}">
        <p14:creationId xmlns:p14="http://schemas.microsoft.com/office/powerpoint/2010/main" val="62917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E8D8-1BA3-4B29-B824-63D6AE40CAA3}"/>
              </a:ext>
            </a:extLst>
          </p:cNvPr>
          <p:cNvSpPr>
            <a:spLocks noGrp="1"/>
          </p:cNvSpPr>
          <p:nvPr>
            <p:ph type="title"/>
          </p:nvPr>
        </p:nvSpPr>
        <p:spPr>
          <a:xfrm>
            <a:off x="457200" y="277813"/>
            <a:ext cx="8229600" cy="849947"/>
          </a:xfrm>
        </p:spPr>
        <p:txBody>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Proposed System</a:t>
            </a:r>
            <a:br>
              <a:rPr lang="en-US" dirty="0">
                <a:solidFill>
                  <a:srgbClr val="C00000"/>
                </a:solidFill>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92600C99-6A1C-4205-82A5-7A2B5C5C478F}"/>
              </a:ext>
            </a:extLst>
          </p:cNvPr>
          <p:cNvSpPr>
            <a:spLocks noGrp="1"/>
          </p:cNvSpPr>
          <p:nvPr>
            <p:ph type="body" idx="1"/>
          </p:nvPr>
        </p:nvSpPr>
        <p:spPr>
          <a:xfrm>
            <a:off x="457200" y="1264920"/>
            <a:ext cx="8229600" cy="4866005"/>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QRCode generation is done by using UIPath,Automation tool.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Details of books is stored in firebase database.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scan the books we are developing an application using Android Studio.</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Continuous scanning of books is done.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Finally we will get the details of missing books within excel sheet.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Additionally,we are sticking QRCode outside of library if we scan it the details of books,librarians and related information can get in excel sheet.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68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CA49-316C-4D79-87EA-6D42496F7FF5}"/>
              </a:ext>
            </a:extLst>
          </p:cNvPr>
          <p:cNvSpPr>
            <a:spLocks noGrp="1"/>
          </p:cNvSpPr>
          <p:nvPr>
            <p:ph type="title"/>
          </p:nvPr>
        </p:nvSpPr>
        <p:spPr>
          <a:xfrm>
            <a:off x="457200" y="229687"/>
            <a:ext cx="8229600" cy="1139825"/>
          </a:xfrm>
        </p:spPr>
        <p:txBody>
          <a:bodyPr/>
          <a:lstStyle/>
          <a:p>
            <a:r>
              <a:rPr lang="en-US" dirty="0">
                <a:latin typeface="Times New Roman" panose="02020603050405020304" pitchFamily="18" charset="0"/>
                <a:cs typeface="Times New Roman" panose="02020603050405020304" pitchFamily="18" charset="0"/>
              </a:rPr>
              <a:t>Problem Definition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80A8261-05A3-4868-A774-7A72B7B81838}"/>
              </a:ext>
            </a:extLst>
          </p:cNvPr>
          <p:cNvSpPr>
            <a:spLocks noGrp="1"/>
          </p:cNvSpPr>
          <p:nvPr>
            <p:ph type="body" idx="1"/>
          </p:nvPr>
        </p:nvSpPr>
        <p:spPr>
          <a:xfrm>
            <a:off x="457200" y="1187116"/>
            <a:ext cx="8229600" cy="4943809"/>
          </a:xfrm>
        </p:spPr>
        <p:txBody>
          <a:bodyPr/>
          <a:lstStyle/>
          <a:p>
            <a:r>
              <a:rPr lang="en-US" sz="2400" dirty="0">
                <a:latin typeface="Times New Roman" panose="02020603050405020304" pitchFamily="18" charset="0"/>
                <a:cs typeface="Times New Roman" panose="02020603050405020304" pitchFamily="18" charset="0"/>
              </a:rPr>
              <a:t>Generally auditing is done by using pen and paper .It is a time consuming process , the employees may suffer with health issues and the result may not be accurate. </a:t>
            </a:r>
          </a:p>
          <a:p>
            <a:pPr marL="154305"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are developing an android application,where managing of issuing and returning of books is done. For doing it we are having two modules,Employee and Admin.Employee has access of scanning books continuously where as Admin has only access of issuing and returning of books.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70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FF30-AC71-42C7-9259-98AF72E9FBB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D357EBE-FBB5-4079-8816-59DF12F67D63}"/>
              </a:ext>
            </a:extLst>
          </p:cNvPr>
          <p:cNvSpPr>
            <a:spLocks noGrp="1"/>
          </p:cNvSpPr>
          <p:nvPr>
            <p:ph type="body" idx="1"/>
          </p:nvPr>
        </p:nvSpPr>
        <p:spPr/>
        <p:txBody>
          <a:bodyPr/>
          <a:lstStyle/>
          <a:p>
            <a:r>
              <a:rPr lang="en-IN" sz="2400" dirty="0">
                <a:latin typeface="Times New Roman" panose="02020603050405020304" pitchFamily="18" charset="0"/>
                <a:cs typeface="Times New Roman" panose="02020603050405020304" pitchFamily="18" charset="0"/>
              </a:rPr>
              <a:t>[1]U.Narmadhaa , P. Pavithra, </a:t>
            </a:r>
            <a:r>
              <a:rPr lang="en-IN" sz="2400" dirty="0" err="1">
                <a:latin typeface="Times New Roman" panose="02020603050405020304" pitchFamily="18" charset="0"/>
                <a:cs typeface="Times New Roman" panose="02020603050405020304" pitchFamily="18" charset="0"/>
              </a:rPr>
              <a:t>M.Tharuneswari</a:t>
            </a:r>
            <a:r>
              <a:rPr lang="en-IN" sz="2400" dirty="0">
                <a:latin typeface="Times New Roman" panose="02020603050405020304" pitchFamily="18" charset="0"/>
                <a:cs typeface="Times New Roman" panose="02020603050405020304" pitchFamily="18" charset="0"/>
              </a:rPr>
              <a:t> , S. </a:t>
            </a:r>
            <a:r>
              <a:rPr lang="en-IN" sz="2400" dirty="0" err="1">
                <a:latin typeface="Times New Roman" panose="02020603050405020304" pitchFamily="18" charset="0"/>
                <a:cs typeface="Times New Roman" panose="02020603050405020304" pitchFamily="18" charset="0"/>
              </a:rPr>
              <a:t>Sowmiya</a:t>
            </a:r>
            <a:r>
              <a:rPr lang="en-IN" sz="2400" dirty="0">
                <a:latin typeface="Times New Roman" panose="02020603050405020304" pitchFamily="18" charset="0"/>
                <a:cs typeface="Times New Roman" panose="02020603050405020304" pitchFamily="18" charset="0"/>
              </a:rPr>
              <a:t>, Nagarajan. “Enhanced QR-code based application for library management system using android”. International Journal on Applications in Information and </a:t>
            </a:r>
            <a:r>
              <a:rPr lang="en-US" sz="2400" dirty="0">
                <a:latin typeface="Times New Roman" panose="02020603050405020304" pitchFamily="18" charset="0"/>
                <a:cs typeface="Times New Roman" panose="02020603050405020304" pitchFamily="18" charset="0"/>
              </a:rPr>
              <a:t>Communication Engineering Volume 3: Issue 1: February 2017, pp 46-49.</a:t>
            </a:r>
          </a:p>
          <a:p>
            <a:pPr marL="154305" indent="0">
              <a:buNone/>
            </a:pPr>
            <a:r>
              <a:rPr lang="en-IN" sz="2400" b="1" dirty="0">
                <a:latin typeface="Times New Roman" panose="02020603050405020304" pitchFamily="18" charset="0"/>
                <a:cs typeface="Times New Roman" panose="02020603050405020304" pitchFamily="18" charset="0"/>
              </a:rPr>
              <a:t>Concluded</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 QR code consists of black squares arranged in a    square grid on a white background, which can be read by an imaging device such as a camera, until the image can be appropriately interpreted. The required data is then extracted from patterns that are present in both horizontal and vertical components of the image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41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5D5F-2F2E-4753-BFBF-ECDB128C6B94}"/>
              </a:ext>
            </a:extLst>
          </p:cNvPr>
          <p:cNvSpPr>
            <a:spLocks noGrp="1"/>
          </p:cNvSpPr>
          <p:nvPr>
            <p:ph type="title"/>
          </p:nvPr>
        </p:nvSpPr>
        <p:spPr/>
        <p:txBody>
          <a:bodyPr/>
          <a:lstStyle/>
          <a:p>
            <a:r>
              <a:rPr lang="en-US" dirty="0"/>
              <a:t>Continued..</a:t>
            </a:r>
            <a:endParaRPr lang="en-IN" dirty="0"/>
          </a:p>
        </p:txBody>
      </p:sp>
      <p:sp>
        <p:nvSpPr>
          <p:cNvPr id="3" name="Text Placeholder 2">
            <a:extLst>
              <a:ext uri="{FF2B5EF4-FFF2-40B4-BE49-F238E27FC236}">
                <a16:creationId xmlns:a16="http://schemas.microsoft.com/office/drawing/2014/main" id="{E6F6AD84-75BD-4FD0-805F-D7C359B39C7C}"/>
              </a:ext>
            </a:extLst>
          </p:cNvPr>
          <p:cNvSpPr>
            <a:spLocks noGrp="1"/>
          </p:cNvSpPr>
          <p:nvPr>
            <p:ph type="body" idx="1"/>
          </p:nvPr>
        </p:nvSpPr>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[2]Lambodara Parabhoi, Nivedita Bhattacharjya, Rupashree Dhar “Use of QR Code in Library” researchgate.net/publication/318259063 January 2017 </a:t>
            </a:r>
            <a:r>
              <a:rPr lang="en-US" sz="2400" b="1" dirty="0">
                <a:latin typeface="Times New Roman" panose="02020603050405020304" pitchFamily="18" charset="0"/>
                <a:cs typeface="Times New Roman" panose="02020603050405020304" pitchFamily="18" charset="0"/>
              </a:rPr>
              <a:t>Concluded</a:t>
            </a:r>
            <a:r>
              <a:rPr lang="en-US" sz="2400" dirty="0">
                <a:latin typeface="Times New Roman" panose="02020603050405020304" pitchFamily="18" charset="0"/>
                <a:cs typeface="Times New Roman" panose="02020603050405020304" pitchFamily="18" charset="0"/>
              </a:rPr>
              <a:t>: Libraries are now being very challenged by the development of various technologies. In this present era, the new technology like QR code demands the changes of information handling in the library. The user would have easy access to most current and necessary information related to the library by using QR code.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318435"/>
      </p:ext>
    </p:extLst>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1649</TotalTime>
  <Words>1343</Words>
  <Application>Microsoft Office PowerPoint</Application>
  <PresentationFormat>On-screen Show (4:3)</PresentationFormat>
  <Paragraphs>129</Paragraphs>
  <Slides>35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Times New Roman</vt:lpstr>
      <vt:lpstr>Arial</vt:lpstr>
      <vt:lpstr>Noto Sans Symbols</vt:lpstr>
      <vt:lpstr>Garamond</vt:lpstr>
      <vt:lpstr>Wingdings</vt:lpstr>
      <vt:lpstr>SRIT_PPT_Theme</vt:lpstr>
      <vt:lpstr>Enhanced QRCode Based Library Management System  Github link:https://github.com/Teja Jambuluru/Enhanced-QRCode-based-Library-Management-System-B9-2021 </vt:lpstr>
      <vt:lpstr>Abstract</vt:lpstr>
      <vt:lpstr>Continued…</vt:lpstr>
      <vt:lpstr>Contents</vt:lpstr>
      <vt:lpstr>Existing System </vt:lpstr>
      <vt:lpstr>Proposed System </vt:lpstr>
      <vt:lpstr>Problem Definition</vt:lpstr>
      <vt:lpstr>Literature Survey</vt:lpstr>
      <vt:lpstr>Continued..</vt:lpstr>
      <vt:lpstr>Planning</vt:lpstr>
      <vt:lpstr>Design</vt:lpstr>
      <vt:lpstr>DFDLevel-1 </vt:lpstr>
      <vt:lpstr>Activity Diagram</vt:lpstr>
      <vt:lpstr>Activity Diagram</vt:lpstr>
      <vt:lpstr>Implementation</vt:lpstr>
      <vt:lpstr>Login Details </vt:lpstr>
      <vt:lpstr>Continued..</vt:lpstr>
      <vt:lpstr>Continued..</vt:lpstr>
      <vt:lpstr>Module Description</vt:lpstr>
      <vt:lpstr>Employee Module</vt:lpstr>
      <vt:lpstr>Admin Module</vt:lpstr>
      <vt:lpstr>Execution and Results</vt:lpstr>
      <vt:lpstr>Employee Module Execution</vt:lpstr>
      <vt:lpstr>Snapshot of Admin Module</vt:lpstr>
      <vt:lpstr>Issue and Return of books </vt:lpstr>
      <vt:lpstr>Check Issued books By EmpId or BookNo</vt:lpstr>
      <vt:lpstr>Generate QRCode</vt:lpstr>
      <vt:lpstr>Keep Notes</vt:lpstr>
      <vt:lpstr>Reset Status After Completing auditing</vt:lpstr>
      <vt:lpstr>We will get report of missing books</vt:lpstr>
      <vt:lpstr>If we scan a QRCode then we will download document</vt:lpstr>
      <vt:lpstr>Conclusion</vt:lpstr>
      <vt:lpstr>References</vt:lpstr>
      <vt:lpstr>Previous 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QRCode based Library    Management System</dc:title>
  <dc:creator>Hitendra</dc:creator>
  <cp:lastModifiedBy>TEJA</cp:lastModifiedBy>
  <cp:revision>79</cp:revision>
  <dcterms:created xsi:type="dcterms:W3CDTF">2006-08-16T00:00:00Z</dcterms:created>
  <dcterms:modified xsi:type="dcterms:W3CDTF">2021-07-10T18:40:39Z</dcterms:modified>
</cp:coreProperties>
</file>