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2.xml" ContentType="application/vnd.openxmlformats-officedocument.presentationml.comments+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handoutMasterIdLst>
    <p:handoutMasterId r:id="rId30"/>
  </p:handoutMasterIdLst>
  <p:sldIdLst>
    <p:sldId id="256" r:id="rId2"/>
    <p:sldId id="391" r:id="rId3"/>
    <p:sldId id="268" r:id="rId4"/>
    <p:sldId id="386" r:id="rId5"/>
    <p:sldId id="407" r:id="rId6"/>
    <p:sldId id="358" r:id="rId7"/>
    <p:sldId id="355" r:id="rId8"/>
    <p:sldId id="394" r:id="rId9"/>
    <p:sldId id="409" r:id="rId10"/>
    <p:sldId id="395" r:id="rId11"/>
    <p:sldId id="396" r:id="rId12"/>
    <p:sldId id="277" r:id="rId13"/>
    <p:sldId id="397" r:id="rId14"/>
    <p:sldId id="410" r:id="rId15"/>
    <p:sldId id="411" r:id="rId16"/>
    <p:sldId id="398" r:id="rId17"/>
    <p:sldId id="399" r:id="rId18"/>
    <p:sldId id="401" r:id="rId19"/>
    <p:sldId id="400" r:id="rId20"/>
    <p:sldId id="402" r:id="rId21"/>
    <p:sldId id="403" r:id="rId22"/>
    <p:sldId id="404" r:id="rId23"/>
    <p:sldId id="405" r:id="rId24"/>
    <p:sldId id="406" r:id="rId25"/>
    <p:sldId id="408" r:id="rId26"/>
    <p:sldId id="354" r:id="rId27"/>
    <p:sldId id="315" r:id="rId28"/>
  </p:sldIdLst>
  <p:sldSz cx="13004800" cy="9753600"/>
  <p:notesSz cx="6858000" cy="9144000"/>
  <p:defaultTextStyle>
    <a:defPPr>
      <a:defRPr lang="en-US"/>
    </a:defPPr>
    <a:lvl1pPr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1pPr>
    <a:lvl2pPr marL="4572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2pPr>
    <a:lvl3pPr marL="9144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3pPr>
    <a:lvl4pPr marL="13716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4pPr>
    <a:lvl5pPr marL="18288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5pPr>
    <a:lvl6pPr marL="22860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6pPr>
    <a:lvl7pPr marL="27432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7pPr>
    <a:lvl8pPr marL="32004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8pPr>
    <a:lvl9pPr marL="36576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9pPr>
  </p:defaultTextStyle>
  <p:extLst>
    <p:ext uri="{521415D9-36F7-43E2-AB2F-B90AF26B5E84}">
      <p14:sectionLst xmlns:p14="http://schemas.microsoft.com/office/powerpoint/2010/main">
        <p14:section name="Intro" id="{6E24354D-FFE4-D747-BF83-3AB35A628AC8}">
          <p14:sldIdLst>
            <p14:sldId id="256"/>
            <p14:sldId id="391"/>
            <p14:sldId id="268"/>
          </p14:sldIdLst>
        </p14:section>
        <p14:section name="Motivation" id="{FA804598-0BF3-5143-9854-6919486E1FB9}">
          <p14:sldIdLst>
            <p14:sldId id="386"/>
            <p14:sldId id="407"/>
            <p14:sldId id="358"/>
          </p14:sldIdLst>
        </p14:section>
        <p14:section name="Background" id="{FF886A63-B4B4-0E4B-85B3-CBCF5041173F}">
          <p14:sldIdLst>
            <p14:sldId id="355"/>
            <p14:sldId id="394"/>
            <p14:sldId id="409"/>
            <p14:sldId id="395"/>
            <p14:sldId id="396"/>
            <p14:sldId id="277"/>
            <p14:sldId id="397"/>
            <p14:sldId id="410"/>
            <p14:sldId id="411"/>
            <p14:sldId id="398"/>
            <p14:sldId id="399"/>
            <p14:sldId id="401"/>
            <p14:sldId id="400"/>
            <p14:sldId id="402"/>
            <p14:sldId id="403"/>
            <p14:sldId id="404"/>
            <p14:sldId id="405"/>
            <p14:sldId id="406"/>
            <p14:sldId id="408"/>
          </p14:sldIdLst>
        </p14:section>
        <p14:section name="Conclusion" id="{E35403D7-21B5-ED4C-A359-DBC57B3981F5}">
          <p14:sldIdLst>
            <p14:sldId id="354"/>
            <p14:sldId id="315"/>
          </p14:sldIdLst>
        </p14:section>
      </p14:sectionLst>
    </p:ex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 Kommineni" initials="TK" lastIdx="56" clrIdx="0">
    <p:extLst>
      <p:ext uri="{19B8F6BF-5375-455C-9EA6-DF929625EA0E}">
        <p15:presenceInfo xmlns:p15="http://schemas.microsoft.com/office/powerpoint/2012/main" userId="3c6519adbd68e3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BABCBC"/>
    <a:srgbClr val="2626BA"/>
    <a:srgbClr val="155755"/>
    <a:srgbClr val="3267AE"/>
    <a:srgbClr val="4F6E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78" autoAdjust="0"/>
    <p:restoredTop sz="74784" autoAdjust="0"/>
  </p:normalViewPr>
  <p:slideViewPr>
    <p:cSldViewPr>
      <p:cViewPr varScale="1">
        <p:scale>
          <a:sx n="38" d="100"/>
          <a:sy n="38" d="100"/>
        </p:scale>
        <p:origin x="1280" y="60"/>
      </p:cViewPr>
      <p:guideLst>
        <p:guide orient="horz" pos="3072"/>
        <p:guide pos="4096"/>
      </p:guideLst>
    </p:cSldViewPr>
  </p:slideViewPr>
  <p:notesTextViewPr>
    <p:cViewPr>
      <p:scale>
        <a:sx n="1" d="1"/>
        <a:sy n="1" d="1"/>
      </p:scale>
      <p:origin x="0" y="0"/>
    </p:cViewPr>
  </p:notesTextViewPr>
  <p:sorterViewPr>
    <p:cViewPr>
      <p:scale>
        <a:sx n="130" d="100"/>
        <a:sy n="130" d="100"/>
      </p:scale>
      <p:origin x="0" y="0"/>
    </p:cViewPr>
  </p:sorterViewPr>
  <p:notesViewPr>
    <p:cSldViewPr showGuides="1">
      <p:cViewPr varScale="1">
        <p:scale>
          <a:sx n="77" d="100"/>
          <a:sy n="77" d="100"/>
        </p:scale>
        <p:origin x="230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1T17:08:51.104" idx="3">
    <p:pos x="7014" y="390"/>
    <p:text/>
    <p:extLst mod="1">
      <p:ext uri="{C676402C-5697-4E1C-873F-D02D1690AC5C}">
        <p15:threadingInfo xmlns:p15="http://schemas.microsoft.com/office/powerpoint/2012/main" timeZoneBias="420"/>
      </p:ext>
    </p:extLst>
  </p:cm>
  <p:cm authorId="1" dt="2017-12-06T13:39:04.404" idx="44">
    <p:pos x="7014" y="678"/>
    <p:text>have to look into web clients before proposal</p:text>
    <p:extLst mod="1">
      <p:ext uri="{C676402C-5697-4E1C-873F-D02D1690AC5C}">
        <p15:threadingInfo xmlns:p15="http://schemas.microsoft.com/office/powerpoint/2012/main" timeZoneBias="420">
          <p15:parentCm authorId="1" idx="3"/>
        </p15:threadingInfo>
      </p:ext>
    </p:extLst>
  </p:cm>
  <p:cm authorId="1" dt="2017-12-06T13:43:45.043" idx="47">
    <p:pos x="7014" y="966"/>
    <p:text>we could try other normalization techniques if some one asks you have a lot of dns.</p:text>
    <p:extLst mod="1">
      <p:ext uri="{C676402C-5697-4E1C-873F-D02D1690AC5C}">
        <p15:threadingInfo xmlns:p15="http://schemas.microsoft.com/office/powerpoint/2012/main" timeZoneBias="420">
          <p15:parentCm authorId="1" idx="3"/>
        </p15:threadingInfo>
      </p:ext>
    </p:extLst>
  </p:cm>
  <p:cm authorId="1" dt="2017-12-06T13:46:50.900" idx="48">
    <p:pos x="7014" y="1062"/>
    <p:text>emulab guys have dns clients, web clients , ssh clients.</p:text>
    <p:extLst mod="1">
      <p:ext uri="{C676402C-5697-4E1C-873F-D02D1690AC5C}">
        <p15:threadingInfo xmlns:p15="http://schemas.microsoft.com/office/powerpoint/2012/main" timeZoneBias="420">
          <p15:parentCm authorId="1" idx="3"/>
        </p15:threadingInfo>
      </p:ext>
    </p:extLst>
  </p:cm>
  <p:cm authorId="1" dt="2017-12-06T13:47:51.967" idx="49">
    <p:pos x="7014" y="1158"/>
    <p:text>we want to learn sosmething from each cluster , explain each cluster.</p:text>
    <p:extLst mod="1">
      <p:ext uri="{C676402C-5697-4E1C-873F-D02D1690AC5C}">
        <p15:threadingInfo xmlns:p15="http://schemas.microsoft.com/office/powerpoint/2012/main" timeZoneBias="420">
          <p15:parentCm authorId="1" idx="3"/>
        </p15:threadingInfo>
      </p:ext>
    </p:extLst>
  </p:cm>
  <p:cm authorId="1" dt="2017-12-06T13:49:21.489" idx="50">
    <p:pos x="7014" y="1254"/>
    <p:text>sending our data to solarwinds  instead of picked up ss.</p:text>
    <p:extLst mod="1">
      <p:ext uri="{C676402C-5697-4E1C-873F-D02D1690AC5C}">
        <p15:threadingInfo xmlns:p15="http://schemas.microsoft.com/office/powerpoint/2012/main" timeZoneBias="42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06T14:02:58.338" idx="54">
    <p:pos x="10" y="10"/>
    <p:text>In conclusion: We are doing this,</p:text>
    <p:extLst>
      <p:ext uri="{C676402C-5697-4E1C-873F-D02D1690AC5C}">
        <p15:threadingInfo xmlns:p15="http://schemas.microsoft.com/office/powerpoint/2012/main" timeZoneBias="420"/>
      </p:ext>
    </p:extLst>
  </p:cm>
  <p:cm authorId="1" dt="2017-12-06T14:04:13.664" idx="55">
    <p:pos x="10" y="106"/>
    <p:text>expnad other data mining techniques</p:text>
    <p:extLst>
      <p:ext uri="{C676402C-5697-4E1C-873F-D02D1690AC5C}">
        <p15:threadingInfo xmlns:p15="http://schemas.microsoft.com/office/powerpoint/2012/main" timeZoneBias="420">
          <p15:parentCm authorId="1" idx="54"/>
        </p15:threadingInfo>
      </p:ext>
    </p:extLst>
  </p:cm>
  <p:cm authorId="1" dt="2017-12-06T14:04:35.420" idx="56">
    <p:pos x="10" y="202"/>
    <p:text>behaviors also give an example.</p:text>
    <p:extLst>
      <p:ext uri="{C676402C-5697-4E1C-873F-D02D1690AC5C}">
        <p15:threadingInfo xmlns:p15="http://schemas.microsoft.com/office/powerpoint/2012/main" timeZoneBias="420">
          <p15:parentCm authorId="1" idx="54"/>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83E560-5C58-E745-AE80-50F7E47934A2}" type="datetimeFigureOut">
              <a:rPr lang="en-US" smtClean="0"/>
              <a:t>12/14/2017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59659-AB06-C244-A361-5C6FC6145274}" type="slidenum">
              <a:rPr lang="en-US" smtClean="0"/>
              <a:t>‹#›</a:t>
            </a:fld>
            <a:endParaRPr lang="en-US"/>
          </a:p>
        </p:txBody>
      </p:sp>
    </p:spTree>
    <p:extLst>
      <p:ext uri="{BB962C8B-B14F-4D97-AF65-F5344CB8AC3E}">
        <p14:creationId xmlns:p14="http://schemas.microsoft.com/office/powerpoint/2010/main" val="15008992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00495-5FFA-244B-847E-2E4BDDF52D14}" type="datetimeFigureOut">
              <a:rPr lang="en-US" smtClean="0"/>
              <a:t>12/14/2017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33CED-B7A2-4847-826A-2B6A8B498890}" type="slidenum">
              <a:rPr lang="en-US" smtClean="0"/>
              <a:t>‹#›</a:t>
            </a:fld>
            <a:endParaRPr lang="en-US"/>
          </a:p>
        </p:txBody>
      </p:sp>
    </p:spTree>
    <p:extLst>
      <p:ext uri="{BB962C8B-B14F-4D97-AF65-F5344CB8AC3E}">
        <p14:creationId xmlns:p14="http://schemas.microsoft.com/office/powerpoint/2010/main" val="13133628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3241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Engineering is the process of transforming raw data into features that better represent the underlying structure to the models so that they increase the accuracy of the model when applied on unseen data.</a:t>
            </a:r>
          </a:p>
          <a:p>
            <a:endParaRPr lang="en-US" dirty="0"/>
          </a:p>
          <a:p>
            <a:r>
              <a:rPr lang="en-US" dirty="0"/>
              <a:t>Most of the times even simpler models perform better if the features describe the structure</a:t>
            </a:r>
          </a:p>
          <a:p>
            <a:r>
              <a:rPr lang="en-US" dirty="0"/>
              <a:t>inherent to the data.</a:t>
            </a:r>
          </a:p>
          <a:p>
            <a:endParaRPr lang="en-US" dirty="0"/>
          </a:p>
        </p:txBody>
      </p:sp>
    </p:spTree>
    <p:extLst>
      <p:ext uri="{BB962C8B-B14F-4D97-AF65-F5344CB8AC3E}">
        <p14:creationId xmlns:p14="http://schemas.microsoft.com/office/powerpoint/2010/main" val="267874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8480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We are defining behavior of a particular host as a vector of different values.</a:t>
            </a:r>
          </a:p>
          <a:p>
            <a:r>
              <a:rPr lang="en-US" dirty="0"/>
              <a:t>individual flows and a host behavior.</a:t>
            </a:r>
            <a:br>
              <a:rPr lang="en-US" dirty="0"/>
            </a:br>
            <a:r>
              <a:rPr lang="en-US" dirty="0"/>
              <a:t>2) </a:t>
            </a:r>
            <a:r>
              <a:rPr lang="en-US" sz="1200" b="0" i="0" kern="1200" dirty="0">
                <a:solidFill>
                  <a:schemeClr val="tx1"/>
                </a:solidFill>
                <a:effectLst/>
                <a:latin typeface="+mn-lt"/>
                <a:ea typeface="+mn-ea"/>
                <a:cs typeface="+mn-cs"/>
              </a:rPr>
              <a:t>Scaling makes no difference to the shape of a distribution.</a:t>
            </a:r>
            <a:endParaRPr lang="en-US" dirty="0"/>
          </a:p>
        </p:txBody>
      </p:sp>
    </p:spTree>
    <p:extLst>
      <p:ext uri="{BB962C8B-B14F-4D97-AF65-F5344CB8AC3E}">
        <p14:creationId xmlns:p14="http://schemas.microsoft.com/office/powerpoint/2010/main" val="234257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kern="1200" dirty="0">
                <a:solidFill>
                  <a:schemeClr val="tx1"/>
                </a:solidFill>
                <a:effectLst/>
                <a:latin typeface="+mn-lt"/>
                <a:ea typeface="+mn-ea"/>
                <a:cs typeface="+mn-cs"/>
              </a:rPr>
              <a:t>A transformation may be used to reduce skewness. </a:t>
            </a:r>
          </a:p>
          <a:p>
            <a:pPr marL="228600" indent="-228600">
              <a:buAutoNum type="arabicParenR"/>
            </a:pPr>
            <a:r>
              <a:rPr lang="en-US" sz="1200" b="0" i="0" kern="1200" dirty="0">
                <a:solidFill>
                  <a:schemeClr val="tx1"/>
                </a:solidFill>
                <a:effectLst/>
                <a:latin typeface="+mn-lt"/>
                <a:ea typeface="+mn-ea"/>
                <a:cs typeface="+mn-cs"/>
              </a:rPr>
              <a:t>Log transformation.</a:t>
            </a:r>
            <a:endParaRPr lang="en-US" dirty="0"/>
          </a:p>
        </p:txBody>
      </p:sp>
    </p:spTree>
    <p:extLst>
      <p:ext uri="{BB962C8B-B14F-4D97-AF65-F5344CB8AC3E}">
        <p14:creationId xmlns:p14="http://schemas.microsoft.com/office/powerpoint/2010/main" val="3206033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Why a method for K. Because each network data has different k.</a:t>
            </a:r>
          </a:p>
          <a:p>
            <a:pPr marL="0" indent="0">
              <a:buNone/>
            </a:pPr>
            <a:endParaRPr lang="en-US" dirty="0"/>
          </a:p>
        </p:txBody>
      </p:sp>
    </p:spTree>
    <p:extLst>
      <p:ext uri="{BB962C8B-B14F-4D97-AF65-F5344CB8AC3E}">
        <p14:creationId xmlns:p14="http://schemas.microsoft.com/office/powerpoint/2010/main" val="351200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9003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Why a method for K. Because each network data has different k.</a:t>
            </a:r>
          </a:p>
          <a:p>
            <a:pPr marL="0" indent="0">
              <a:buNone/>
            </a:pPr>
            <a:endParaRPr lang="en-US" dirty="0"/>
          </a:p>
        </p:txBody>
      </p:sp>
    </p:spTree>
    <p:extLst>
      <p:ext uri="{BB962C8B-B14F-4D97-AF65-F5344CB8AC3E}">
        <p14:creationId xmlns:p14="http://schemas.microsoft.com/office/powerpoint/2010/main" val="73717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diagram first explain your goal and how we achieve it. Having a set of discrete behaviors. At a human level.</a:t>
            </a:r>
          </a:p>
        </p:txBody>
      </p:sp>
    </p:spTree>
    <p:extLst>
      <p:ext uri="{BB962C8B-B14F-4D97-AF65-F5344CB8AC3E}">
        <p14:creationId xmlns:p14="http://schemas.microsoft.com/office/powerpoint/2010/main" val="3630661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7920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Scanners.</a:t>
            </a:r>
          </a:p>
          <a:p>
            <a:pPr marL="228600" indent="-228600">
              <a:buAutoNum type="arabicParenR"/>
            </a:pPr>
            <a:r>
              <a:rPr lang="en-US" dirty="0"/>
              <a:t>DNS Servers  High Volume , they are less in number but lot of DNS traffic.</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DNS Servers  Low Volume , also contain web traffic along with them.</a:t>
            </a:r>
          </a:p>
          <a:p>
            <a:pPr marL="228600" indent="-228600">
              <a:buAutoNum type="arabicParenR"/>
            </a:pPr>
            <a:r>
              <a:rPr lang="en-US" dirty="0"/>
              <a:t>Few Small Flows, Normal TCP information exchange.</a:t>
            </a:r>
          </a:p>
          <a:p>
            <a:pPr marL="228600" indent="-228600">
              <a:buAutoNum type="arabicParenR"/>
            </a:pPr>
            <a:r>
              <a:rPr lang="en-US" dirty="0"/>
              <a:t>Interesting to see </a:t>
            </a:r>
            <a:r>
              <a:rPr lang="en-US"/>
              <a:t>UDP flows also.</a:t>
            </a:r>
            <a:endParaRPr lang="en-US" dirty="0"/>
          </a:p>
          <a:p>
            <a:pPr marL="228600" indent="-228600">
              <a:buAutoNum type="arabicParenR"/>
            </a:pPr>
            <a:endParaRPr lang="en-US" dirty="0"/>
          </a:p>
          <a:p>
            <a:pPr marL="228600" indent="-228600">
              <a:buAutoNum type="arabicParenR"/>
            </a:pPr>
            <a:endParaRPr lang="en-US" dirty="0"/>
          </a:p>
        </p:txBody>
      </p:sp>
    </p:spTree>
    <p:extLst>
      <p:ext uri="{BB962C8B-B14F-4D97-AF65-F5344CB8AC3E}">
        <p14:creationId xmlns:p14="http://schemas.microsoft.com/office/powerpoint/2010/main" val="2722891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it and pause for a moment.</a:t>
            </a:r>
          </a:p>
        </p:txBody>
      </p:sp>
    </p:spTree>
    <p:extLst>
      <p:ext uri="{BB962C8B-B14F-4D97-AF65-F5344CB8AC3E}">
        <p14:creationId xmlns:p14="http://schemas.microsoft.com/office/powerpoint/2010/main" val="1487225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79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331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93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3644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464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638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2243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Behavior of a host is an aggregate of the amount of traffic that it sends both in terms of packets and</a:t>
            </a:r>
          </a:p>
          <a:p>
            <a:r>
              <a:rPr lang="en-US" dirty="0"/>
              <a:t>bytes, the set of destinations it tries to connect to , the set of protocols it uses over some time period.</a:t>
            </a:r>
          </a:p>
          <a:p>
            <a:r>
              <a:rPr lang="en-US" dirty="0"/>
              <a:t>3) Security, Capacity Planning, Congestion Handling, Quality Of Service, Threat Analysis, IDS, Traffic Classification.</a:t>
            </a:r>
          </a:p>
          <a:p>
            <a:r>
              <a:rPr lang="en-US" dirty="0"/>
              <a:t>4) There is lot of data to look into.. DM instead of ML is .. you want to find behaviors/patterns a human may have not known to look in first place.</a:t>
            </a:r>
          </a:p>
          <a:p>
            <a:endParaRPr lang="en-US" dirty="0"/>
          </a:p>
        </p:txBody>
      </p:sp>
    </p:spTree>
    <p:extLst>
      <p:ext uri="{BB962C8B-B14F-4D97-AF65-F5344CB8AC3E}">
        <p14:creationId xmlns:p14="http://schemas.microsoft.com/office/powerpoint/2010/main" val="26405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Aggregation on port, protocols, applications, differ from aggregation of host behaviors.</a:t>
            </a:r>
          </a:p>
          <a:p>
            <a:r>
              <a:rPr lang="en-US" dirty="0"/>
              <a:t>Inspects the actual payload of the packet. It is a fine grain version of above point. What are the sites or </a:t>
            </a:r>
            <a:r>
              <a:rPr lang="en-US" dirty="0" err="1"/>
              <a:t>urls</a:t>
            </a:r>
            <a:r>
              <a:rPr lang="en-US" dirty="0"/>
              <a:t>.</a:t>
            </a:r>
          </a:p>
          <a:p>
            <a:r>
              <a:rPr lang="en-US" dirty="0"/>
              <a:t>To perform Traffic classification.</a:t>
            </a:r>
          </a:p>
        </p:txBody>
      </p:sp>
    </p:spTree>
    <p:extLst>
      <p:ext uri="{BB962C8B-B14F-4D97-AF65-F5344CB8AC3E}">
        <p14:creationId xmlns:p14="http://schemas.microsoft.com/office/powerpoint/2010/main" val="198092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Emphasis tone here , point out the different views of data and what we are learning.</a:t>
            </a:r>
          </a:p>
          <a:p>
            <a:r>
              <a:rPr lang="en-US" sz="1200" b="0" i="0" u="none" strike="noStrike" kern="1200" baseline="0" dirty="0">
                <a:solidFill>
                  <a:schemeClr val="tx1"/>
                </a:solidFill>
                <a:latin typeface="+mn-lt"/>
                <a:ea typeface="+mn-ea"/>
                <a:cs typeface="+mn-cs"/>
              </a:rPr>
              <a:t>2) A major issue in network traffic analysis is classifying and characterizing traffic. Performing an accurate</a:t>
            </a:r>
          </a:p>
          <a:p>
            <a:r>
              <a:rPr lang="en-US" sz="1200" b="0" i="0" u="none" strike="noStrike" kern="1200" baseline="0" dirty="0">
                <a:solidFill>
                  <a:schemeClr val="tx1"/>
                </a:solidFill>
                <a:latin typeface="+mn-lt"/>
                <a:ea typeface="+mn-ea"/>
                <a:cs typeface="+mn-cs"/>
              </a:rPr>
              <a:t>classification is indeed essential in various respects, such as traffic control, application identification,</a:t>
            </a:r>
          </a:p>
          <a:p>
            <a:r>
              <a:rPr lang="en-US" sz="1200" b="0" i="0" u="none" strike="noStrike" kern="1200" baseline="0" dirty="0">
                <a:solidFill>
                  <a:schemeClr val="tx1"/>
                </a:solidFill>
                <a:latin typeface="+mn-lt"/>
                <a:ea typeface="+mn-ea"/>
                <a:cs typeface="+mn-cs"/>
              </a:rPr>
              <a:t>defense against attacks, and anomaly detection.</a:t>
            </a:r>
          </a:p>
          <a:p>
            <a:r>
              <a:rPr lang="en-US" sz="1200" b="0" i="0" u="none" strike="noStrike" kern="1200" baseline="0" dirty="0">
                <a:solidFill>
                  <a:schemeClr val="tx1"/>
                </a:solidFill>
                <a:latin typeface="+mn-lt"/>
                <a:ea typeface="+mn-ea"/>
                <a:cs typeface="+mn-cs"/>
              </a:rPr>
              <a:t>3) However, they are often observed to fail, either because of packet encryption, arbitrary or dynamic port use, or because different protocols or utilizations employ the same single port.</a:t>
            </a:r>
            <a:endParaRPr lang="en-US" dirty="0"/>
          </a:p>
          <a:p>
            <a:endParaRPr lang="en-US" dirty="0"/>
          </a:p>
        </p:txBody>
      </p:sp>
    </p:spTree>
    <p:extLst>
      <p:ext uri="{BB962C8B-B14F-4D97-AF65-F5344CB8AC3E}">
        <p14:creationId xmlns:p14="http://schemas.microsoft.com/office/powerpoint/2010/main" val="344862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Signature based IDS. Signature-based IDS refers to the detection of attacks by looking for specific patterns, such as byte sequences in network traffic, or known malicious instruction sequences used by malware.</a:t>
            </a:r>
          </a:p>
        </p:txBody>
      </p:sp>
    </p:spTree>
    <p:extLst>
      <p:ext uri="{BB962C8B-B14F-4D97-AF65-F5344CB8AC3E}">
        <p14:creationId xmlns:p14="http://schemas.microsoft.com/office/powerpoint/2010/main" val="88332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structure for rest of my talk.</a:t>
            </a:r>
          </a:p>
        </p:txBody>
      </p:sp>
    </p:spTree>
    <p:extLst>
      <p:ext uri="{BB962C8B-B14F-4D97-AF65-F5344CB8AC3E}">
        <p14:creationId xmlns:p14="http://schemas.microsoft.com/office/powerpoint/2010/main" val="33892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collecting all the packets is tough and infeasible</a:t>
            </a:r>
          </a:p>
          <a:p>
            <a:r>
              <a:rPr lang="en-US" dirty="0"/>
              <a:t>All packets with the same source/destination IP address, source/destination ports, protocol interface are grouped into a flow.</a:t>
            </a:r>
          </a:p>
        </p:txBody>
      </p:sp>
    </p:spTree>
    <p:extLst>
      <p:ext uri="{BB962C8B-B14F-4D97-AF65-F5344CB8AC3E}">
        <p14:creationId xmlns:p14="http://schemas.microsoft.com/office/powerpoint/2010/main" val="299247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7194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263360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7094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2044700"/>
            <a:ext cx="30734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044700"/>
            <a:ext cx="90678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2823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AE4E1CA-3F24-4799-AA69-80FA1C7A8A31}"/>
              </a:ext>
            </a:extLst>
          </p:cNvPr>
          <p:cNvSpPr>
            <a:spLocks noGrp="1"/>
          </p:cNvSpPr>
          <p:nvPr>
            <p:ph type="sldNum" sz="quarter" idx="10"/>
          </p:nvPr>
        </p:nvSpPr>
        <p:spPr/>
        <p:txBody>
          <a:bodyPr/>
          <a:lstStyle>
            <a:lvl1pPr>
              <a:defRPr sz="2800"/>
            </a:lvl1pPr>
          </a:lstStyle>
          <a:p>
            <a:fld id="{FEF0C5C6-7631-47E2-8B65-F73CA4F43D0C}" type="slidenum">
              <a:rPr lang="en-US" smtClean="0"/>
              <a:pPr/>
              <a:t>‹#›</a:t>
            </a:fld>
            <a:endParaRPr lang="en-US" dirty="0"/>
          </a:p>
        </p:txBody>
      </p:sp>
    </p:spTree>
    <p:extLst>
      <p:ext uri="{BB962C8B-B14F-4D97-AF65-F5344CB8AC3E}">
        <p14:creationId xmlns:p14="http://schemas.microsoft.com/office/powerpoint/2010/main" val="14372238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D3F680A-9500-4B08-B0FF-459151A7F038}"/>
              </a:ext>
            </a:extLst>
          </p:cNvPr>
          <p:cNvSpPr>
            <a:spLocks noGrp="1"/>
          </p:cNvSpPr>
          <p:nvPr>
            <p:ph type="sldNum" sz="quarter" idx="10"/>
          </p:nvPr>
        </p:nvSpPr>
        <p:spPr/>
        <p:txBody>
          <a:bodyPr/>
          <a:lstStyle/>
          <a:p>
            <a:fld id="{FEF0C5C6-7631-47E2-8B65-F73CA4F43D0C}" type="slidenum">
              <a:rPr lang="en-US" smtClean="0"/>
              <a:t>‹#›</a:t>
            </a:fld>
            <a:endParaRPr lang="en-US"/>
          </a:p>
        </p:txBody>
      </p:sp>
    </p:spTree>
    <p:extLst>
      <p:ext uri="{BB962C8B-B14F-4D97-AF65-F5344CB8AC3E}">
        <p14:creationId xmlns:p14="http://schemas.microsoft.com/office/powerpoint/2010/main" val="5257401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5600" y="5270500"/>
            <a:ext cx="6070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270500"/>
            <a:ext cx="6070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5571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t>Click to edit Master title style</a:t>
            </a:r>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607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28238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9735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324051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607003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3004800" cy="976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1026" name="Rectangle 2"/>
          <p:cNvSpPr>
            <a:spLocks noGrp="1" noChangeArrowheads="1"/>
          </p:cNvSpPr>
          <p:nvPr>
            <p:ph type="title"/>
          </p:nvPr>
        </p:nvSpPr>
        <p:spPr bwMode="auto">
          <a:xfrm>
            <a:off x="355600" y="2044700"/>
            <a:ext cx="12293600" cy="323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ltLang="en-US">
                <a:sym typeface="Gill Sans Light" charset="0"/>
              </a:rPr>
              <a:t>Click to edit Master title style</a:t>
            </a:r>
          </a:p>
        </p:txBody>
      </p:sp>
      <p:sp>
        <p:nvSpPr>
          <p:cNvPr id="1027" name="Rectangle 3"/>
          <p:cNvSpPr>
            <a:spLocks noGrp="1" noChangeArrowheads="1"/>
          </p:cNvSpPr>
          <p:nvPr>
            <p:ph type="body" idx="1"/>
          </p:nvPr>
        </p:nvSpPr>
        <p:spPr bwMode="auto">
          <a:xfrm>
            <a:off x="355600" y="5270500"/>
            <a:ext cx="12293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en-US">
                <a:sym typeface="Gill Sans Light" charset="0"/>
              </a:rPr>
              <a:t>Click to edit Master text styles</a:t>
            </a:r>
          </a:p>
          <a:p>
            <a:pPr lvl="1"/>
            <a:r>
              <a:rPr lang="en-US" altLang="en-US">
                <a:sym typeface="Gill Sans Light" charset="0"/>
              </a:rPr>
              <a:t>Second level</a:t>
            </a:r>
          </a:p>
          <a:p>
            <a:pPr lvl="2"/>
            <a:r>
              <a:rPr lang="en-US" altLang="en-US">
                <a:sym typeface="Gill Sans Light" charset="0"/>
              </a:rPr>
              <a:t>Third level</a:t>
            </a:r>
          </a:p>
          <a:p>
            <a:pPr lvl="3"/>
            <a:r>
              <a:rPr lang="en-US" altLang="en-US">
                <a:sym typeface="Gill Sans Light" charset="0"/>
              </a:rPr>
              <a:t>Fourth level</a:t>
            </a:r>
          </a:p>
          <a:p>
            <a:pPr lvl="4"/>
            <a:r>
              <a:rPr lang="en-US" altLang="en-US">
                <a:sym typeface="Gill Sans Light" charset="0"/>
              </a:rPr>
              <a:t>Fifth level</a:t>
            </a:r>
          </a:p>
        </p:txBody>
      </p:sp>
      <p:sp>
        <p:nvSpPr>
          <p:cNvPr id="2" name="Slide Number Placeholder 1">
            <a:extLst>
              <a:ext uri="{FF2B5EF4-FFF2-40B4-BE49-F238E27FC236}">
                <a16:creationId xmlns:a16="http://schemas.microsoft.com/office/drawing/2014/main" id="{E979BD01-B769-4EDC-8D9B-32942C420137}"/>
              </a:ext>
            </a:extLst>
          </p:cNvPr>
          <p:cNvSpPr>
            <a:spLocks noGrp="1"/>
          </p:cNvSpPr>
          <p:nvPr>
            <p:ph type="sldNum" sz="quarter" idx="4"/>
          </p:nvPr>
        </p:nvSpPr>
        <p:spPr>
          <a:xfrm>
            <a:off x="9724123" y="8839200"/>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FEF0C5C6-7631-47E2-8B65-F73CA4F43D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hf hdr="0" dt="0"/>
  <p:txStyles>
    <p:title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p:titleStyle>
    <p:bodyStyle>
      <a:lvl1pPr algn="ctr" rtl="0" fontAlgn="base">
        <a:spcBef>
          <a:spcPct val="0"/>
        </a:spcBef>
        <a:spcAft>
          <a:spcPct val="0"/>
        </a:spcAft>
        <a:defRPr sz="3800" kern="1200">
          <a:solidFill>
            <a:schemeClr val="tx1"/>
          </a:solidFill>
          <a:latin typeface="+mn-lt"/>
          <a:ea typeface="+mn-ea"/>
          <a:cs typeface="+mn-cs"/>
          <a:sym typeface="Gill Sans Light" charset="0"/>
        </a:defRPr>
      </a:lvl1pPr>
      <a:lvl2pPr algn="ctr" rtl="0" fontAlgn="base">
        <a:spcBef>
          <a:spcPct val="0"/>
        </a:spcBef>
        <a:spcAft>
          <a:spcPct val="0"/>
        </a:spcAft>
        <a:defRPr sz="3800" kern="1200">
          <a:solidFill>
            <a:schemeClr val="tx1"/>
          </a:solidFill>
          <a:latin typeface="+mn-lt"/>
          <a:ea typeface="+mn-ea"/>
          <a:cs typeface="+mn-cs"/>
          <a:sym typeface="Gill Sans Light" charset="0"/>
        </a:defRPr>
      </a:lvl2pPr>
      <a:lvl3pPr algn="ctr" rtl="0" fontAlgn="base">
        <a:spcBef>
          <a:spcPct val="0"/>
        </a:spcBef>
        <a:spcAft>
          <a:spcPct val="0"/>
        </a:spcAft>
        <a:defRPr sz="3800" kern="1200">
          <a:solidFill>
            <a:schemeClr val="tx1"/>
          </a:solidFill>
          <a:latin typeface="+mn-lt"/>
          <a:ea typeface="+mn-ea"/>
          <a:cs typeface="+mn-cs"/>
          <a:sym typeface="Gill Sans Light" charset="0"/>
        </a:defRPr>
      </a:lvl3pPr>
      <a:lvl4pPr algn="ctr" rtl="0" fontAlgn="base">
        <a:spcBef>
          <a:spcPct val="0"/>
        </a:spcBef>
        <a:spcAft>
          <a:spcPct val="0"/>
        </a:spcAft>
        <a:defRPr sz="3800" kern="1200">
          <a:solidFill>
            <a:schemeClr val="tx1"/>
          </a:solidFill>
          <a:latin typeface="+mn-lt"/>
          <a:ea typeface="+mn-ea"/>
          <a:cs typeface="+mn-cs"/>
          <a:sym typeface="Gill Sans Light" charset="0"/>
        </a:defRPr>
      </a:lvl4pPr>
      <a:lvl5pPr algn="ctr" rtl="0" fontAlgn="base">
        <a:spcBef>
          <a:spcPct val="0"/>
        </a:spcBef>
        <a:spcAft>
          <a:spcPct val="0"/>
        </a:spcAft>
        <a:defRPr sz="3800" kern="1200">
          <a:solidFill>
            <a:schemeClr val="tx1"/>
          </a:solidFill>
          <a:latin typeface="+mn-lt"/>
          <a:ea typeface="+mn-ea"/>
          <a:cs typeface="+mn-cs"/>
          <a:sym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354106" y="1752600"/>
            <a:ext cx="12293600" cy="3238500"/>
          </a:xfrm>
          <a:ln/>
        </p:spPr>
        <p:txBody>
          <a:bodyPr/>
          <a:lstStyle/>
          <a:p>
            <a:r>
              <a:rPr lang="en-US" sz="6000" b="1" dirty="0">
                <a:solidFill>
                  <a:srgbClr val="FF0000"/>
                </a:solidFill>
                <a:latin typeface="Arial" charset="0"/>
                <a:ea typeface="Arial" charset="0"/>
                <a:cs typeface="Arial" charset="0"/>
              </a:rPr>
              <a:t>MINING NETFLOW RECORDS FOR HOST BEHAVIO</a:t>
            </a:r>
            <a:r>
              <a:rPr lang="en" sz="6000" b="1" dirty="0">
                <a:solidFill>
                  <a:srgbClr val="FF0000"/>
                </a:solidFill>
                <a:latin typeface="Arial" charset="0"/>
                <a:ea typeface="Arial" charset="0"/>
                <a:cs typeface="Arial" charset="0"/>
              </a:rPr>
              <a:t>RS </a:t>
            </a:r>
          </a:p>
        </p:txBody>
      </p:sp>
      <p:sp>
        <p:nvSpPr>
          <p:cNvPr id="16386" name="Rectangle 2"/>
          <p:cNvSpPr>
            <a:spLocks noGrp="1" noChangeArrowheads="1"/>
          </p:cNvSpPr>
          <p:nvPr>
            <p:ph type="body" idx="1"/>
          </p:nvPr>
        </p:nvSpPr>
        <p:spPr>
          <a:xfrm>
            <a:off x="354106" y="6705600"/>
            <a:ext cx="12293600" cy="2120900"/>
          </a:xfrm>
          <a:ln/>
        </p:spPr>
        <p:txBody>
          <a:bodyPr/>
          <a:lstStyle/>
          <a:p>
            <a:pPr lvl="0" algn="r">
              <a:spcBef>
                <a:spcPts val="0"/>
              </a:spcBef>
              <a:buNone/>
            </a:pPr>
            <a:r>
              <a:rPr lang="en-US" b="1">
                <a:latin typeface="Arial" charset="0"/>
                <a:ea typeface="Arial" charset="0"/>
                <a:cs typeface="Arial" charset="0"/>
              </a:rPr>
              <a:t>Teja Kommineni</a:t>
            </a:r>
            <a:endParaRPr lang="en" b="1">
              <a:latin typeface="Arial" charset="0"/>
              <a:ea typeface="Arial" charset="0"/>
              <a:cs typeface="Arial" charset="0"/>
            </a:endParaRPr>
          </a:p>
          <a:p>
            <a:r>
              <a:rPr lang="en" sz="2800">
                <a:latin typeface="Arial" charset="0"/>
                <a:ea typeface="Arial" charset="0"/>
                <a:cs typeface="Arial" charset="0"/>
              </a:rPr>
              <a:t>Robert Ricci</a:t>
            </a:r>
            <a:r>
              <a:rPr lang="en-US" sz="2800">
                <a:latin typeface="Arial" charset="0"/>
                <a:ea typeface="Arial" charset="0"/>
                <a:cs typeface="Arial" charset="0"/>
              </a:rPr>
              <a:t>, </a:t>
            </a:r>
            <a:r>
              <a:rPr lang="en-US" sz="2800">
                <a:latin typeface="Source Sans Pro"/>
              </a:rPr>
              <a:t>Kobus van der Merwe </a:t>
            </a:r>
            <a:r>
              <a:rPr lang="en" sz="2800">
                <a:latin typeface="Arial" charset="0"/>
                <a:ea typeface="Arial" charset="0"/>
                <a:cs typeface="Arial" charset="0"/>
              </a:rPr>
              <a:t>and </a:t>
            </a:r>
            <a:r>
              <a:rPr lang="en-US" sz="2800">
                <a:latin typeface="Roboto"/>
              </a:rPr>
              <a:t>Suresh Venkatasubramanian</a:t>
            </a:r>
            <a:endParaRPr lang="en-US" altLang="en-US" dirty="0">
              <a:latin typeface="Arial" charset="0"/>
              <a:ea typeface="Arial" charset="0"/>
              <a:cs typeface="Arial" charset="0"/>
            </a:endParaRPr>
          </a:p>
        </p:txBody>
      </p:sp>
      <p:cxnSp>
        <p:nvCxnSpPr>
          <p:cNvPr id="2" name="Straight Arrow Connector 1">
            <a:extLst>
              <a:ext uri="{FF2B5EF4-FFF2-40B4-BE49-F238E27FC236}">
                <a16:creationId xmlns:a16="http://schemas.microsoft.com/office/drawing/2014/main" id="{B6732BCA-E6F9-45FD-8F0B-9AC49607C9E0}"/>
              </a:ext>
            </a:extLst>
          </p:cNvPr>
          <p:cNvCxnSpPr/>
          <p:nvPr/>
        </p:nvCxnSpPr>
        <p:spPr bwMode="auto">
          <a:xfrm>
            <a:off x="5588000" y="4267200"/>
            <a:ext cx="1828800" cy="1828800"/>
          </a:xfrm>
          <a:prstGeom prst="straightConnector1">
            <a:avLst/>
          </a:pr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Slide Number Placeholder 4">
            <a:extLst>
              <a:ext uri="{FF2B5EF4-FFF2-40B4-BE49-F238E27FC236}">
                <a16:creationId xmlns:a16="http://schemas.microsoft.com/office/drawing/2014/main" id="{56EB06EF-A54A-4987-BA5F-A66A5279D6B6}"/>
              </a:ext>
            </a:extLst>
          </p:cNvPr>
          <p:cNvSpPr>
            <a:spLocks noGrp="1"/>
          </p:cNvSpPr>
          <p:nvPr>
            <p:ph type="sldNum" sz="quarter" idx="10"/>
          </p:nvPr>
        </p:nvSpPr>
        <p:spPr/>
        <p:txBody>
          <a:bodyPr/>
          <a:lstStyle/>
          <a:p>
            <a:fld id="{FEF0C5C6-7631-47E2-8B65-F73CA4F43D0C}" type="slidenum">
              <a:rPr lang="en-US" smtClean="0"/>
              <a:t>1</a:t>
            </a:fld>
            <a:endParaRPr lang="en-US"/>
          </a:p>
        </p:txBody>
      </p:sp>
    </p:spTree>
  </p:cSld>
  <p:clrMapOvr>
    <a:masterClrMapping/>
  </p:clrMapOvr>
  <p:transition advTm="54977"/>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a:solidFill>
                  <a:srgbClr val="FF0000"/>
                </a:solidFill>
                <a:latin typeface="Arial" charset="0"/>
                <a:ea typeface="Arial" charset="0"/>
                <a:cs typeface="Arial" charset="0"/>
              </a:rPr>
              <a:t>Feature Engineering</a:t>
            </a:r>
            <a:endParaRPr lang="en-US" altLang="en-US" b="1" dirty="0">
              <a:solidFill>
                <a:srgbClr val="FF0000"/>
              </a:solidFill>
              <a:latin typeface="Arial" charset="0"/>
              <a:ea typeface="Arial" charset="0"/>
              <a:cs typeface="Arial" charset="0"/>
            </a:endParaRPr>
          </a:p>
        </p:txBody>
      </p:sp>
      <p:pic>
        <p:nvPicPr>
          <p:cNvPr id="4" name="Picture 3">
            <a:extLst>
              <a:ext uri="{FF2B5EF4-FFF2-40B4-BE49-F238E27FC236}">
                <a16:creationId xmlns:a16="http://schemas.microsoft.com/office/drawing/2014/main" id="{E49C09D2-4832-45C7-8C5E-1C09FCA5D2FE}"/>
              </a:ext>
            </a:extLst>
          </p:cNvPr>
          <p:cNvPicPr>
            <a:picLocks noChangeAspect="1"/>
          </p:cNvPicPr>
          <p:nvPr/>
        </p:nvPicPr>
        <p:blipFill>
          <a:blip r:embed="rId3"/>
          <a:stretch>
            <a:fillRect/>
          </a:stretch>
        </p:blipFill>
        <p:spPr>
          <a:xfrm>
            <a:off x="1625600" y="2362200"/>
            <a:ext cx="9575800" cy="6477000"/>
          </a:xfrm>
          <a:prstGeom prst="rect">
            <a:avLst/>
          </a:prstGeom>
        </p:spPr>
      </p:pic>
      <p:sp>
        <p:nvSpPr>
          <p:cNvPr id="2" name="Slide Number Placeholder 1">
            <a:extLst>
              <a:ext uri="{FF2B5EF4-FFF2-40B4-BE49-F238E27FC236}">
                <a16:creationId xmlns:a16="http://schemas.microsoft.com/office/drawing/2014/main" id="{A58C8961-DC02-4176-9249-54F06B5E58F9}"/>
              </a:ext>
            </a:extLst>
          </p:cNvPr>
          <p:cNvSpPr>
            <a:spLocks noGrp="1"/>
          </p:cNvSpPr>
          <p:nvPr>
            <p:ph type="sldNum" sz="quarter" idx="10"/>
          </p:nvPr>
        </p:nvSpPr>
        <p:spPr/>
        <p:txBody>
          <a:bodyPr/>
          <a:lstStyle/>
          <a:p>
            <a:fld id="{FEF0C5C6-7631-47E2-8B65-F73CA4F43D0C}" type="slidenum">
              <a:rPr lang="en-US" smtClean="0"/>
              <a:t>10</a:t>
            </a:fld>
            <a:endParaRPr lang="en-US"/>
          </a:p>
        </p:txBody>
      </p:sp>
    </p:spTree>
    <p:extLst>
      <p:ext uri="{BB962C8B-B14F-4D97-AF65-F5344CB8AC3E}">
        <p14:creationId xmlns:p14="http://schemas.microsoft.com/office/powerpoint/2010/main" val="1161156246"/>
      </p:ext>
    </p:extLst>
  </p:cSld>
  <p:clrMapOvr>
    <a:masterClrMapping/>
  </p:clrMapOvr>
  <p:transition advTm="19432"/>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Missing Data</a:t>
            </a:r>
          </a:p>
        </p:txBody>
      </p:sp>
      <p:pic>
        <p:nvPicPr>
          <p:cNvPr id="4" name="Picture 3">
            <a:extLst>
              <a:ext uri="{FF2B5EF4-FFF2-40B4-BE49-F238E27FC236}">
                <a16:creationId xmlns:a16="http://schemas.microsoft.com/office/drawing/2014/main" id="{E49C09D2-4832-45C7-8C5E-1C09FCA5D2FE}"/>
              </a:ext>
            </a:extLst>
          </p:cNvPr>
          <p:cNvPicPr>
            <a:picLocks noChangeAspect="1"/>
          </p:cNvPicPr>
          <p:nvPr/>
        </p:nvPicPr>
        <p:blipFill>
          <a:blip r:embed="rId2"/>
          <a:stretch>
            <a:fillRect/>
          </a:stretch>
        </p:blipFill>
        <p:spPr>
          <a:xfrm>
            <a:off x="1625600" y="2362200"/>
            <a:ext cx="9575800" cy="6477000"/>
          </a:xfrm>
          <a:prstGeom prst="rect">
            <a:avLst/>
          </a:prstGeom>
        </p:spPr>
      </p:pic>
      <p:sp>
        <p:nvSpPr>
          <p:cNvPr id="9" name="Arrow: Up 8">
            <a:extLst>
              <a:ext uri="{FF2B5EF4-FFF2-40B4-BE49-F238E27FC236}">
                <a16:creationId xmlns:a16="http://schemas.microsoft.com/office/drawing/2014/main" id="{CDDB8E48-39CB-420B-906F-04D51121DBEC}"/>
              </a:ext>
            </a:extLst>
          </p:cNvPr>
          <p:cNvSpPr/>
          <p:nvPr/>
        </p:nvSpPr>
        <p:spPr bwMode="auto">
          <a:xfrm>
            <a:off x="8331200" y="7746810"/>
            <a:ext cx="609600" cy="1219200"/>
          </a:xfrm>
          <a:prstGeom prst="upArrow">
            <a:avLst/>
          </a:prstGeom>
          <a:solidFill>
            <a:srgbClr val="FF0000"/>
          </a:solidFill>
          <a:ln w="127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Arrow: Left 9">
            <a:extLst>
              <a:ext uri="{FF2B5EF4-FFF2-40B4-BE49-F238E27FC236}">
                <a16:creationId xmlns:a16="http://schemas.microsoft.com/office/drawing/2014/main" id="{AF8FB46B-8F2A-47D2-85A7-6D829D28EA11}"/>
              </a:ext>
            </a:extLst>
          </p:cNvPr>
          <p:cNvSpPr/>
          <p:nvPr/>
        </p:nvSpPr>
        <p:spPr bwMode="auto">
          <a:xfrm>
            <a:off x="10769600" y="5613210"/>
            <a:ext cx="1219200" cy="678976"/>
          </a:xfrm>
          <a:prstGeom prst="left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 name="Slide Number Placeholder 1">
            <a:extLst>
              <a:ext uri="{FF2B5EF4-FFF2-40B4-BE49-F238E27FC236}">
                <a16:creationId xmlns:a16="http://schemas.microsoft.com/office/drawing/2014/main" id="{16F4C85B-F8E9-49DD-B02A-0D9A73485A12}"/>
              </a:ext>
            </a:extLst>
          </p:cNvPr>
          <p:cNvSpPr>
            <a:spLocks noGrp="1"/>
          </p:cNvSpPr>
          <p:nvPr>
            <p:ph type="sldNum" sz="quarter" idx="10"/>
          </p:nvPr>
        </p:nvSpPr>
        <p:spPr/>
        <p:txBody>
          <a:bodyPr/>
          <a:lstStyle/>
          <a:p>
            <a:fld id="{FEF0C5C6-7631-47E2-8B65-F73CA4F43D0C}" type="slidenum">
              <a:rPr lang="en-US" smtClean="0"/>
              <a:t>11</a:t>
            </a:fld>
            <a:endParaRPr lang="en-US"/>
          </a:p>
        </p:txBody>
      </p:sp>
    </p:spTree>
    <p:extLst>
      <p:ext uri="{BB962C8B-B14F-4D97-AF65-F5344CB8AC3E}">
        <p14:creationId xmlns:p14="http://schemas.microsoft.com/office/powerpoint/2010/main" val="3508237628"/>
      </p:ext>
    </p:extLst>
  </p:cSld>
  <p:clrMapOvr>
    <a:masterClrMapping/>
  </p:clrMapOvr>
  <p:transition advTm="19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355600" y="37910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Categorical Data</a:t>
            </a:r>
          </a:p>
        </p:txBody>
      </p:sp>
      <p:pic>
        <p:nvPicPr>
          <p:cNvPr id="8" name="Picture 7">
            <a:extLst>
              <a:ext uri="{FF2B5EF4-FFF2-40B4-BE49-F238E27FC236}">
                <a16:creationId xmlns:a16="http://schemas.microsoft.com/office/drawing/2014/main" id="{760A69DD-79FF-408D-9B68-99767DE0685A}"/>
              </a:ext>
            </a:extLst>
          </p:cNvPr>
          <p:cNvPicPr>
            <a:picLocks noChangeAspect="1"/>
          </p:cNvPicPr>
          <p:nvPr/>
        </p:nvPicPr>
        <p:blipFill>
          <a:blip r:embed="rId3"/>
          <a:stretch>
            <a:fillRect/>
          </a:stretch>
        </p:blipFill>
        <p:spPr>
          <a:xfrm>
            <a:off x="1930400" y="6076682"/>
            <a:ext cx="9177361" cy="3067318"/>
          </a:xfrm>
          <a:prstGeom prst="rect">
            <a:avLst/>
          </a:prstGeom>
        </p:spPr>
      </p:pic>
      <p:pic>
        <p:nvPicPr>
          <p:cNvPr id="9" name="Picture 8">
            <a:extLst>
              <a:ext uri="{FF2B5EF4-FFF2-40B4-BE49-F238E27FC236}">
                <a16:creationId xmlns:a16="http://schemas.microsoft.com/office/drawing/2014/main" id="{503B5A5A-3AC6-4839-8B85-B14D60DE4D19}"/>
              </a:ext>
            </a:extLst>
          </p:cNvPr>
          <p:cNvPicPr>
            <a:picLocks noChangeAspect="1"/>
          </p:cNvPicPr>
          <p:nvPr/>
        </p:nvPicPr>
        <p:blipFill>
          <a:blip r:embed="rId4"/>
          <a:stretch>
            <a:fillRect/>
          </a:stretch>
        </p:blipFill>
        <p:spPr>
          <a:xfrm>
            <a:off x="1930399" y="2057400"/>
            <a:ext cx="9177361" cy="3352800"/>
          </a:xfrm>
          <a:prstGeom prst="rect">
            <a:avLst/>
          </a:prstGeom>
        </p:spPr>
      </p:pic>
      <p:sp>
        <p:nvSpPr>
          <p:cNvPr id="10" name="Oval 9">
            <a:extLst>
              <a:ext uri="{FF2B5EF4-FFF2-40B4-BE49-F238E27FC236}">
                <a16:creationId xmlns:a16="http://schemas.microsoft.com/office/drawing/2014/main" id="{009EB361-E4C4-4090-A096-DA525F1EE818}"/>
              </a:ext>
            </a:extLst>
          </p:cNvPr>
          <p:cNvSpPr/>
          <p:nvPr/>
        </p:nvSpPr>
        <p:spPr bwMode="auto">
          <a:xfrm>
            <a:off x="6273800" y="1602285"/>
            <a:ext cx="1295399" cy="4078596"/>
          </a:xfrm>
          <a:prstGeom prst="ellipse">
            <a:avLst/>
          </a:prstGeom>
          <a:noFill/>
          <a:ln>
            <a:solidFill>
              <a:srgbClr val="FF0000"/>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i="0" u="none" strike="noStrike" normalizeH="0" baseline="0">
              <a:ln w="0"/>
              <a:solidFill>
                <a:schemeClr val="tx1"/>
              </a:solidFill>
              <a:effectLst>
                <a:outerShdw blurRad="38100" dist="19050" dir="2700000" algn="tl" rotWithShape="0">
                  <a:schemeClr val="dk1">
                    <a:alpha val="40000"/>
                  </a:schemeClr>
                </a:outerShdw>
              </a:effectLst>
              <a:latin typeface="Gill Sans Light" charset="0"/>
              <a:ea typeface="ヒラギノ角ゴ ProN W3" charset="-128"/>
              <a:cs typeface="ヒラギノ角ゴ ProN W3" charset="-128"/>
              <a:sym typeface="Gill Sans Light" charset="0"/>
            </a:endParaRPr>
          </a:p>
        </p:txBody>
      </p:sp>
      <p:sp>
        <p:nvSpPr>
          <p:cNvPr id="11" name="Rectangle 10">
            <a:extLst>
              <a:ext uri="{FF2B5EF4-FFF2-40B4-BE49-F238E27FC236}">
                <a16:creationId xmlns:a16="http://schemas.microsoft.com/office/drawing/2014/main" id="{63C26DD1-206A-4AE1-BFFA-91848607F021}"/>
              </a:ext>
            </a:extLst>
          </p:cNvPr>
          <p:cNvSpPr/>
          <p:nvPr/>
        </p:nvSpPr>
        <p:spPr bwMode="auto">
          <a:xfrm>
            <a:off x="6350000" y="5867400"/>
            <a:ext cx="1447799" cy="3507096"/>
          </a:xfrm>
          <a:prstGeom prst="rect">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B9A468B7-05DB-4B64-9047-341D200B4373}"/>
              </a:ext>
            </a:extLst>
          </p:cNvPr>
          <p:cNvSpPr>
            <a:spLocks noGrp="1"/>
          </p:cNvSpPr>
          <p:nvPr>
            <p:ph type="sldNum" sz="quarter" idx="10"/>
          </p:nvPr>
        </p:nvSpPr>
        <p:spPr/>
        <p:txBody>
          <a:bodyPr/>
          <a:lstStyle/>
          <a:p>
            <a:fld id="{FEF0C5C6-7631-47E2-8B65-F73CA4F43D0C}" type="slidenum">
              <a:rPr lang="en-US" smtClean="0"/>
              <a:t>12</a:t>
            </a:fld>
            <a:endParaRPr lang="en-US"/>
          </a:p>
        </p:txBody>
      </p:sp>
    </p:spTree>
    <p:extLst>
      <p:ext uri="{BB962C8B-B14F-4D97-AF65-F5344CB8AC3E}">
        <p14:creationId xmlns:p14="http://schemas.microsoft.com/office/powerpoint/2010/main" val="2091558218"/>
      </p:ext>
    </p:extLst>
  </p:cSld>
  <p:clrMapOvr>
    <a:masterClrMapping/>
  </p:clrMapOvr>
  <p:transition advTm="32840"/>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Host Based Split</a:t>
            </a:r>
          </a:p>
        </p:txBody>
      </p:sp>
      <p:pic>
        <p:nvPicPr>
          <p:cNvPr id="3" name="Picture 2">
            <a:extLst>
              <a:ext uri="{FF2B5EF4-FFF2-40B4-BE49-F238E27FC236}">
                <a16:creationId xmlns:a16="http://schemas.microsoft.com/office/drawing/2014/main" id="{4EAD25BC-9FA1-46DB-B00E-E873720A638E}"/>
              </a:ext>
            </a:extLst>
          </p:cNvPr>
          <p:cNvPicPr>
            <a:picLocks noChangeAspect="1"/>
          </p:cNvPicPr>
          <p:nvPr/>
        </p:nvPicPr>
        <p:blipFill>
          <a:blip r:embed="rId3"/>
          <a:stretch>
            <a:fillRect/>
          </a:stretch>
        </p:blipFill>
        <p:spPr>
          <a:xfrm>
            <a:off x="482600" y="2989967"/>
            <a:ext cx="11855360" cy="3278366"/>
          </a:xfrm>
          <a:prstGeom prst="rect">
            <a:avLst/>
          </a:prstGeom>
        </p:spPr>
      </p:pic>
      <p:sp>
        <p:nvSpPr>
          <p:cNvPr id="12" name="TextBox 11">
            <a:extLst>
              <a:ext uri="{FF2B5EF4-FFF2-40B4-BE49-F238E27FC236}">
                <a16:creationId xmlns:a16="http://schemas.microsoft.com/office/drawing/2014/main" id="{C655AC83-E129-4BBE-AB55-483376607033}"/>
              </a:ext>
            </a:extLst>
          </p:cNvPr>
          <p:cNvSpPr txBox="1"/>
          <p:nvPr/>
        </p:nvSpPr>
        <p:spPr>
          <a:xfrm>
            <a:off x="463645" y="6818370"/>
            <a:ext cx="12255500" cy="2062103"/>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Feature Scaling</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Feature Normalization</a:t>
            </a:r>
          </a:p>
        </p:txBody>
      </p:sp>
      <p:sp>
        <p:nvSpPr>
          <p:cNvPr id="4" name="Slide Number Placeholder 3">
            <a:extLst>
              <a:ext uri="{FF2B5EF4-FFF2-40B4-BE49-F238E27FC236}">
                <a16:creationId xmlns:a16="http://schemas.microsoft.com/office/drawing/2014/main" id="{28D3251B-27EF-4487-8012-5F95691EF7FE}"/>
              </a:ext>
            </a:extLst>
          </p:cNvPr>
          <p:cNvSpPr>
            <a:spLocks noGrp="1"/>
          </p:cNvSpPr>
          <p:nvPr>
            <p:ph type="sldNum" sz="quarter" idx="10"/>
          </p:nvPr>
        </p:nvSpPr>
        <p:spPr/>
        <p:txBody>
          <a:bodyPr/>
          <a:lstStyle/>
          <a:p>
            <a:fld id="{FEF0C5C6-7631-47E2-8B65-F73CA4F43D0C}" type="slidenum">
              <a:rPr lang="en-US" smtClean="0"/>
              <a:t>13</a:t>
            </a:fld>
            <a:endParaRPr lang="en-US"/>
          </a:p>
        </p:txBody>
      </p:sp>
    </p:spTree>
    <p:extLst>
      <p:ext uri="{BB962C8B-B14F-4D97-AF65-F5344CB8AC3E}">
        <p14:creationId xmlns:p14="http://schemas.microsoft.com/office/powerpoint/2010/main" val="2578768270"/>
      </p:ext>
    </p:extLst>
  </p:cSld>
  <p:clrMapOvr>
    <a:masterClrMapping/>
  </p:clrMapOvr>
  <p:transition advTm="32840"/>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Feature Normalization</a:t>
            </a:r>
          </a:p>
        </p:txBody>
      </p:sp>
      <p:sp>
        <p:nvSpPr>
          <p:cNvPr id="12" name="TextBox 11">
            <a:extLst>
              <a:ext uri="{FF2B5EF4-FFF2-40B4-BE49-F238E27FC236}">
                <a16:creationId xmlns:a16="http://schemas.microsoft.com/office/drawing/2014/main" id="{C655AC83-E129-4BBE-AB55-483376607033}"/>
              </a:ext>
            </a:extLst>
          </p:cNvPr>
          <p:cNvSpPr txBox="1"/>
          <p:nvPr/>
        </p:nvSpPr>
        <p:spPr>
          <a:xfrm>
            <a:off x="463645" y="6818370"/>
            <a:ext cx="12255500" cy="924420"/>
          </a:xfrm>
          <a:prstGeom prst="rect">
            <a:avLst/>
          </a:prstGeom>
          <a:noFill/>
        </p:spPr>
        <p:txBody>
          <a:bodyPr wrap="square" rtlCol="0">
            <a:spAutoFit/>
          </a:bodyPr>
          <a:lstStyle/>
          <a:p>
            <a:pPr algn="l">
              <a:lnSpc>
                <a:spcPct val="200000"/>
              </a:lnSpc>
            </a:pPr>
            <a:endParaRPr lang="en-US" sz="3200" dirty="0">
              <a:latin typeface="Arial" charset="0"/>
              <a:ea typeface="Arial" charset="0"/>
              <a:cs typeface="Arial" charset="0"/>
            </a:endParaRPr>
          </a:p>
        </p:txBody>
      </p:sp>
      <p:sp>
        <p:nvSpPr>
          <p:cNvPr id="4" name="Slide Number Placeholder 3">
            <a:extLst>
              <a:ext uri="{FF2B5EF4-FFF2-40B4-BE49-F238E27FC236}">
                <a16:creationId xmlns:a16="http://schemas.microsoft.com/office/drawing/2014/main" id="{28D3251B-27EF-4487-8012-5F95691EF7FE}"/>
              </a:ext>
            </a:extLst>
          </p:cNvPr>
          <p:cNvSpPr>
            <a:spLocks noGrp="1"/>
          </p:cNvSpPr>
          <p:nvPr>
            <p:ph type="sldNum" sz="quarter" idx="10"/>
          </p:nvPr>
        </p:nvSpPr>
        <p:spPr/>
        <p:txBody>
          <a:bodyPr/>
          <a:lstStyle/>
          <a:p>
            <a:fld id="{FEF0C5C6-7631-47E2-8B65-F73CA4F43D0C}" type="slidenum">
              <a:rPr lang="en-US" smtClean="0"/>
              <a:t>14</a:t>
            </a:fld>
            <a:endParaRPr lang="en-US"/>
          </a:p>
        </p:txBody>
      </p:sp>
      <p:pic>
        <p:nvPicPr>
          <p:cNvPr id="6" name="Picture 5">
            <a:extLst>
              <a:ext uri="{FF2B5EF4-FFF2-40B4-BE49-F238E27FC236}">
                <a16:creationId xmlns:a16="http://schemas.microsoft.com/office/drawing/2014/main" id="{06D4AE03-2D9F-4077-8339-82E388D5FE83}"/>
              </a:ext>
            </a:extLst>
          </p:cNvPr>
          <p:cNvPicPr>
            <a:picLocks noChangeAspect="1"/>
          </p:cNvPicPr>
          <p:nvPr/>
        </p:nvPicPr>
        <p:blipFill>
          <a:blip r:embed="rId3"/>
          <a:stretch>
            <a:fillRect/>
          </a:stretch>
        </p:blipFill>
        <p:spPr>
          <a:xfrm>
            <a:off x="177800" y="3341032"/>
            <a:ext cx="6553200" cy="4680858"/>
          </a:xfrm>
          <a:prstGeom prst="rect">
            <a:avLst/>
          </a:prstGeom>
        </p:spPr>
      </p:pic>
      <p:sp>
        <p:nvSpPr>
          <p:cNvPr id="10" name="Arc 9">
            <a:extLst>
              <a:ext uri="{FF2B5EF4-FFF2-40B4-BE49-F238E27FC236}">
                <a16:creationId xmlns:a16="http://schemas.microsoft.com/office/drawing/2014/main" id="{EBB28A34-549F-4658-87C2-5C630C97EB13}"/>
              </a:ext>
            </a:extLst>
          </p:cNvPr>
          <p:cNvSpPr/>
          <p:nvPr/>
        </p:nvSpPr>
        <p:spPr bwMode="auto">
          <a:xfrm rot="11705408">
            <a:off x="1148882" y="3637325"/>
            <a:ext cx="10778482" cy="3179493"/>
          </a:xfrm>
          <a:prstGeom prst="arc">
            <a:avLst>
              <a:gd name="adj1" fmla="val 16200000"/>
              <a:gd name="adj2" fmla="val 21472898"/>
            </a:avLst>
          </a:prstGeom>
          <a:no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Rectangle 10">
            <a:extLst>
              <a:ext uri="{FF2B5EF4-FFF2-40B4-BE49-F238E27FC236}">
                <a16:creationId xmlns:a16="http://schemas.microsoft.com/office/drawing/2014/main" id="{E2B469F4-C6E1-4C53-BC2C-E8754549E87B}"/>
              </a:ext>
            </a:extLst>
          </p:cNvPr>
          <p:cNvSpPr/>
          <p:nvPr/>
        </p:nvSpPr>
        <p:spPr bwMode="auto">
          <a:xfrm>
            <a:off x="1209484" y="3962400"/>
            <a:ext cx="416116" cy="502024"/>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14" name="Picture 13">
            <a:extLst>
              <a:ext uri="{FF2B5EF4-FFF2-40B4-BE49-F238E27FC236}">
                <a16:creationId xmlns:a16="http://schemas.microsoft.com/office/drawing/2014/main" id="{6B795964-9B35-4E45-9CE9-D64739B79350}"/>
              </a:ext>
            </a:extLst>
          </p:cNvPr>
          <p:cNvPicPr>
            <a:picLocks noChangeAspect="1"/>
          </p:cNvPicPr>
          <p:nvPr/>
        </p:nvPicPr>
        <p:blipFill>
          <a:blip r:embed="rId4"/>
          <a:stretch>
            <a:fillRect/>
          </a:stretch>
        </p:blipFill>
        <p:spPr>
          <a:xfrm>
            <a:off x="6815535" y="3341032"/>
            <a:ext cx="6124500" cy="4680858"/>
          </a:xfrm>
          <a:prstGeom prst="rect">
            <a:avLst/>
          </a:prstGeom>
        </p:spPr>
      </p:pic>
      <p:sp>
        <p:nvSpPr>
          <p:cNvPr id="15" name="Freeform: Shape 14">
            <a:extLst>
              <a:ext uri="{FF2B5EF4-FFF2-40B4-BE49-F238E27FC236}">
                <a16:creationId xmlns:a16="http://schemas.microsoft.com/office/drawing/2014/main" id="{831C8F37-28B8-410F-BFF5-5B57917714FA}"/>
              </a:ext>
            </a:extLst>
          </p:cNvPr>
          <p:cNvSpPr/>
          <p:nvPr/>
        </p:nvSpPr>
        <p:spPr bwMode="auto">
          <a:xfrm>
            <a:off x="7733654" y="4339525"/>
            <a:ext cx="4025648" cy="1767317"/>
          </a:xfrm>
          <a:custGeom>
            <a:avLst/>
            <a:gdLst>
              <a:gd name="connsiteX0" fmla="*/ 0 w 4025648"/>
              <a:gd name="connsiteY0" fmla="*/ 1503336 h 1767317"/>
              <a:gd name="connsiteX1" fmla="*/ 1580827 w 4025648"/>
              <a:gd name="connsiteY1" fmla="*/ 0 h 1767317"/>
              <a:gd name="connsiteX2" fmla="*/ 1580827 w 4025648"/>
              <a:gd name="connsiteY2" fmla="*/ 0 h 1767317"/>
              <a:gd name="connsiteX3" fmla="*/ 3843580 w 4025648"/>
              <a:gd name="connsiteY3" fmla="*/ 1627322 h 1767317"/>
              <a:gd name="connsiteX4" fmla="*/ 3890075 w 4025648"/>
              <a:gd name="connsiteY4" fmla="*/ 1580828 h 1767317"/>
              <a:gd name="connsiteX5" fmla="*/ 3890075 w 4025648"/>
              <a:gd name="connsiteY5" fmla="*/ 743919 h 176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5648" h="1767317">
                <a:moveTo>
                  <a:pt x="0" y="1503336"/>
                </a:moveTo>
                <a:lnTo>
                  <a:pt x="1580827" y="0"/>
                </a:lnTo>
                <a:lnTo>
                  <a:pt x="1580827" y="0"/>
                </a:lnTo>
                <a:lnTo>
                  <a:pt x="3843580" y="1627322"/>
                </a:lnTo>
                <a:cubicBezTo>
                  <a:pt x="4228455" y="1890793"/>
                  <a:pt x="3882326" y="1728062"/>
                  <a:pt x="3890075" y="1580828"/>
                </a:cubicBezTo>
                <a:cubicBezTo>
                  <a:pt x="3897824" y="1433594"/>
                  <a:pt x="3887492" y="792997"/>
                  <a:pt x="3890075" y="743919"/>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 name="Freeform: Shape 15">
            <a:extLst>
              <a:ext uri="{FF2B5EF4-FFF2-40B4-BE49-F238E27FC236}">
                <a16:creationId xmlns:a16="http://schemas.microsoft.com/office/drawing/2014/main" id="{ECA8A819-C232-4B19-BBCA-1F5B26BB5B90}"/>
              </a:ext>
            </a:extLst>
          </p:cNvPr>
          <p:cNvSpPr/>
          <p:nvPr/>
        </p:nvSpPr>
        <p:spPr bwMode="auto">
          <a:xfrm>
            <a:off x="7718156" y="4626375"/>
            <a:ext cx="4341141" cy="1796033"/>
          </a:xfrm>
          <a:custGeom>
            <a:avLst/>
            <a:gdLst>
              <a:gd name="connsiteX0" fmla="*/ 0 w 4341141"/>
              <a:gd name="connsiteY0" fmla="*/ 1386967 h 1796033"/>
              <a:gd name="connsiteX1" fmla="*/ 1332854 w 4341141"/>
              <a:gd name="connsiteY1" fmla="*/ 23117 h 1796033"/>
              <a:gd name="connsiteX2" fmla="*/ 3223647 w 4341141"/>
              <a:gd name="connsiteY2" fmla="*/ 612052 h 1796033"/>
              <a:gd name="connsiteX3" fmla="*/ 4122549 w 4341141"/>
              <a:gd name="connsiteY3" fmla="*/ 1681435 h 1796033"/>
              <a:gd name="connsiteX4" fmla="*/ 4138047 w 4341141"/>
              <a:gd name="connsiteY4" fmla="*/ 1758927 h 1796033"/>
              <a:gd name="connsiteX5" fmla="*/ 4324027 w 4341141"/>
              <a:gd name="connsiteY5" fmla="*/ 1619442 h 1796033"/>
              <a:gd name="connsiteX6" fmla="*/ 4324027 w 4341141"/>
              <a:gd name="connsiteY6" fmla="*/ 1712432 h 1796033"/>
              <a:gd name="connsiteX7" fmla="*/ 4246536 w 4341141"/>
              <a:gd name="connsiteY7" fmla="*/ 1696933 h 179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1141" h="1796033">
                <a:moveTo>
                  <a:pt x="0" y="1386967"/>
                </a:moveTo>
                <a:cubicBezTo>
                  <a:pt x="397790" y="769618"/>
                  <a:pt x="795580" y="152269"/>
                  <a:pt x="1332854" y="23117"/>
                </a:cubicBezTo>
                <a:cubicBezTo>
                  <a:pt x="1870128" y="-106035"/>
                  <a:pt x="2758698" y="335666"/>
                  <a:pt x="3223647" y="612052"/>
                </a:cubicBezTo>
                <a:cubicBezTo>
                  <a:pt x="3688596" y="888438"/>
                  <a:pt x="3970149" y="1490289"/>
                  <a:pt x="4122549" y="1681435"/>
                </a:cubicBezTo>
                <a:cubicBezTo>
                  <a:pt x="4274949" y="1872581"/>
                  <a:pt x="4104467" y="1769259"/>
                  <a:pt x="4138047" y="1758927"/>
                </a:cubicBezTo>
                <a:cubicBezTo>
                  <a:pt x="4171627" y="1748595"/>
                  <a:pt x="4293030" y="1627191"/>
                  <a:pt x="4324027" y="1619442"/>
                </a:cubicBezTo>
                <a:cubicBezTo>
                  <a:pt x="4355024" y="1611693"/>
                  <a:pt x="4336942" y="1699517"/>
                  <a:pt x="4324027" y="1712432"/>
                </a:cubicBezTo>
                <a:cubicBezTo>
                  <a:pt x="4311112" y="1725347"/>
                  <a:pt x="4278824" y="1711140"/>
                  <a:pt x="4246536" y="1696933"/>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7" name="Freeform: Shape 16">
            <a:extLst>
              <a:ext uri="{FF2B5EF4-FFF2-40B4-BE49-F238E27FC236}">
                <a16:creationId xmlns:a16="http://schemas.microsoft.com/office/drawing/2014/main" id="{C7168CEA-0407-4940-9AD4-43E15CF506F2}"/>
              </a:ext>
            </a:extLst>
          </p:cNvPr>
          <p:cNvSpPr/>
          <p:nvPr/>
        </p:nvSpPr>
        <p:spPr bwMode="auto">
          <a:xfrm>
            <a:off x="7702658" y="4226313"/>
            <a:ext cx="2278250" cy="1694040"/>
          </a:xfrm>
          <a:custGeom>
            <a:avLst/>
            <a:gdLst>
              <a:gd name="connsiteX0" fmla="*/ 0 w 2278250"/>
              <a:gd name="connsiteY0" fmla="*/ 1694040 h 1694040"/>
              <a:gd name="connsiteX1" fmla="*/ 1472339 w 2278250"/>
              <a:gd name="connsiteY1" fmla="*/ 66718 h 1694040"/>
              <a:gd name="connsiteX2" fmla="*/ 2278250 w 2278250"/>
              <a:gd name="connsiteY2" fmla="*/ 283694 h 1694040"/>
            </a:gdLst>
            <a:ahLst/>
            <a:cxnLst>
              <a:cxn ang="0">
                <a:pos x="connsiteX0" y="connsiteY0"/>
              </a:cxn>
              <a:cxn ang="0">
                <a:pos x="connsiteX1" y="connsiteY1"/>
              </a:cxn>
              <a:cxn ang="0">
                <a:pos x="connsiteX2" y="connsiteY2"/>
              </a:cxn>
            </a:cxnLst>
            <a:rect l="l" t="t" r="r" b="b"/>
            <a:pathLst>
              <a:path w="2278250" h="1694040">
                <a:moveTo>
                  <a:pt x="0" y="1694040"/>
                </a:moveTo>
                <a:cubicBezTo>
                  <a:pt x="546315" y="997908"/>
                  <a:pt x="1092631" y="301776"/>
                  <a:pt x="1472339" y="66718"/>
                </a:cubicBezTo>
                <a:cubicBezTo>
                  <a:pt x="1852047" y="-168340"/>
                  <a:pt x="2229172" y="294026"/>
                  <a:pt x="2278250" y="283694"/>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8" name="Freeform: Shape 17">
            <a:extLst>
              <a:ext uri="{FF2B5EF4-FFF2-40B4-BE49-F238E27FC236}">
                <a16:creationId xmlns:a16="http://schemas.microsoft.com/office/drawing/2014/main" id="{5EDD7B04-3582-4CA6-8770-A7CB281D88D7}"/>
              </a:ext>
            </a:extLst>
          </p:cNvPr>
          <p:cNvSpPr/>
          <p:nvPr/>
        </p:nvSpPr>
        <p:spPr bwMode="auto">
          <a:xfrm>
            <a:off x="7687159" y="4522808"/>
            <a:ext cx="4401519" cy="1807909"/>
          </a:xfrm>
          <a:custGeom>
            <a:avLst/>
            <a:gdLst>
              <a:gd name="connsiteX0" fmla="*/ 0 w 4401519"/>
              <a:gd name="connsiteY0" fmla="*/ 1211565 h 1807909"/>
              <a:gd name="connsiteX1" fmla="*/ 1472339 w 4401519"/>
              <a:gd name="connsiteY1" fmla="*/ 2697 h 1807909"/>
              <a:gd name="connsiteX2" fmla="*/ 3967566 w 4401519"/>
              <a:gd name="connsiteY2" fmla="*/ 1506033 h 1807909"/>
              <a:gd name="connsiteX3" fmla="*/ 4262034 w 4401519"/>
              <a:gd name="connsiteY3" fmla="*/ 1428541 h 1807909"/>
              <a:gd name="connsiteX4" fmla="*/ 4231038 w 4401519"/>
              <a:gd name="connsiteY4" fmla="*/ 1428541 h 1807909"/>
              <a:gd name="connsiteX5" fmla="*/ 4169044 w 4401519"/>
              <a:gd name="connsiteY5" fmla="*/ 1459538 h 1807909"/>
              <a:gd name="connsiteX6" fmla="*/ 3859078 w 4401519"/>
              <a:gd name="connsiteY6" fmla="*/ 1800500 h 1807909"/>
              <a:gd name="connsiteX7" fmla="*/ 4401519 w 4401519"/>
              <a:gd name="connsiteY7" fmla="*/ 1661016 h 18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519" h="1807909">
                <a:moveTo>
                  <a:pt x="0" y="1211565"/>
                </a:moveTo>
                <a:cubicBezTo>
                  <a:pt x="405539" y="582592"/>
                  <a:pt x="811078" y="-46381"/>
                  <a:pt x="1472339" y="2697"/>
                </a:cubicBezTo>
                <a:cubicBezTo>
                  <a:pt x="2133600" y="51775"/>
                  <a:pt x="3502617" y="1268392"/>
                  <a:pt x="3967566" y="1506033"/>
                </a:cubicBezTo>
                <a:cubicBezTo>
                  <a:pt x="4432515" y="1743674"/>
                  <a:pt x="4218122" y="1441456"/>
                  <a:pt x="4262034" y="1428541"/>
                </a:cubicBezTo>
                <a:cubicBezTo>
                  <a:pt x="4305946" y="1415626"/>
                  <a:pt x="4246536" y="1423375"/>
                  <a:pt x="4231038" y="1428541"/>
                </a:cubicBezTo>
                <a:cubicBezTo>
                  <a:pt x="4215540" y="1433707"/>
                  <a:pt x="4231037" y="1397545"/>
                  <a:pt x="4169044" y="1459538"/>
                </a:cubicBezTo>
                <a:cubicBezTo>
                  <a:pt x="4107051" y="1521531"/>
                  <a:pt x="3820332" y="1766920"/>
                  <a:pt x="3859078" y="1800500"/>
                </a:cubicBezTo>
                <a:cubicBezTo>
                  <a:pt x="3897824" y="1834080"/>
                  <a:pt x="4149671" y="1747548"/>
                  <a:pt x="4401519" y="1661016"/>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9" name="Freeform: Shape 18">
            <a:extLst>
              <a:ext uri="{FF2B5EF4-FFF2-40B4-BE49-F238E27FC236}">
                <a16:creationId xmlns:a16="http://schemas.microsoft.com/office/drawing/2014/main" id="{7F8CBD79-734D-45F4-8F00-5BA985668267}"/>
              </a:ext>
            </a:extLst>
          </p:cNvPr>
          <p:cNvSpPr/>
          <p:nvPr/>
        </p:nvSpPr>
        <p:spPr bwMode="auto">
          <a:xfrm>
            <a:off x="7656163" y="4393877"/>
            <a:ext cx="5021451" cy="2262791"/>
          </a:xfrm>
          <a:custGeom>
            <a:avLst/>
            <a:gdLst>
              <a:gd name="connsiteX0" fmla="*/ 0 w 5021451"/>
              <a:gd name="connsiteY0" fmla="*/ 1371492 h 2262791"/>
              <a:gd name="connsiteX1" fmla="*/ 1673817 w 5021451"/>
              <a:gd name="connsiteY1" fmla="*/ 7642 h 2262791"/>
              <a:gd name="connsiteX2" fmla="*/ 3874576 w 5021451"/>
              <a:gd name="connsiteY2" fmla="*/ 1913933 h 2262791"/>
              <a:gd name="connsiteX3" fmla="*/ 4355023 w 5021451"/>
              <a:gd name="connsiteY3" fmla="*/ 1758950 h 2262791"/>
              <a:gd name="connsiteX4" fmla="*/ 4308529 w 5021451"/>
              <a:gd name="connsiteY4" fmla="*/ 2192903 h 2262791"/>
              <a:gd name="connsiteX5" fmla="*/ 4742481 w 5021451"/>
              <a:gd name="connsiteY5" fmla="*/ 2130909 h 2262791"/>
              <a:gd name="connsiteX6" fmla="*/ 4525505 w 5021451"/>
              <a:gd name="connsiteY6" fmla="*/ 953038 h 2262791"/>
              <a:gd name="connsiteX7" fmla="*/ 4525505 w 5021451"/>
              <a:gd name="connsiteY7" fmla="*/ 953038 h 2262791"/>
              <a:gd name="connsiteX8" fmla="*/ 4525505 w 5021451"/>
              <a:gd name="connsiteY8" fmla="*/ 953038 h 2262791"/>
              <a:gd name="connsiteX9" fmla="*/ 4897464 w 5021451"/>
              <a:gd name="connsiteY9" fmla="*/ 1077025 h 2262791"/>
              <a:gd name="connsiteX10" fmla="*/ 4943959 w 5021451"/>
              <a:gd name="connsiteY10" fmla="*/ 1526476 h 2262791"/>
              <a:gd name="connsiteX11" fmla="*/ 4959457 w 5021451"/>
              <a:gd name="connsiteY11" fmla="*/ 1975926 h 2262791"/>
              <a:gd name="connsiteX12" fmla="*/ 4835471 w 5021451"/>
              <a:gd name="connsiteY12" fmla="*/ 1603967 h 2262791"/>
              <a:gd name="connsiteX13" fmla="*/ 4835471 w 5021451"/>
              <a:gd name="connsiteY13" fmla="*/ 1603967 h 2262791"/>
              <a:gd name="connsiteX14" fmla="*/ 5021451 w 5021451"/>
              <a:gd name="connsiteY14" fmla="*/ 2068916 h 2262791"/>
              <a:gd name="connsiteX15" fmla="*/ 5021451 w 5021451"/>
              <a:gd name="connsiteY15" fmla="*/ 2068916 h 226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1451" h="2262791">
                <a:moveTo>
                  <a:pt x="0" y="1371492"/>
                </a:moveTo>
                <a:cubicBezTo>
                  <a:pt x="514027" y="644363"/>
                  <a:pt x="1028054" y="-82765"/>
                  <a:pt x="1673817" y="7642"/>
                </a:cubicBezTo>
                <a:cubicBezTo>
                  <a:pt x="2319580" y="98049"/>
                  <a:pt x="3427708" y="1622048"/>
                  <a:pt x="3874576" y="1913933"/>
                </a:cubicBezTo>
                <a:cubicBezTo>
                  <a:pt x="4321444" y="2205818"/>
                  <a:pt x="4282698" y="1712455"/>
                  <a:pt x="4355023" y="1758950"/>
                </a:cubicBezTo>
                <a:cubicBezTo>
                  <a:pt x="4427348" y="1805445"/>
                  <a:pt x="4243953" y="2130910"/>
                  <a:pt x="4308529" y="2192903"/>
                </a:cubicBezTo>
                <a:cubicBezTo>
                  <a:pt x="4373105" y="2254896"/>
                  <a:pt x="4706318" y="2337553"/>
                  <a:pt x="4742481" y="2130909"/>
                </a:cubicBezTo>
                <a:cubicBezTo>
                  <a:pt x="4778644" y="1924265"/>
                  <a:pt x="4525505" y="953038"/>
                  <a:pt x="4525505" y="953038"/>
                </a:cubicBezTo>
                <a:lnTo>
                  <a:pt x="4525505" y="953038"/>
                </a:lnTo>
                <a:lnTo>
                  <a:pt x="4525505" y="953038"/>
                </a:lnTo>
                <a:cubicBezTo>
                  <a:pt x="4587498" y="973702"/>
                  <a:pt x="4827722" y="981452"/>
                  <a:pt x="4897464" y="1077025"/>
                </a:cubicBezTo>
                <a:cubicBezTo>
                  <a:pt x="4967206" y="1172598"/>
                  <a:pt x="4933627" y="1376659"/>
                  <a:pt x="4943959" y="1526476"/>
                </a:cubicBezTo>
                <a:cubicBezTo>
                  <a:pt x="4954291" y="1676293"/>
                  <a:pt x="4977538" y="1963011"/>
                  <a:pt x="4959457" y="1975926"/>
                </a:cubicBezTo>
                <a:cubicBezTo>
                  <a:pt x="4941376" y="1988841"/>
                  <a:pt x="4835471" y="1603967"/>
                  <a:pt x="4835471" y="1603967"/>
                </a:cubicBezTo>
                <a:lnTo>
                  <a:pt x="4835471" y="1603967"/>
                </a:lnTo>
                <a:lnTo>
                  <a:pt x="5021451" y="2068916"/>
                </a:lnTo>
                <a:lnTo>
                  <a:pt x="5021451" y="2068916"/>
                </a:ln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0" name="Freeform: Shape 19">
            <a:extLst>
              <a:ext uri="{FF2B5EF4-FFF2-40B4-BE49-F238E27FC236}">
                <a16:creationId xmlns:a16="http://schemas.microsoft.com/office/drawing/2014/main" id="{4415C87F-C165-4F17-A666-DF599B7B4679}"/>
              </a:ext>
            </a:extLst>
          </p:cNvPr>
          <p:cNvSpPr/>
          <p:nvPr/>
        </p:nvSpPr>
        <p:spPr bwMode="auto">
          <a:xfrm>
            <a:off x="7671661" y="4492888"/>
            <a:ext cx="4634804" cy="1590155"/>
          </a:xfrm>
          <a:custGeom>
            <a:avLst/>
            <a:gdLst>
              <a:gd name="connsiteX0" fmla="*/ 0 w 4634804"/>
              <a:gd name="connsiteY0" fmla="*/ 1287980 h 1590155"/>
              <a:gd name="connsiteX1" fmla="*/ 1394847 w 4634804"/>
              <a:gd name="connsiteY1" fmla="*/ 1620 h 1590155"/>
              <a:gd name="connsiteX2" fmla="*/ 3952068 w 4634804"/>
              <a:gd name="connsiteY2" fmla="*/ 1520454 h 1590155"/>
              <a:gd name="connsiteX3" fmla="*/ 4432515 w 4634804"/>
              <a:gd name="connsiteY3" fmla="*/ 1334475 h 1590155"/>
              <a:gd name="connsiteX4" fmla="*/ 4479010 w 4634804"/>
              <a:gd name="connsiteY4" fmla="*/ 1334475 h 1590155"/>
              <a:gd name="connsiteX5" fmla="*/ 4339525 w 4634804"/>
              <a:gd name="connsiteY5" fmla="*/ 1411966 h 1590155"/>
              <a:gd name="connsiteX6" fmla="*/ 4293031 w 4634804"/>
              <a:gd name="connsiteY6" fmla="*/ 1411966 h 1590155"/>
              <a:gd name="connsiteX7" fmla="*/ 4618495 w 4634804"/>
              <a:gd name="connsiteY7" fmla="*/ 1380970 h 1590155"/>
              <a:gd name="connsiteX8" fmla="*/ 4556502 w 4634804"/>
              <a:gd name="connsiteY8" fmla="*/ 1334475 h 159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4804" h="1590155">
                <a:moveTo>
                  <a:pt x="0" y="1287980"/>
                </a:moveTo>
                <a:cubicBezTo>
                  <a:pt x="368084" y="625427"/>
                  <a:pt x="736169" y="-37126"/>
                  <a:pt x="1394847" y="1620"/>
                </a:cubicBezTo>
                <a:cubicBezTo>
                  <a:pt x="2053525" y="40366"/>
                  <a:pt x="3445790" y="1298312"/>
                  <a:pt x="3952068" y="1520454"/>
                </a:cubicBezTo>
                <a:cubicBezTo>
                  <a:pt x="4458346" y="1742596"/>
                  <a:pt x="4344691" y="1365471"/>
                  <a:pt x="4432515" y="1334475"/>
                </a:cubicBezTo>
                <a:cubicBezTo>
                  <a:pt x="4520339" y="1303479"/>
                  <a:pt x="4494508" y="1321560"/>
                  <a:pt x="4479010" y="1334475"/>
                </a:cubicBezTo>
                <a:cubicBezTo>
                  <a:pt x="4463512" y="1347390"/>
                  <a:pt x="4339525" y="1411966"/>
                  <a:pt x="4339525" y="1411966"/>
                </a:cubicBezTo>
                <a:cubicBezTo>
                  <a:pt x="4308529" y="1424881"/>
                  <a:pt x="4246536" y="1417132"/>
                  <a:pt x="4293031" y="1411966"/>
                </a:cubicBezTo>
                <a:cubicBezTo>
                  <a:pt x="4339526" y="1406800"/>
                  <a:pt x="4574583" y="1393885"/>
                  <a:pt x="4618495" y="1380970"/>
                </a:cubicBezTo>
                <a:cubicBezTo>
                  <a:pt x="4662407" y="1368055"/>
                  <a:pt x="4609454" y="1351265"/>
                  <a:pt x="4556502" y="1334475"/>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Tree>
    <p:extLst>
      <p:ext uri="{BB962C8B-B14F-4D97-AF65-F5344CB8AC3E}">
        <p14:creationId xmlns:p14="http://schemas.microsoft.com/office/powerpoint/2010/main" val="1974442628"/>
      </p:ext>
    </p:extLst>
  </p:cSld>
  <p:clrMapOvr>
    <a:masterClrMapping/>
  </p:clrMapOvr>
  <p:transition advTm="32840"/>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Pattern Detector</a:t>
            </a:r>
          </a:p>
        </p:txBody>
      </p:sp>
      <p:sp>
        <p:nvSpPr>
          <p:cNvPr id="12" name="TextBox 11">
            <a:extLst>
              <a:ext uri="{FF2B5EF4-FFF2-40B4-BE49-F238E27FC236}">
                <a16:creationId xmlns:a16="http://schemas.microsoft.com/office/drawing/2014/main" id="{C655AC83-E129-4BBE-AB55-483376607033}"/>
              </a:ext>
            </a:extLst>
          </p:cNvPr>
          <p:cNvSpPr txBox="1"/>
          <p:nvPr/>
        </p:nvSpPr>
        <p:spPr>
          <a:xfrm>
            <a:off x="520700" y="2613213"/>
            <a:ext cx="12255500" cy="4031873"/>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Unsupervised Learning?</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Clustering ?</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Clustering Models </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K-Means ?</a:t>
            </a:r>
          </a:p>
        </p:txBody>
      </p:sp>
      <p:sp>
        <p:nvSpPr>
          <p:cNvPr id="3" name="Slide Number Placeholder 2">
            <a:extLst>
              <a:ext uri="{FF2B5EF4-FFF2-40B4-BE49-F238E27FC236}">
                <a16:creationId xmlns:a16="http://schemas.microsoft.com/office/drawing/2014/main" id="{307DE7E4-036B-4958-95CF-AE9CA1EF6765}"/>
              </a:ext>
            </a:extLst>
          </p:cNvPr>
          <p:cNvSpPr>
            <a:spLocks noGrp="1"/>
          </p:cNvSpPr>
          <p:nvPr>
            <p:ph type="sldNum" sz="quarter" idx="10"/>
          </p:nvPr>
        </p:nvSpPr>
        <p:spPr/>
        <p:txBody>
          <a:bodyPr/>
          <a:lstStyle/>
          <a:p>
            <a:fld id="{FEF0C5C6-7631-47E2-8B65-F73CA4F43D0C}" type="slidenum">
              <a:rPr lang="en-US" smtClean="0"/>
              <a:t>15</a:t>
            </a:fld>
            <a:endParaRPr lang="en-US"/>
          </a:p>
        </p:txBody>
      </p:sp>
    </p:spTree>
    <p:extLst>
      <p:ext uri="{BB962C8B-B14F-4D97-AF65-F5344CB8AC3E}">
        <p14:creationId xmlns:p14="http://schemas.microsoft.com/office/powerpoint/2010/main" val="3096003003"/>
      </p:ext>
    </p:extLst>
  </p:cSld>
  <p:clrMapOvr>
    <a:masterClrMapping/>
  </p:clrMapOvr>
  <p:transition advTm="32840"/>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133065"/>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Pattern Detector</a:t>
            </a:r>
          </a:p>
        </p:txBody>
      </p:sp>
      <p:sp>
        <p:nvSpPr>
          <p:cNvPr id="12" name="TextBox 11">
            <a:extLst>
              <a:ext uri="{FF2B5EF4-FFF2-40B4-BE49-F238E27FC236}">
                <a16:creationId xmlns:a16="http://schemas.microsoft.com/office/drawing/2014/main" id="{C655AC83-E129-4BBE-AB55-483376607033}"/>
              </a:ext>
            </a:extLst>
          </p:cNvPr>
          <p:cNvSpPr txBox="1"/>
          <p:nvPr/>
        </p:nvSpPr>
        <p:spPr>
          <a:xfrm>
            <a:off x="482600" y="2133600"/>
            <a:ext cx="12255500" cy="92442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K- Means</a:t>
            </a:r>
          </a:p>
        </p:txBody>
      </p:sp>
      <p:pic>
        <p:nvPicPr>
          <p:cNvPr id="3" name="Picture 2">
            <a:extLst>
              <a:ext uri="{FF2B5EF4-FFF2-40B4-BE49-F238E27FC236}">
                <a16:creationId xmlns:a16="http://schemas.microsoft.com/office/drawing/2014/main" id="{D59B04FF-D453-4055-875C-2CF2D362E51C}"/>
              </a:ext>
            </a:extLst>
          </p:cNvPr>
          <p:cNvPicPr>
            <a:picLocks noChangeAspect="1"/>
          </p:cNvPicPr>
          <p:nvPr/>
        </p:nvPicPr>
        <p:blipFill>
          <a:blip r:embed="rId3"/>
          <a:stretch>
            <a:fillRect/>
          </a:stretch>
        </p:blipFill>
        <p:spPr>
          <a:xfrm>
            <a:off x="1870868" y="3348886"/>
            <a:ext cx="9263063" cy="6168277"/>
          </a:xfrm>
          <a:prstGeom prst="rect">
            <a:avLst/>
          </a:prstGeom>
        </p:spPr>
      </p:pic>
      <p:sp>
        <p:nvSpPr>
          <p:cNvPr id="4" name="Rectangle 3">
            <a:extLst>
              <a:ext uri="{FF2B5EF4-FFF2-40B4-BE49-F238E27FC236}">
                <a16:creationId xmlns:a16="http://schemas.microsoft.com/office/drawing/2014/main" id="{2022C9CF-8C70-431D-8F29-4BBD236BBE97}"/>
              </a:ext>
            </a:extLst>
          </p:cNvPr>
          <p:cNvSpPr/>
          <p:nvPr/>
        </p:nvSpPr>
        <p:spPr bwMode="auto">
          <a:xfrm>
            <a:off x="1854200" y="3348886"/>
            <a:ext cx="9296400" cy="6159178"/>
          </a:xfrm>
          <a:prstGeom prst="rect">
            <a:avLst/>
          </a:prstGeom>
          <a:no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5" name="Picture 4">
            <a:extLst>
              <a:ext uri="{FF2B5EF4-FFF2-40B4-BE49-F238E27FC236}">
                <a16:creationId xmlns:a16="http://schemas.microsoft.com/office/drawing/2014/main" id="{FF7EE5DE-D4D0-4FEF-8D1E-76F78CE41065}"/>
              </a:ext>
            </a:extLst>
          </p:cNvPr>
          <p:cNvPicPr>
            <a:picLocks noChangeAspect="1"/>
          </p:cNvPicPr>
          <p:nvPr/>
        </p:nvPicPr>
        <p:blipFill>
          <a:blip r:embed="rId4"/>
          <a:stretch>
            <a:fillRect/>
          </a:stretch>
        </p:blipFill>
        <p:spPr>
          <a:xfrm>
            <a:off x="1921680" y="3383659"/>
            <a:ext cx="9212251" cy="6152838"/>
          </a:xfrm>
          <a:prstGeom prst="rect">
            <a:avLst/>
          </a:prstGeom>
        </p:spPr>
      </p:pic>
      <p:pic>
        <p:nvPicPr>
          <p:cNvPr id="6" name="Picture 5">
            <a:extLst>
              <a:ext uri="{FF2B5EF4-FFF2-40B4-BE49-F238E27FC236}">
                <a16:creationId xmlns:a16="http://schemas.microsoft.com/office/drawing/2014/main" id="{D730DBE0-387A-4BAB-82AB-8AA2B42AD759}"/>
              </a:ext>
            </a:extLst>
          </p:cNvPr>
          <p:cNvPicPr>
            <a:picLocks noChangeAspect="1"/>
          </p:cNvPicPr>
          <p:nvPr/>
        </p:nvPicPr>
        <p:blipFill>
          <a:blip r:embed="rId5"/>
          <a:stretch>
            <a:fillRect/>
          </a:stretch>
        </p:blipFill>
        <p:spPr>
          <a:xfrm>
            <a:off x="1896267" y="3357983"/>
            <a:ext cx="9254331" cy="6114627"/>
          </a:xfrm>
          <a:prstGeom prst="rect">
            <a:avLst/>
          </a:prstGeom>
        </p:spPr>
      </p:pic>
      <p:pic>
        <p:nvPicPr>
          <p:cNvPr id="9" name="Picture 8">
            <a:extLst>
              <a:ext uri="{FF2B5EF4-FFF2-40B4-BE49-F238E27FC236}">
                <a16:creationId xmlns:a16="http://schemas.microsoft.com/office/drawing/2014/main" id="{95ADED60-081C-4103-9646-5D8506E84827}"/>
              </a:ext>
            </a:extLst>
          </p:cNvPr>
          <p:cNvPicPr>
            <a:picLocks noChangeAspect="1"/>
          </p:cNvPicPr>
          <p:nvPr/>
        </p:nvPicPr>
        <p:blipFill>
          <a:blip r:embed="rId6"/>
          <a:stretch>
            <a:fillRect/>
          </a:stretch>
        </p:blipFill>
        <p:spPr>
          <a:xfrm>
            <a:off x="1882125" y="3383659"/>
            <a:ext cx="9263063" cy="6088951"/>
          </a:xfrm>
          <a:prstGeom prst="rect">
            <a:avLst/>
          </a:prstGeom>
        </p:spPr>
      </p:pic>
      <p:pic>
        <p:nvPicPr>
          <p:cNvPr id="10" name="Picture 9">
            <a:extLst>
              <a:ext uri="{FF2B5EF4-FFF2-40B4-BE49-F238E27FC236}">
                <a16:creationId xmlns:a16="http://schemas.microsoft.com/office/drawing/2014/main" id="{E4AE9EDD-89E2-421D-BBAA-D804BEDC299F}"/>
              </a:ext>
            </a:extLst>
          </p:cNvPr>
          <p:cNvPicPr>
            <a:picLocks noChangeAspect="1"/>
          </p:cNvPicPr>
          <p:nvPr/>
        </p:nvPicPr>
        <p:blipFill>
          <a:blip r:embed="rId7"/>
          <a:stretch>
            <a:fillRect/>
          </a:stretch>
        </p:blipFill>
        <p:spPr>
          <a:xfrm>
            <a:off x="1905010" y="3383658"/>
            <a:ext cx="9228921" cy="6112524"/>
          </a:xfrm>
          <a:prstGeom prst="rect">
            <a:avLst/>
          </a:prstGeom>
        </p:spPr>
      </p:pic>
      <p:pic>
        <p:nvPicPr>
          <p:cNvPr id="11" name="Picture 10">
            <a:extLst>
              <a:ext uri="{FF2B5EF4-FFF2-40B4-BE49-F238E27FC236}">
                <a16:creationId xmlns:a16="http://schemas.microsoft.com/office/drawing/2014/main" id="{C6D8EFF0-79EE-4025-8994-F6DDAFAD6F7E}"/>
              </a:ext>
            </a:extLst>
          </p:cNvPr>
          <p:cNvPicPr>
            <a:picLocks noChangeAspect="1"/>
          </p:cNvPicPr>
          <p:nvPr/>
        </p:nvPicPr>
        <p:blipFill>
          <a:blip r:embed="rId8"/>
          <a:stretch>
            <a:fillRect/>
          </a:stretch>
        </p:blipFill>
        <p:spPr>
          <a:xfrm>
            <a:off x="1837531" y="3371776"/>
            <a:ext cx="9232068" cy="6088951"/>
          </a:xfrm>
          <a:prstGeom prst="rect">
            <a:avLst/>
          </a:prstGeom>
        </p:spPr>
      </p:pic>
      <p:sp>
        <p:nvSpPr>
          <p:cNvPr id="8" name="Slide Number Placeholder 7">
            <a:extLst>
              <a:ext uri="{FF2B5EF4-FFF2-40B4-BE49-F238E27FC236}">
                <a16:creationId xmlns:a16="http://schemas.microsoft.com/office/drawing/2014/main" id="{9A002C7C-C598-45BD-97FB-767B77D11FE4}"/>
              </a:ext>
            </a:extLst>
          </p:cNvPr>
          <p:cNvSpPr>
            <a:spLocks noGrp="1"/>
          </p:cNvSpPr>
          <p:nvPr>
            <p:ph type="sldNum" sz="quarter" idx="10"/>
          </p:nvPr>
        </p:nvSpPr>
        <p:spPr/>
        <p:txBody>
          <a:bodyPr/>
          <a:lstStyle/>
          <a:p>
            <a:fld id="{FEF0C5C6-7631-47E2-8B65-F73CA4F43D0C}" type="slidenum">
              <a:rPr lang="en-US" smtClean="0"/>
              <a:t>16</a:t>
            </a:fld>
            <a:endParaRPr lang="en-US"/>
          </a:p>
        </p:txBody>
      </p:sp>
    </p:spTree>
    <p:extLst>
      <p:ext uri="{BB962C8B-B14F-4D97-AF65-F5344CB8AC3E}">
        <p14:creationId xmlns:p14="http://schemas.microsoft.com/office/powerpoint/2010/main" val="277484748"/>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Pattern Detector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655AC83-E129-4BBE-AB55-483376607033}"/>
                  </a:ext>
                </a:extLst>
              </p:cNvPr>
              <p:cNvSpPr txBox="1"/>
              <p:nvPr/>
            </p:nvSpPr>
            <p:spPr>
              <a:xfrm>
                <a:off x="482600" y="1699470"/>
                <a:ext cx="12255500" cy="2730619"/>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How to choose K ?</a:t>
                </a:r>
              </a:p>
              <a:p>
                <a:pPr algn="l">
                  <a:lnSpc>
                    <a:spcPct val="200000"/>
                  </a:lnSpc>
                </a:pPr>
                <a14:m>
                  <m:oMath xmlns:m="http://schemas.openxmlformats.org/officeDocument/2006/math">
                    <m:r>
                      <a:rPr lang="en-US" sz="3200" i="1" dirty="0" smtClean="0">
                        <a:latin typeface="Cambria Math" panose="02040503050406030204" pitchFamily="18" charset="0"/>
                      </a:rPr>
                      <m:t>𝑠</m:t>
                    </m:r>
                    <m:d>
                      <m:dPr>
                        <m:ctrlPr>
                          <a:rPr lang="en-US" sz="3200" i="1" dirty="0" smtClean="0">
                            <a:latin typeface="Cambria Math" panose="02040503050406030204" pitchFamily="18" charset="0"/>
                          </a:rPr>
                        </m:ctrlPr>
                      </m:dPr>
                      <m:e>
                        <m:r>
                          <a:rPr lang="en-US" sz="3200" i="0" dirty="0" smtClean="0">
                            <a:latin typeface="Cambria Math" panose="02040503050406030204" pitchFamily="18" charset="0"/>
                          </a:rPr>
                          <m:t>ⅈ</m:t>
                        </m:r>
                      </m:e>
                    </m:d>
                    <m:r>
                      <a:rPr lang="en-US" sz="3200" i="0" dirty="0" smtClean="0">
                        <a:latin typeface="Cambria Math" panose="02040503050406030204" pitchFamily="18" charset="0"/>
                      </a:rPr>
                      <m:t>=</m:t>
                    </m:r>
                    <m:f>
                      <m:fPr>
                        <m:ctrlPr>
                          <a:rPr lang="en-US" sz="3200" i="1" dirty="0" smtClean="0">
                            <a:latin typeface="Cambria Math" panose="02040503050406030204" pitchFamily="18" charset="0"/>
                          </a:rPr>
                        </m:ctrlPr>
                      </m:fPr>
                      <m:num>
                        <m:r>
                          <a:rPr lang="en-US" sz="3200" i="1" dirty="0" smtClean="0">
                            <a:latin typeface="Cambria Math" panose="02040503050406030204" pitchFamily="18" charset="0"/>
                          </a:rPr>
                          <m:t>𝑏</m:t>
                        </m:r>
                        <m:d>
                          <m:dPr>
                            <m:ctrlPr>
                              <a:rPr lang="en-US" sz="3200" i="1" dirty="0" smtClean="0">
                                <a:latin typeface="Cambria Math" panose="02040503050406030204" pitchFamily="18" charset="0"/>
                              </a:rPr>
                            </m:ctrlPr>
                          </m:dPr>
                          <m:e>
                            <m:acc>
                              <m:accPr>
                                <m:chr m:val="̇"/>
                                <m:ctrlPr>
                                  <a:rPr lang="en-US" sz="3200" i="1" dirty="0" smtClean="0">
                                    <a:latin typeface="Cambria Math" panose="02040503050406030204" pitchFamily="18" charset="0"/>
                                  </a:rPr>
                                </m:ctrlPr>
                              </m:accPr>
                              <m:e>
                                <m:r>
                                  <a:rPr lang="en-US" sz="3200" i="0" dirty="0" smtClean="0">
                                    <a:latin typeface="Cambria Math" panose="02040503050406030204" pitchFamily="18" charset="0"/>
                                  </a:rPr>
                                  <m:t>ⅈ</m:t>
                                </m:r>
                              </m:e>
                            </m:acc>
                          </m:e>
                        </m:d>
                        <m:r>
                          <a:rPr lang="en-US" sz="3200" i="0" dirty="0" smtClean="0">
                            <a:latin typeface="Cambria Math" panose="02040503050406030204" pitchFamily="18" charset="0"/>
                          </a:rPr>
                          <m:t>−</m:t>
                        </m:r>
                        <m:r>
                          <a:rPr lang="en-US" sz="3200" i="1" dirty="0" smtClean="0">
                            <a:latin typeface="Cambria Math" panose="02040503050406030204" pitchFamily="18" charset="0"/>
                          </a:rPr>
                          <m:t>𝑎</m:t>
                        </m:r>
                        <m:d>
                          <m:dPr>
                            <m:ctrlPr>
                              <a:rPr lang="en-US" sz="3200" i="1" dirty="0" smtClean="0">
                                <a:latin typeface="Cambria Math" panose="02040503050406030204" pitchFamily="18" charset="0"/>
                              </a:rPr>
                            </m:ctrlPr>
                          </m:dPr>
                          <m:e>
                            <m:r>
                              <a:rPr lang="en-US" sz="3200" i="0" dirty="0" smtClean="0">
                                <a:latin typeface="Cambria Math" panose="02040503050406030204" pitchFamily="18" charset="0"/>
                              </a:rPr>
                              <m:t>ⅈ</m:t>
                            </m:r>
                          </m:e>
                        </m:d>
                      </m:num>
                      <m:den>
                        <m:func>
                          <m:funcPr>
                            <m:ctrlPr>
                              <a:rPr lang="en-US" sz="3200" i="1" dirty="0" smtClean="0">
                                <a:latin typeface="Cambria Math" panose="02040503050406030204" pitchFamily="18" charset="0"/>
                              </a:rPr>
                            </m:ctrlPr>
                          </m:funcPr>
                          <m:fName>
                            <m:r>
                              <m:rPr>
                                <m:sty m:val="p"/>
                              </m:rPr>
                              <a:rPr lang="en-US" sz="3200" i="0" dirty="0" smtClean="0">
                                <a:latin typeface="Cambria Math" panose="02040503050406030204" pitchFamily="18" charset="0"/>
                              </a:rPr>
                              <m:t>max</m:t>
                            </m:r>
                          </m:fName>
                          <m:e>
                            <m:d>
                              <m:dPr>
                                <m:ctrlPr>
                                  <a:rPr lang="en-US" sz="3200" i="1" dirty="0" smtClean="0">
                                    <a:latin typeface="Cambria Math" panose="02040503050406030204" pitchFamily="18" charset="0"/>
                                  </a:rPr>
                                </m:ctrlPr>
                              </m:dPr>
                              <m:e>
                                <m:r>
                                  <a:rPr lang="en-US" sz="3200" i="1" dirty="0" smtClean="0">
                                    <a:latin typeface="Cambria Math" panose="02040503050406030204" pitchFamily="18" charset="0"/>
                                  </a:rPr>
                                  <m:t>𝑏</m:t>
                                </m:r>
                                <m:d>
                                  <m:dPr>
                                    <m:ctrlPr>
                                      <a:rPr lang="en-US" sz="3200" i="1" dirty="0" smtClean="0">
                                        <a:latin typeface="Cambria Math" panose="02040503050406030204" pitchFamily="18" charset="0"/>
                                      </a:rPr>
                                    </m:ctrlPr>
                                  </m:dPr>
                                  <m:e>
                                    <m:r>
                                      <a:rPr lang="en-US" sz="3200" i="0" dirty="0" smtClean="0">
                                        <a:latin typeface="Cambria Math" panose="02040503050406030204" pitchFamily="18" charset="0"/>
                                      </a:rPr>
                                      <m:t>ⅈ</m:t>
                                    </m:r>
                                  </m:e>
                                </m:d>
                                <m:r>
                                  <a:rPr lang="en-US" sz="3200" i="0" dirty="0" smtClean="0">
                                    <a:latin typeface="Cambria Math" panose="02040503050406030204" pitchFamily="18" charset="0"/>
                                  </a:rPr>
                                  <m:t>,</m:t>
                                </m:r>
                                <m:r>
                                  <a:rPr lang="en-US" sz="3200" i="1" dirty="0" smtClean="0">
                                    <a:latin typeface="Cambria Math" panose="02040503050406030204" pitchFamily="18" charset="0"/>
                                  </a:rPr>
                                  <m:t>𝑎</m:t>
                                </m:r>
                                <m:d>
                                  <m:dPr>
                                    <m:ctrlPr>
                                      <a:rPr lang="en-US" sz="3200" i="1" dirty="0" smtClean="0">
                                        <a:latin typeface="Cambria Math" panose="02040503050406030204" pitchFamily="18" charset="0"/>
                                      </a:rPr>
                                    </m:ctrlPr>
                                  </m:dPr>
                                  <m:e>
                                    <m:r>
                                      <a:rPr lang="en-US" sz="3200" i="0" dirty="0" smtClean="0">
                                        <a:latin typeface="Cambria Math" panose="02040503050406030204" pitchFamily="18" charset="0"/>
                                      </a:rPr>
                                      <m:t>ⅈ</m:t>
                                    </m:r>
                                  </m:e>
                                </m:d>
                              </m:e>
                            </m:d>
                          </m:e>
                        </m:func>
                      </m:den>
                    </m:f>
                  </m:oMath>
                </a14:m>
                <a:r>
                  <a:rPr lang="en-US" sz="3200" dirty="0">
                    <a:latin typeface="Arial" charset="0"/>
                    <a:ea typeface="Arial" charset="0"/>
                    <a:cs typeface="Arial" charset="0"/>
                  </a:rPr>
                  <a:t> </a:t>
                </a:r>
              </a:p>
            </p:txBody>
          </p:sp>
        </mc:Choice>
        <mc:Fallback xmlns="">
          <p:sp>
            <p:nvSpPr>
              <p:cNvPr id="12" name="TextBox 11">
                <a:extLst>
                  <a:ext uri="{FF2B5EF4-FFF2-40B4-BE49-F238E27FC236}">
                    <a16:creationId xmlns:a16="http://schemas.microsoft.com/office/drawing/2014/main" id="{C655AC83-E129-4BBE-AB55-483376607033}"/>
                  </a:ext>
                </a:extLst>
              </p:cNvPr>
              <p:cNvSpPr txBox="1">
                <a:spLocks noRot="1" noChangeAspect="1" noMove="1" noResize="1" noEditPoints="1" noAdjustHandles="1" noChangeArrowheads="1" noChangeShapeType="1" noTextEdit="1"/>
              </p:cNvSpPr>
              <p:nvPr/>
            </p:nvSpPr>
            <p:spPr>
              <a:xfrm>
                <a:off x="482600" y="1699470"/>
                <a:ext cx="12255500" cy="2730619"/>
              </a:xfrm>
              <a:prstGeom prst="rect">
                <a:avLst/>
              </a:prstGeom>
              <a:blipFill>
                <a:blip r:embed="rId3"/>
                <a:stretch>
                  <a:fillRect l="-11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B57315C-9633-4544-A7FF-43F6E82A9E8B}"/>
              </a:ext>
            </a:extLst>
          </p:cNvPr>
          <p:cNvPicPr>
            <a:picLocks noChangeAspect="1"/>
          </p:cNvPicPr>
          <p:nvPr/>
        </p:nvPicPr>
        <p:blipFill>
          <a:blip r:embed="rId4"/>
          <a:stretch>
            <a:fillRect/>
          </a:stretch>
        </p:blipFill>
        <p:spPr>
          <a:xfrm>
            <a:off x="179317" y="4648200"/>
            <a:ext cx="6627883" cy="4937078"/>
          </a:xfrm>
          <a:prstGeom prst="rect">
            <a:avLst/>
          </a:prstGeom>
        </p:spPr>
      </p:pic>
      <p:pic>
        <p:nvPicPr>
          <p:cNvPr id="5" name="Picture 4">
            <a:extLst>
              <a:ext uri="{FF2B5EF4-FFF2-40B4-BE49-F238E27FC236}">
                <a16:creationId xmlns:a16="http://schemas.microsoft.com/office/drawing/2014/main" id="{A5A1D60C-3F7B-40FC-8A6B-146BB090682F}"/>
              </a:ext>
            </a:extLst>
          </p:cNvPr>
          <p:cNvPicPr>
            <a:picLocks noChangeAspect="1"/>
          </p:cNvPicPr>
          <p:nvPr/>
        </p:nvPicPr>
        <p:blipFill>
          <a:blip r:embed="rId5"/>
          <a:stretch>
            <a:fillRect/>
          </a:stretch>
        </p:blipFill>
        <p:spPr>
          <a:xfrm>
            <a:off x="7075604" y="4643660"/>
            <a:ext cx="5818497" cy="4864406"/>
          </a:xfrm>
          <a:prstGeom prst="rect">
            <a:avLst/>
          </a:prstGeom>
        </p:spPr>
      </p:pic>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 name="Rectangle 8">
            <a:extLst>
              <a:ext uri="{FF2B5EF4-FFF2-40B4-BE49-F238E27FC236}">
                <a16:creationId xmlns:a16="http://schemas.microsoft.com/office/drawing/2014/main" id="{985409A0-9FF5-44A9-A3E7-22FF3EFA6EAF}"/>
              </a:ext>
            </a:extLst>
          </p:cNvPr>
          <p:cNvSpPr/>
          <p:nvPr/>
        </p:nvSpPr>
        <p:spPr bwMode="auto">
          <a:xfrm>
            <a:off x="7075604" y="4643659"/>
            <a:ext cx="5818497" cy="4864405"/>
          </a:xfrm>
          <a:prstGeom prst="rect">
            <a:avLst/>
          </a:prstGeom>
          <a:no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307DE7E4-036B-4958-95CF-AE9CA1EF6765}"/>
              </a:ext>
            </a:extLst>
          </p:cNvPr>
          <p:cNvSpPr>
            <a:spLocks noGrp="1"/>
          </p:cNvSpPr>
          <p:nvPr>
            <p:ph type="sldNum" sz="quarter" idx="10"/>
          </p:nvPr>
        </p:nvSpPr>
        <p:spPr/>
        <p:txBody>
          <a:bodyPr/>
          <a:lstStyle/>
          <a:p>
            <a:fld id="{FEF0C5C6-7631-47E2-8B65-F73CA4F43D0C}" type="slidenum">
              <a:rPr lang="en-US" smtClean="0"/>
              <a:t>17</a:t>
            </a:fld>
            <a:endParaRPr lang="en-US"/>
          </a:p>
        </p:txBody>
      </p:sp>
    </p:spTree>
    <p:extLst>
      <p:ext uri="{BB962C8B-B14F-4D97-AF65-F5344CB8AC3E}">
        <p14:creationId xmlns:p14="http://schemas.microsoft.com/office/powerpoint/2010/main" val="1233948655"/>
      </p:ext>
    </p:extLst>
  </p:cSld>
  <p:clrMapOvr>
    <a:masterClrMapping/>
  </p:clrMapOvr>
  <p:transition advTm="32840"/>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718184" y="3835031"/>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Process Diagram..</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6976086" y="5284062"/>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Flowchart: Connector 2">
            <a:extLst>
              <a:ext uri="{FF2B5EF4-FFF2-40B4-BE49-F238E27FC236}">
                <a16:creationId xmlns:a16="http://schemas.microsoft.com/office/drawing/2014/main" id="{AD9B7E8B-FCB3-4916-8843-24D9114658AA}"/>
              </a:ext>
            </a:extLst>
          </p:cNvPr>
          <p:cNvSpPr/>
          <p:nvPr/>
        </p:nvSpPr>
        <p:spPr bwMode="auto">
          <a:xfrm>
            <a:off x="2359001" y="5832531"/>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 name="Flowchart: Connector 12">
            <a:extLst>
              <a:ext uri="{FF2B5EF4-FFF2-40B4-BE49-F238E27FC236}">
                <a16:creationId xmlns:a16="http://schemas.microsoft.com/office/drawing/2014/main" id="{EC4F1A98-93E0-4BA1-9F92-600FF30058D9}"/>
              </a:ext>
            </a:extLst>
          </p:cNvPr>
          <p:cNvSpPr/>
          <p:nvPr/>
        </p:nvSpPr>
        <p:spPr bwMode="auto">
          <a:xfrm>
            <a:off x="2096151" y="5410338"/>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Flowchart: Connector 13">
            <a:extLst>
              <a:ext uri="{FF2B5EF4-FFF2-40B4-BE49-F238E27FC236}">
                <a16:creationId xmlns:a16="http://schemas.microsoft.com/office/drawing/2014/main" id="{B573805A-F648-4C15-9701-7E56887410DA}"/>
              </a:ext>
            </a:extLst>
          </p:cNvPr>
          <p:cNvSpPr/>
          <p:nvPr/>
        </p:nvSpPr>
        <p:spPr bwMode="auto">
          <a:xfrm>
            <a:off x="2454530" y="5393749"/>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Flowchart: Connector 14">
            <a:extLst>
              <a:ext uri="{FF2B5EF4-FFF2-40B4-BE49-F238E27FC236}">
                <a16:creationId xmlns:a16="http://schemas.microsoft.com/office/drawing/2014/main" id="{0CEC1D63-F15F-4D25-BAFE-0C72345BCB17}"/>
              </a:ext>
            </a:extLst>
          </p:cNvPr>
          <p:cNvSpPr/>
          <p:nvPr/>
        </p:nvSpPr>
        <p:spPr bwMode="auto">
          <a:xfrm>
            <a:off x="2267601" y="6157013"/>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2" name="Flowchart: Connector 21">
            <a:extLst>
              <a:ext uri="{FF2B5EF4-FFF2-40B4-BE49-F238E27FC236}">
                <a16:creationId xmlns:a16="http://schemas.microsoft.com/office/drawing/2014/main" id="{CCBAEB08-CCF1-4D9B-BE67-EFAFF379A50C}"/>
              </a:ext>
            </a:extLst>
          </p:cNvPr>
          <p:cNvSpPr/>
          <p:nvPr/>
        </p:nvSpPr>
        <p:spPr bwMode="auto">
          <a:xfrm>
            <a:off x="2027240" y="4589343"/>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3" name="Flowchart: Connector 22">
            <a:extLst>
              <a:ext uri="{FF2B5EF4-FFF2-40B4-BE49-F238E27FC236}">
                <a16:creationId xmlns:a16="http://schemas.microsoft.com/office/drawing/2014/main" id="{A33D76DF-338B-4B64-98E4-ADB2E98C9CC0}"/>
              </a:ext>
            </a:extLst>
          </p:cNvPr>
          <p:cNvSpPr/>
          <p:nvPr/>
        </p:nvSpPr>
        <p:spPr bwMode="auto">
          <a:xfrm>
            <a:off x="808902" y="6124022"/>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4" name="Flowchart: Connector 23">
            <a:extLst>
              <a:ext uri="{FF2B5EF4-FFF2-40B4-BE49-F238E27FC236}">
                <a16:creationId xmlns:a16="http://schemas.microsoft.com/office/drawing/2014/main" id="{C3208260-2B83-438C-8851-458506C16C4C}"/>
              </a:ext>
            </a:extLst>
          </p:cNvPr>
          <p:cNvSpPr/>
          <p:nvPr/>
        </p:nvSpPr>
        <p:spPr bwMode="auto">
          <a:xfrm>
            <a:off x="1101323" y="6220937"/>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5" name="Flowchart: Connector 24">
            <a:extLst>
              <a:ext uri="{FF2B5EF4-FFF2-40B4-BE49-F238E27FC236}">
                <a16:creationId xmlns:a16="http://schemas.microsoft.com/office/drawing/2014/main" id="{4B0420F7-6E1F-4A66-AB88-FD766D2984B3}"/>
              </a:ext>
            </a:extLst>
          </p:cNvPr>
          <p:cNvSpPr/>
          <p:nvPr/>
        </p:nvSpPr>
        <p:spPr bwMode="auto">
          <a:xfrm>
            <a:off x="1380402" y="6553438"/>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6" name="Flowchart: Connector 25">
            <a:extLst>
              <a:ext uri="{FF2B5EF4-FFF2-40B4-BE49-F238E27FC236}">
                <a16:creationId xmlns:a16="http://schemas.microsoft.com/office/drawing/2014/main" id="{33CC7357-1C8A-41D0-8D09-E840B05C3D88}"/>
              </a:ext>
            </a:extLst>
          </p:cNvPr>
          <p:cNvSpPr/>
          <p:nvPr/>
        </p:nvSpPr>
        <p:spPr bwMode="auto">
          <a:xfrm>
            <a:off x="931285" y="6575882"/>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7" name="Flowchart: Connector 26">
            <a:extLst>
              <a:ext uri="{FF2B5EF4-FFF2-40B4-BE49-F238E27FC236}">
                <a16:creationId xmlns:a16="http://schemas.microsoft.com/office/drawing/2014/main" id="{0A0054F0-2084-436D-BF53-D9090F0DCCCD}"/>
              </a:ext>
            </a:extLst>
          </p:cNvPr>
          <p:cNvSpPr/>
          <p:nvPr/>
        </p:nvSpPr>
        <p:spPr bwMode="auto">
          <a:xfrm>
            <a:off x="1402920" y="5979398"/>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8" name="Flowchart: Connector 27">
            <a:extLst>
              <a:ext uri="{FF2B5EF4-FFF2-40B4-BE49-F238E27FC236}">
                <a16:creationId xmlns:a16="http://schemas.microsoft.com/office/drawing/2014/main" id="{86F75712-E805-46B0-9C4F-DE361AE31655}"/>
              </a:ext>
            </a:extLst>
          </p:cNvPr>
          <p:cNvSpPr/>
          <p:nvPr/>
        </p:nvSpPr>
        <p:spPr bwMode="auto">
          <a:xfrm>
            <a:off x="1244600" y="5018422"/>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9" name="Flowchart: Connector 28">
            <a:extLst>
              <a:ext uri="{FF2B5EF4-FFF2-40B4-BE49-F238E27FC236}">
                <a16:creationId xmlns:a16="http://schemas.microsoft.com/office/drawing/2014/main" id="{D8FD76C1-52F0-40A3-83C4-F4DE801D6EEE}"/>
              </a:ext>
            </a:extLst>
          </p:cNvPr>
          <p:cNvSpPr/>
          <p:nvPr/>
        </p:nvSpPr>
        <p:spPr bwMode="auto">
          <a:xfrm>
            <a:off x="925373" y="4476190"/>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0" name="Flowchart: Connector 29">
            <a:extLst>
              <a:ext uri="{FF2B5EF4-FFF2-40B4-BE49-F238E27FC236}">
                <a16:creationId xmlns:a16="http://schemas.microsoft.com/office/drawing/2014/main" id="{ECF90672-B437-4EEB-8E0C-7B33321B1869}"/>
              </a:ext>
            </a:extLst>
          </p:cNvPr>
          <p:cNvSpPr/>
          <p:nvPr/>
        </p:nvSpPr>
        <p:spPr bwMode="auto">
          <a:xfrm>
            <a:off x="727283" y="4821205"/>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1" name="Flowchart: Connector 30">
            <a:extLst>
              <a:ext uri="{FF2B5EF4-FFF2-40B4-BE49-F238E27FC236}">
                <a16:creationId xmlns:a16="http://schemas.microsoft.com/office/drawing/2014/main" id="{D7C65BA9-130B-4925-91CA-61E348F7499C}"/>
              </a:ext>
            </a:extLst>
          </p:cNvPr>
          <p:cNvSpPr/>
          <p:nvPr/>
        </p:nvSpPr>
        <p:spPr bwMode="auto">
          <a:xfrm>
            <a:off x="779101" y="5203704"/>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2" name="Flowchart: Connector 31">
            <a:extLst>
              <a:ext uri="{FF2B5EF4-FFF2-40B4-BE49-F238E27FC236}">
                <a16:creationId xmlns:a16="http://schemas.microsoft.com/office/drawing/2014/main" id="{3FF2D0D9-10EB-4490-8085-12397B2B3D09}"/>
              </a:ext>
            </a:extLst>
          </p:cNvPr>
          <p:cNvSpPr/>
          <p:nvPr/>
        </p:nvSpPr>
        <p:spPr bwMode="auto">
          <a:xfrm>
            <a:off x="1277417" y="4272171"/>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 name="Flowchart: Connector 5">
            <a:extLst>
              <a:ext uri="{FF2B5EF4-FFF2-40B4-BE49-F238E27FC236}">
                <a16:creationId xmlns:a16="http://schemas.microsoft.com/office/drawing/2014/main" id="{150558DF-4EF8-43E9-BFB6-9880A6CB456F}"/>
              </a:ext>
            </a:extLst>
          </p:cNvPr>
          <p:cNvSpPr/>
          <p:nvPr/>
        </p:nvSpPr>
        <p:spPr bwMode="auto">
          <a:xfrm>
            <a:off x="343551" y="4132143"/>
            <a:ext cx="2438400" cy="28956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TextBox 9">
            <a:extLst>
              <a:ext uri="{FF2B5EF4-FFF2-40B4-BE49-F238E27FC236}">
                <a16:creationId xmlns:a16="http://schemas.microsoft.com/office/drawing/2014/main" id="{81E4992C-E618-4974-BC3D-BB817E853A4B}"/>
              </a:ext>
            </a:extLst>
          </p:cNvPr>
          <p:cNvSpPr txBox="1"/>
          <p:nvPr/>
        </p:nvSpPr>
        <p:spPr>
          <a:xfrm>
            <a:off x="59714" y="7396063"/>
            <a:ext cx="3098575"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NetFlow data shown </a:t>
            </a:r>
          </a:p>
          <a:p>
            <a:r>
              <a:rPr lang="en-US" sz="2400" dirty="0">
                <a:latin typeface="Calibri" panose="020F0502020204030204" pitchFamily="34" charset="0"/>
                <a:cs typeface="Calibri" panose="020F0502020204030204" pitchFamily="34" charset="0"/>
              </a:rPr>
              <a:t>as data points in space.</a:t>
            </a:r>
          </a:p>
        </p:txBody>
      </p:sp>
      <p:sp>
        <p:nvSpPr>
          <p:cNvPr id="55" name="Flowchart: Connector 54">
            <a:extLst>
              <a:ext uri="{FF2B5EF4-FFF2-40B4-BE49-F238E27FC236}">
                <a16:creationId xmlns:a16="http://schemas.microsoft.com/office/drawing/2014/main" id="{FE880FE5-BF77-4F6E-97A8-A738751E067E}"/>
              </a:ext>
            </a:extLst>
          </p:cNvPr>
          <p:cNvSpPr/>
          <p:nvPr/>
        </p:nvSpPr>
        <p:spPr bwMode="auto">
          <a:xfrm>
            <a:off x="4644732" y="2616411"/>
            <a:ext cx="1683562" cy="15621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8" name="Flowchart: Connector 57">
            <a:extLst>
              <a:ext uri="{FF2B5EF4-FFF2-40B4-BE49-F238E27FC236}">
                <a16:creationId xmlns:a16="http://schemas.microsoft.com/office/drawing/2014/main" id="{0A86CC62-F459-4C89-AC73-93F1B5E2B537}"/>
              </a:ext>
            </a:extLst>
          </p:cNvPr>
          <p:cNvSpPr/>
          <p:nvPr/>
        </p:nvSpPr>
        <p:spPr bwMode="auto">
          <a:xfrm>
            <a:off x="4603051" y="4972315"/>
            <a:ext cx="1683562" cy="15621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9" name="Flowchart: Connector 58">
            <a:extLst>
              <a:ext uri="{FF2B5EF4-FFF2-40B4-BE49-F238E27FC236}">
                <a16:creationId xmlns:a16="http://schemas.microsoft.com/office/drawing/2014/main" id="{1465B709-B22C-45E2-AB0B-241759C63437}"/>
              </a:ext>
            </a:extLst>
          </p:cNvPr>
          <p:cNvSpPr/>
          <p:nvPr/>
        </p:nvSpPr>
        <p:spPr bwMode="auto">
          <a:xfrm>
            <a:off x="4644732" y="7328219"/>
            <a:ext cx="1683562" cy="15621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54" name="Straight Arrow Connector 53">
            <a:extLst>
              <a:ext uri="{FF2B5EF4-FFF2-40B4-BE49-F238E27FC236}">
                <a16:creationId xmlns:a16="http://schemas.microsoft.com/office/drawing/2014/main" id="{E21F8EC1-3797-47B0-A360-90763380B4A6}"/>
              </a:ext>
            </a:extLst>
          </p:cNvPr>
          <p:cNvCxnSpPr>
            <a:stCxn id="6" idx="6"/>
            <a:endCxn id="55" idx="2"/>
          </p:cNvCxnSpPr>
          <p:nvPr/>
        </p:nvCxnSpPr>
        <p:spPr bwMode="auto">
          <a:xfrm flipV="1">
            <a:off x="2781951" y="3397461"/>
            <a:ext cx="1862781" cy="218248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72DDAD3-E4CD-4761-B347-66AA60C2EDF5}"/>
              </a:ext>
            </a:extLst>
          </p:cNvPr>
          <p:cNvCxnSpPr>
            <a:cxnSpLocks/>
            <a:stCxn id="6" idx="6"/>
            <a:endCxn id="58" idx="2"/>
          </p:cNvCxnSpPr>
          <p:nvPr/>
        </p:nvCxnSpPr>
        <p:spPr bwMode="auto">
          <a:xfrm>
            <a:off x="2781951" y="5579943"/>
            <a:ext cx="1821100" cy="17342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EB1802A-88B0-429B-8ED1-4D0652C9915F}"/>
              </a:ext>
            </a:extLst>
          </p:cNvPr>
          <p:cNvCxnSpPr>
            <a:cxnSpLocks/>
            <a:stCxn id="6" idx="6"/>
            <a:endCxn id="59" idx="2"/>
          </p:cNvCxnSpPr>
          <p:nvPr/>
        </p:nvCxnSpPr>
        <p:spPr bwMode="auto">
          <a:xfrm>
            <a:off x="2781951" y="5579943"/>
            <a:ext cx="1862781" cy="252932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5" name="Flowchart: Connector 84">
            <a:extLst>
              <a:ext uri="{FF2B5EF4-FFF2-40B4-BE49-F238E27FC236}">
                <a16:creationId xmlns:a16="http://schemas.microsoft.com/office/drawing/2014/main" id="{162F5040-6D73-4A52-9C5D-A0C3883397FA}"/>
              </a:ext>
            </a:extLst>
          </p:cNvPr>
          <p:cNvSpPr/>
          <p:nvPr/>
        </p:nvSpPr>
        <p:spPr bwMode="auto">
          <a:xfrm>
            <a:off x="5247191" y="2823055"/>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6" name="Flowchart: Connector 85">
            <a:extLst>
              <a:ext uri="{FF2B5EF4-FFF2-40B4-BE49-F238E27FC236}">
                <a16:creationId xmlns:a16="http://schemas.microsoft.com/office/drawing/2014/main" id="{77F59AD5-FBC7-4F49-8B1A-E7329E77018F}"/>
              </a:ext>
            </a:extLst>
          </p:cNvPr>
          <p:cNvSpPr/>
          <p:nvPr/>
        </p:nvSpPr>
        <p:spPr bwMode="auto">
          <a:xfrm>
            <a:off x="4895038" y="3399939"/>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7" name="Flowchart: Connector 86">
            <a:extLst>
              <a:ext uri="{FF2B5EF4-FFF2-40B4-BE49-F238E27FC236}">
                <a16:creationId xmlns:a16="http://schemas.microsoft.com/office/drawing/2014/main" id="{277D5544-985F-41B5-A925-EEAA2B22A341}"/>
              </a:ext>
            </a:extLst>
          </p:cNvPr>
          <p:cNvSpPr/>
          <p:nvPr/>
        </p:nvSpPr>
        <p:spPr bwMode="auto">
          <a:xfrm>
            <a:off x="5314889" y="3477003"/>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8" name="Flowchart: Connector 87">
            <a:extLst>
              <a:ext uri="{FF2B5EF4-FFF2-40B4-BE49-F238E27FC236}">
                <a16:creationId xmlns:a16="http://schemas.microsoft.com/office/drawing/2014/main" id="{380D47C0-23DE-4D8B-8B82-AA207317AF41}"/>
              </a:ext>
            </a:extLst>
          </p:cNvPr>
          <p:cNvSpPr/>
          <p:nvPr/>
        </p:nvSpPr>
        <p:spPr bwMode="auto">
          <a:xfrm>
            <a:off x="5664200" y="3108213"/>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9" name="Flowchart: Connector 88">
            <a:extLst>
              <a:ext uri="{FF2B5EF4-FFF2-40B4-BE49-F238E27FC236}">
                <a16:creationId xmlns:a16="http://schemas.microsoft.com/office/drawing/2014/main" id="{88CC92D0-462C-4D4E-B378-B16A9CD6AEDD}"/>
              </a:ext>
            </a:extLst>
          </p:cNvPr>
          <p:cNvSpPr/>
          <p:nvPr/>
        </p:nvSpPr>
        <p:spPr bwMode="auto">
          <a:xfrm>
            <a:off x="5654005" y="3481360"/>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0" name="Flowchart: Connector 89">
            <a:extLst>
              <a:ext uri="{FF2B5EF4-FFF2-40B4-BE49-F238E27FC236}">
                <a16:creationId xmlns:a16="http://schemas.microsoft.com/office/drawing/2014/main" id="{E80AA098-4686-4E9D-B5B2-707D17E41002}"/>
              </a:ext>
            </a:extLst>
          </p:cNvPr>
          <p:cNvSpPr/>
          <p:nvPr/>
        </p:nvSpPr>
        <p:spPr bwMode="auto">
          <a:xfrm>
            <a:off x="5207116" y="5244250"/>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1" name="Flowchart: Connector 90">
            <a:extLst>
              <a:ext uri="{FF2B5EF4-FFF2-40B4-BE49-F238E27FC236}">
                <a16:creationId xmlns:a16="http://schemas.microsoft.com/office/drawing/2014/main" id="{7BA3F2FB-8DA0-46CF-9DF1-81F25B3B837E}"/>
              </a:ext>
            </a:extLst>
          </p:cNvPr>
          <p:cNvSpPr/>
          <p:nvPr/>
        </p:nvSpPr>
        <p:spPr bwMode="auto">
          <a:xfrm>
            <a:off x="5132891" y="5766786"/>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2" name="Flowchart: Connector 91">
            <a:extLst>
              <a:ext uri="{FF2B5EF4-FFF2-40B4-BE49-F238E27FC236}">
                <a16:creationId xmlns:a16="http://schemas.microsoft.com/office/drawing/2014/main" id="{14E174D7-1685-4643-86C7-D6682CB51757}"/>
              </a:ext>
            </a:extLst>
          </p:cNvPr>
          <p:cNvSpPr/>
          <p:nvPr/>
        </p:nvSpPr>
        <p:spPr bwMode="auto">
          <a:xfrm>
            <a:off x="5621585" y="5638277"/>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3" name="Flowchart: Connector 92">
            <a:extLst>
              <a:ext uri="{FF2B5EF4-FFF2-40B4-BE49-F238E27FC236}">
                <a16:creationId xmlns:a16="http://schemas.microsoft.com/office/drawing/2014/main" id="{29475D6F-C4A8-4452-A5EF-B5DF1604DC5E}"/>
              </a:ext>
            </a:extLst>
          </p:cNvPr>
          <p:cNvSpPr/>
          <p:nvPr/>
        </p:nvSpPr>
        <p:spPr bwMode="auto">
          <a:xfrm>
            <a:off x="5473171" y="6106637"/>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4" name="Flowchart: Connector 93">
            <a:extLst>
              <a:ext uri="{FF2B5EF4-FFF2-40B4-BE49-F238E27FC236}">
                <a16:creationId xmlns:a16="http://schemas.microsoft.com/office/drawing/2014/main" id="{073DDDA3-178F-4787-9D09-82767EA40E53}"/>
              </a:ext>
            </a:extLst>
          </p:cNvPr>
          <p:cNvSpPr/>
          <p:nvPr/>
        </p:nvSpPr>
        <p:spPr bwMode="auto">
          <a:xfrm>
            <a:off x="4820831" y="5409677"/>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5" name="Flowchart: Connector 94">
            <a:extLst>
              <a:ext uri="{FF2B5EF4-FFF2-40B4-BE49-F238E27FC236}">
                <a16:creationId xmlns:a16="http://schemas.microsoft.com/office/drawing/2014/main" id="{44B48F6B-DF46-4FAB-81E9-5A81A027612D}"/>
              </a:ext>
            </a:extLst>
          </p:cNvPr>
          <p:cNvSpPr/>
          <p:nvPr/>
        </p:nvSpPr>
        <p:spPr bwMode="auto">
          <a:xfrm>
            <a:off x="2248004" y="4982337"/>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6" name="Flowchart: Connector 95">
            <a:extLst>
              <a:ext uri="{FF2B5EF4-FFF2-40B4-BE49-F238E27FC236}">
                <a16:creationId xmlns:a16="http://schemas.microsoft.com/office/drawing/2014/main" id="{BE0B6AF1-FAA3-4A80-B92A-F40A22D71EE0}"/>
              </a:ext>
            </a:extLst>
          </p:cNvPr>
          <p:cNvSpPr/>
          <p:nvPr/>
        </p:nvSpPr>
        <p:spPr bwMode="auto">
          <a:xfrm>
            <a:off x="5076234" y="7811561"/>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7" name="Flowchart: Connector 96">
            <a:extLst>
              <a:ext uri="{FF2B5EF4-FFF2-40B4-BE49-F238E27FC236}">
                <a16:creationId xmlns:a16="http://schemas.microsoft.com/office/drawing/2014/main" id="{6EBF26AC-461B-4670-8DE4-CD784B9C07D7}"/>
              </a:ext>
            </a:extLst>
          </p:cNvPr>
          <p:cNvSpPr/>
          <p:nvPr/>
        </p:nvSpPr>
        <p:spPr bwMode="auto">
          <a:xfrm>
            <a:off x="5051747" y="8344430"/>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8" name="Flowchart: Connector 97">
            <a:extLst>
              <a:ext uri="{FF2B5EF4-FFF2-40B4-BE49-F238E27FC236}">
                <a16:creationId xmlns:a16="http://schemas.microsoft.com/office/drawing/2014/main" id="{0E734E8F-02A9-45DD-AC9D-B6D68D3C67DC}"/>
              </a:ext>
            </a:extLst>
          </p:cNvPr>
          <p:cNvSpPr/>
          <p:nvPr/>
        </p:nvSpPr>
        <p:spPr bwMode="auto">
          <a:xfrm>
            <a:off x="5735885" y="8191235"/>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9" name="Flowchart: Connector 98">
            <a:extLst>
              <a:ext uri="{FF2B5EF4-FFF2-40B4-BE49-F238E27FC236}">
                <a16:creationId xmlns:a16="http://schemas.microsoft.com/office/drawing/2014/main" id="{D98FB944-95A3-49C3-898B-5FB1780536A7}"/>
              </a:ext>
            </a:extLst>
          </p:cNvPr>
          <p:cNvSpPr/>
          <p:nvPr/>
        </p:nvSpPr>
        <p:spPr bwMode="auto">
          <a:xfrm>
            <a:off x="5817681" y="7680033"/>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0" name="Flowchart: Connector 99">
            <a:extLst>
              <a:ext uri="{FF2B5EF4-FFF2-40B4-BE49-F238E27FC236}">
                <a16:creationId xmlns:a16="http://schemas.microsoft.com/office/drawing/2014/main" id="{6DDD7EF9-4A46-4BF2-926F-75F22F678B17}"/>
              </a:ext>
            </a:extLst>
          </p:cNvPr>
          <p:cNvSpPr/>
          <p:nvPr/>
        </p:nvSpPr>
        <p:spPr bwMode="auto">
          <a:xfrm>
            <a:off x="5486513" y="7962635"/>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1" name="Flowchart: Connector 100">
            <a:extLst>
              <a:ext uri="{FF2B5EF4-FFF2-40B4-BE49-F238E27FC236}">
                <a16:creationId xmlns:a16="http://schemas.microsoft.com/office/drawing/2014/main" id="{184D3C8A-E48E-41A9-B783-A149778D862B}"/>
              </a:ext>
            </a:extLst>
          </p:cNvPr>
          <p:cNvSpPr/>
          <p:nvPr/>
        </p:nvSpPr>
        <p:spPr bwMode="auto">
          <a:xfrm>
            <a:off x="5446801" y="7416827"/>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2" name="TextBox 101">
            <a:extLst>
              <a:ext uri="{FF2B5EF4-FFF2-40B4-BE49-F238E27FC236}">
                <a16:creationId xmlns:a16="http://schemas.microsoft.com/office/drawing/2014/main" id="{099C2A6D-FFD8-4A57-96F2-9FC1AB22535A}"/>
              </a:ext>
            </a:extLst>
          </p:cNvPr>
          <p:cNvSpPr txBox="1"/>
          <p:nvPr/>
        </p:nvSpPr>
        <p:spPr>
          <a:xfrm>
            <a:off x="2008189" y="1865173"/>
            <a:ext cx="2680351"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K - Means</a:t>
            </a:r>
          </a:p>
        </p:txBody>
      </p:sp>
      <p:sp>
        <p:nvSpPr>
          <p:cNvPr id="109" name="TextBox 108">
            <a:extLst>
              <a:ext uri="{FF2B5EF4-FFF2-40B4-BE49-F238E27FC236}">
                <a16:creationId xmlns:a16="http://schemas.microsoft.com/office/drawing/2014/main" id="{7E60A6B4-6129-4CA5-B224-45DAA34D96C3}"/>
              </a:ext>
            </a:extLst>
          </p:cNvPr>
          <p:cNvSpPr txBox="1"/>
          <p:nvPr/>
        </p:nvSpPr>
        <p:spPr>
          <a:xfrm>
            <a:off x="8966200" y="3015649"/>
            <a:ext cx="3810000" cy="738664"/>
          </a:xfrm>
          <a:prstGeom prst="rect">
            <a:avLst/>
          </a:prstGeom>
          <a:noFill/>
          <a:ln>
            <a:solidFill>
              <a:schemeClr val="tx1">
                <a:lumMod val="60000"/>
                <a:lumOff val="40000"/>
              </a:schemeClr>
            </a:solidFill>
          </a:ln>
        </p:spPr>
        <p:txBody>
          <a:bodyPr wrap="square" rtlCol="0">
            <a:spAutoFit/>
          </a:bodyPr>
          <a:lstStyle/>
          <a:p>
            <a:r>
              <a:rPr lang="en-US" dirty="0">
                <a:latin typeface="Calibri" panose="020F0502020204030204" pitchFamily="34" charset="0"/>
                <a:cs typeface="Calibri" panose="020F0502020204030204" pitchFamily="34" charset="0"/>
              </a:rPr>
              <a:t>Label 1</a:t>
            </a:r>
          </a:p>
        </p:txBody>
      </p:sp>
      <p:sp>
        <p:nvSpPr>
          <p:cNvPr id="111" name="TextBox 110">
            <a:extLst>
              <a:ext uri="{FF2B5EF4-FFF2-40B4-BE49-F238E27FC236}">
                <a16:creationId xmlns:a16="http://schemas.microsoft.com/office/drawing/2014/main" id="{834809F0-5835-4CE5-A3F4-B7E420E40C6C}"/>
              </a:ext>
            </a:extLst>
          </p:cNvPr>
          <p:cNvSpPr txBox="1"/>
          <p:nvPr/>
        </p:nvSpPr>
        <p:spPr>
          <a:xfrm>
            <a:off x="8940800" y="1762608"/>
            <a:ext cx="3810000"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Reference Day </a:t>
            </a:r>
          </a:p>
        </p:txBody>
      </p:sp>
      <p:sp>
        <p:nvSpPr>
          <p:cNvPr id="112" name="TextBox 111">
            <a:extLst>
              <a:ext uri="{FF2B5EF4-FFF2-40B4-BE49-F238E27FC236}">
                <a16:creationId xmlns:a16="http://schemas.microsoft.com/office/drawing/2014/main" id="{657A85CB-5020-4BF4-BED5-B71EEFAC0BAE}"/>
              </a:ext>
            </a:extLst>
          </p:cNvPr>
          <p:cNvSpPr txBox="1"/>
          <p:nvPr/>
        </p:nvSpPr>
        <p:spPr>
          <a:xfrm>
            <a:off x="8908197" y="5379995"/>
            <a:ext cx="3810000" cy="738664"/>
          </a:xfrm>
          <a:prstGeom prst="rect">
            <a:avLst/>
          </a:prstGeom>
          <a:noFill/>
          <a:ln>
            <a:solidFill>
              <a:schemeClr val="tx1"/>
            </a:solidFill>
          </a:ln>
        </p:spPr>
        <p:txBody>
          <a:bodyPr wrap="square" rtlCol="0">
            <a:spAutoFit/>
          </a:bodyPr>
          <a:lstStyle/>
          <a:p>
            <a:r>
              <a:rPr lang="en-US" dirty="0">
                <a:latin typeface="Calibri" panose="020F0502020204030204" pitchFamily="34" charset="0"/>
                <a:cs typeface="Calibri" panose="020F0502020204030204" pitchFamily="34" charset="0"/>
              </a:rPr>
              <a:t>Label 2</a:t>
            </a:r>
          </a:p>
        </p:txBody>
      </p:sp>
      <p:sp>
        <p:nvSpPr>
          <p:cNvPr id="113" name="TextBox 112">
            <a:extLst>
              <a:ext uri="{FF2B5EF4-FFF2-40B4-BE49-F238E27FC236}">
                <a16:creationId xmlns:a16="http://schemas.microsoft.com/office/drawing/2014/main" id="{2D2DEB49-88BC-4EF1-889E-290DD1AF2D7C}"/>
              </a:ext>
            </a:extLst>
          </p:cNvPr>
          <p:cNvSpPr txBox="1"/>
          <p:nvPr/>
        </p:nvSpPr>
        <p:spPr>
          <a:xfrm>
            <a:off x="8940800" y="7739937"/>
            <a:ext cx="3810000" cy="738664"/>
          </a:xfrm>
          <a:prstGeom prst="rect">
            <a:avLst/>
          </a:prstGeom>
          <a:noFill/>
          <a:ln>
            <a:solidFill>
              <a:schemeClr val="tx1"/>
            </a:solidFill>
          </a:ln>
        </p:spPr>
        <p:txBody>
          <a:bodyPr wrap="square" rtlCol="0">
            <a:spAutoFit/>
          </a:bodyPr>
          <a:lstStyle/>
          <a:p>
            <a:r>
              <a:rPr lang="en-US" dirty="0">
                <a:latin typeface="Calibri" panose="020F0502020204030204" pitchFamily="34" charset="0"/>
                <a:cs typeface="Calibri" panose="020F0502020204030204" pitchFamily="34" charset="0"/>
              </a:rPr>
              <a:t>Label 3</a:t>
            </a:r>
          </a:p>
        </p:txBody>
      </p:sp>
      <p:cxnSp>
        <p:nvCxnSpPr>
          <p:cNvPr id="114" name="Straight Arrow Connector 113">
            <a:extLst>
              <a:ext uri="{FF2B5EF4-FFF2-40B4-BE49-F238E27FC236}">
                <a16:creationId xmlns:a16="http://schemas.microsoft.com/office/drawing/2014/main" id="{22662F88-50E6-4BF6-92D5-DFBD4E4D537E}"/>
              </a:ext>
            </a:extLst>
          </p:cNvPr>
          <p:cNvCxnSpPr>
            <a:cxnSpLocks/>
            <a:stCxn id="109" idx="1"/>
            <a:endCxn id="55" idx="6"/>
          </p:cNvCxnSpPr>
          <p:nvPr/>
        </p:nvCxnSpPr>
        <p:spPr bwMode="auto">
          <a:xfrm flipH="1">
            <a:off x="6328294" y="3384981"/>
            <a:ext cx="2637906" cy="12480"/>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1F9B7F6F-8DB1-448E-912E-D241B61EA7EB}"/>
              </a:ext>
            </a:extLst>
          </p:cNvPr>
          <p:cNvCxnSpPr>
            <a:cxnSpLocks/>
            <a:stCxn id="112" idx="1"/>
            <a:endCxn id="58" idx="6"/>
          </p:cNvCxnSpPr>
          <p:nvPr/>
        </p:nvCxnSpPr>
        <p:spPr bwMode="auto">
          <a:xfrm flipH="1">
            <a:off x="6286613" y="5749327"/>
            <a:ext cx="2621584" cy="403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82CF84AE-E1AE-49F9-97FA-226CCA85872F}"/>
              </a:ext>
            </a:extLst>
          </p:cNvPr>
          <p:cNvCxnSpPr>
            <a:cxnSpLocks/>
            <a:stCxn id="113" idx="1"/>
            <a:endCxn id="59" idx="6"/>
          </p:cNvCxnSpPr>
          <p:nvPr/>
        </p:nvCxnSpPr>
        <p:spPr bwMode="auto">
          <a:xfrm flipH="1">
            <a:off x="6328294" y="8109269"/>
            <a:ext cx="2612506" cy="0"/>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49BC0CF-6B3A-4752-AD16-CA527A955445}"/>
              </a:ext>
            </a:extLst>
          </p:cNvPr>
          <p:cNvSpPr>
            <a:spLocks noGrp="1"/>
          </p:cNvSpPr>
          <p:nvPr>
            <p:ph type="sldNum" sz="quarter" idx="10"/>
          </p:nvPr>
        </p:nvSpPr>
        <p:spPr/>
        <p:txBody>
          <a:bodyPr/>
          <a:lstStyle/>
          <a:p>
            <a:fld id="{FEF0C5C6-7631-47E2-8B65-F73CA4F43D0C}" type="slidenum">
              <a:rPr lang="en-US" smtClean="0"/>
              <a:t>18</a:t>
            </a:fld>
            <a:endParaRPr lang="en-US"/>
          </a:p>
        </p:txBody>
      </p:sp>
    </p:spTree>
    <p:extLst>
      <p:ext uri="{BB962C8B-B14F-4D97-AF65-F5344CB8AC3E}">
        <p14:creationId xmlns:p14="http://schemas.microsoft.com/office/powerpoint/2010/main" val="415819102"/>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fade">
                                      <p:cBhvr>
                                        <p:cTn id="58" dur="500"/>
                                        <p:tgtEl>
                                          <p:spTgt spid="59"/>
                                        </p:tgtEl>
                                      </p:cBhvr>
                                    </p:animEffect>
                                  </p:childTnLst>
                                </p:cTn>
                              </p:par>
                              <p:par>
                                <p:cTn id="59" presetID="10"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500"/>
                                        <p:tgtEl>
                                          <p:spTgt spid="62"/>
                                        </p:tgtEl>
                                      </p:cBhvr>
                                    </p:animEffect>
                                  </p:childTnLst>
                                </p:cTn>
                              </p:par>
                              <p:par>
                                <p:cTn id="65" presetID="10"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fade">
                                      <p:cBhvr>
                                        <p:cTn id="79" dur="500"/>
                                        <p:tgtEl>
                                          <p:spTgt spid="8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fade">
                                      <p:cBhvr>
                                        <p:cTn id="82" dur="500"/>
                                        <p:tgtEl>
                                          <p:spTgt spid="8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fade">
                                      <p:cBhvr>
                                        <p:cTn id="85" dur="500"/>
                                        <p:tgtEl>
                                          <p:spTgt spid="9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fade">
                                      <p:cBhvr>
                                        <p:cTn id="91" dur="500"/>
                                        <p:tgtEl>
                                          <p:spTgt spid="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500"/>
                                        <p:tgtEl>
                                          <p:spTgt spid="9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6"/>
                                        </p:tgtEl>
                                        <p:attrNameLst>
                                          <p:attrName>style.visibility</p:attrName>
                                        </p:attrNameLst>
                                      </p:cBhvr>
                                      <p:to>
                                        <p:strVal val="visible"/>
                                      </p:to>
                                    </p:set>
                                    <p:animEffect transition="in" filter="fade">
                                      <p:cBhvr>
                                        <p:cTn id="100" dur="500"/>
                                        <p:tgtEl>
                                          <p:spTgt spid="9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7"/>
                                        </p:tgtEl>
                                        <p:attrNameLst>
                                          <p:attrName>style.visibility</p:attrName>
                                        </p:attrNameLst>
                                      </p:cBhvr>
                                      <p:to>
                                        <p:strVal val="visible"/>
                                      </p:to>
                                    </p:set>
                                    <p:animEffect transition="in" filter="fade">
                                      <p:cBhvr>
                                        <p:cTn id="103" dur="500"/>
                                        <p:tgtEl>
                                          <p:spTgt spid="9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8"/>
                                        </p:tgtEl>
                                        <p:attrNameLst>
                                          <p:attrName>style.visibility</p:attrName>
                                        </p:attrNameLst>
                                      </p:cBhvr>
                                      <p:to>
                                        <p:strVal val="visible"/>
                                      </p:to>
                                    </p:set>
                                    <p:animEffect transition="in" filter="fade">
                                      <p:cBhvr>
                                        <p:cTn id="106" dur="500"/>
                                        <p:tgtEl>
                                          <p:spTgt spid="9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Effect transition="in" filter="fade">
                                      <p:cBhvr>
                                        <p:cTn id="109" dur="500"/>
                                        <p:tgtEl>
                                          <p:spTgt spid="9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500"/>
                                        <p:tgtEl>
                                          <p:spTgt spid="1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01"/>
                                        </p:tgtEl>
                                        <p:attrNameLst>
                                          <p:attrName>style.visibility</p:attrName>
                                        </p:attrNameLst>
                                      </p:cBhvr>
                                      <p:to>
                                        <p:strVal val="visible"/>
                                      </p:to>
                                    </p:set>
                                    <p:animEffect transition="in" filter="fade">
                                      <p:cBhvr>
                                        <p:cTn id="115" dur="500"/>
                                        <p:tgtEl>
                                          <p:spTgt spid="101"/>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1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 presetClass="entr" presetSubtype="2" fill="hold" grpId="0" nodeType="clickEffect">
                                  <p:stCondLst>
                                    <p:cond delay="0"/>
                                  </p:stCondLst>
                                  <p:childTnLst>
                                    <p:set>
                                      <p:cBhvr>
                                        <p:cTn id="123" dur="1" fill="hold">
                                          <p:stCondLst>
                                            <p:cond delay="0"/>
                                          </p:stCondLst>
                                        </p:cTn>
                                        <p:tgtEl>
                                          <p:spTgt spid="109"/>
                                        </p:tgtEl>
                                        <p:attrNameLst>
                                          <p:attrName>style.visibility</p:attrName>
                                        </p:attrNameLst>
                                      </p:cBhvr>
                                      <p:to>
                                        <p:strVal val="visible"/>
                                      </p:to>
                                    </p:set>
                                    <p:anim calcmode="lin" valueType="num">
                                      <p:cBhvr additive="base">
                                        <p:cTn id="124" dur="500" fill="hold"/>
                                        <p:tgtEl>
                                          <p:spTgt spid="109"/>
                                        </p:tgtEl>
                                        <p:attrNameLst>
                                          <p:attrName>ppt_x</p:attrName>
                                        </p:attrNameLst>
                                      </p:cBhvr>
                                      <p:tavLst>
                                        <p:tav tm="0">
                                          <p:val>
                                            <p:strVal val="1+#ppt_w/2"/>
                                          </p:val>
                                        </p:tav>
                                        <p:tav tm="100000">
                                          <p:val>
                                            <p:strVal val="#ppt_x"/>
                                          </p:val>
                                        </p:tav>
                                      </p:tavLst>
                                    </p:anim>
                                    <p:anim calcmode="lin" valueType="num">
                                      <p:cBhvr additive="base">
                                        <p:cTn id="125" dur="500" fill="hold"/>
                                        <p:tgtEl>
                                          <p:spTgt spid="109"/>
                                        </p:tgtEl>
                                        <p:attrNameLst>
                                          <p:attrName>ppt_y</p:attrName>
                                        </p:attrNameLst>
                                      </p:cBhvr>
                                      <p:tavLst>
                                        <p:tav tm="0">
                                          <p:val>
                                            <p:strVal val="#ppt_y"/>
                                          </p:val>
                                        </p:tav>
                                        <p:tav tm="100000">
                                          <p:val>
                                            <p:strVal val="#ppt_y"/>
                                          </p:val>
                                        </p:tav>
                                      </p:tavLst>
                                    </p:anim>
                                  </p:childTnLst>
                                </p:cTn>
                              </p:par>
                              <p:par>
                                <p:cTn id="126" presetID="2" presetClass="entr" presetSubtype="2" fill="hold" grpId="0" nodeType="withEffect">
                                  <p:stCondLst>
                                    <p:cond delay="0"/>
                                  </p:stCondLst>
                                  <p:childTnLst>
                                    <p:set>
                                      <p:cBhvr>
                                        <p:cTn id="127" dur="1" fill="hold">
                                          <p:stCondLst>
                                            <p:cond delay="0"/>
                                          </p:stCondLst>
                                        </p:cTn>
                                        <p:tgtEl>
                                          <p:spTgt spid="112"/>
                                        </p:tgtEl>
                                        <p:attrNameLst>
                                          <p:attrName>style.visibility</p:attrName>
                                        </p:attrNameLst>
                                      </p:cBhvr>
                                      <p:to>
                                        <p:strVal val="visible"/>
                                      </p:to>
                                    </p:set>
                                    <p:anim calcmode="lin" valueType="num">
                                      <p:cBhvr additive="base">
                                        <p:cTn id="128" dur="500" fill="hold"/>
                                        <p:tgtEl>
                                          <p:spTgt spid="112"/>
                                        </p:tgtEl>
                                        <p:attrNameLst>
                                          <p:attrName>ppt_x</p:attrName>
                                        </p:attrNameLst>
                                      </p:cBhvr>
                                      <p:tavLst>
                                        <p:tav tm="0">
                                          <p:val>
                                            <p:strVal val="1+#ppt_w/2"/>
                                          </p:val>
                                        </p:tav>
                                        <p:tav tm="100000">
                                          <p:val>
                                            <p:strVal val="#ppt_x"/>
                                          </p:val>
                                        </p:tav>
                                      </p:tavLst>
                                    </p:anim>
                                    <p:anim calcmode="lin" valueType="num">
                                      <p:cBhvr additive="base">
                                        <p:cTn id="129" dur="500" fill="hold"/>
                                        <p:tgtEl>
                                          <p:spTgt spid="112"/>
                                        </p:tgtEl>
                                        <p:attrNameLst>
                                          <p:attrName>ppt_y</p:attrName>
                                        </p:attrNameLst>
                                      </p:cBhvr>
                                      <p:tavLst>
                                        <p:tav tm="0">
                                          <p:val>
                                            <p:strVal val="#ppt_y"/>
                                          </p:val>
                                        </p:tav>
                                        <p:tav tm="100000">
                                          <p:val>
                                            <p:strVal val="#ppt_y"/>
                                          </p:val>
                                        </p:tav>
                                      </p:tavLst>
                                    </p:anim>
                                  </p:childTnLst>
                                </p:cTn>
                              </p:par>
                              <p:par>
                                <p:cTn id="130" presetID="2" presetClass="entr" presetSubtype="2" fill="hold" grpId="0" nodeType="withEffect">
                                  <p:stCondLst>
                                    <p:cond delay="0"/>
                                  </p:stCondLst>
                                  <p:childTnLst>
                                    <p:set>
                                      <p:cBhvr>
                                        <p:cTn id="131" dur="1" fill="hold">
                                          <p:stCondLst>
                                            <p:cond delay="0"/>
                                          </p:stCondLst>
                                        </p:cTn>
                                        <p:tgtEl>
                                          <p:spTgt spid="113"/>
                                        </p:tgtEl>
                                        <p:attrNameLst>
                                          <p:attrName>style.visibility</p:attrName>
                                        </p:attrNameLst>
                                      </p:cBhvr>
                                      <p:to>
                                        <p:strVal val="visible"/>
                                      </p:to>
                                    </p:set>
                                    <p:anim calcmode="lin" valueType="num">
                                      <p:cBhvr additive="base">
                                        <p:cTn id="132" dur="500" fill="hold"/>
                                        <p:tgtEl>
                                          <p:spTgt spid="113"/>
                                        </p:tgtEl>
                                        <p:attrNameLst>
                                          <p:attrName>ppt_x</p:attrName>
                                        </p:attrNameLst>
                                      </p:cBhvr>
                                      <p:tavLst>
                                        <p:tav tm="0">
                                          <p:val>
                                            <p:strVal val="1+#ppt_w/2"/>
                                          </p:val>
                                        </p:tav>
                                        <p:tav tm="100000">
                                          <p:val>
                                            <p:strVal val="#ppt_x"/>
                                          </p:val>
                                        </p:tav>
                                      </p:tavLst>
                                    </p:anim>
                                    <p:anim calcmode="lin" valueType="num">
                                      <p:cBhvr additive="base">
                                        <p:cTn id="133" dur="500" fill="hold"/>
                                        <p:tgtEl>
                                          <p:spTgt spid="113"/>
                                        </p:tgtEl>
                                        <p:attrNameLst>
                                          <p:attrName>ppt_y</p:attrName>
                                        </p:attrNameLst>
                                      </p:cBhvr>
                                      <p:tavLst>
                                        <p:tav tm="0">
                                          <p:val>
                                            <p:strVal val="#ppt_y"/>
                                          </p:val>
                                        </p:tav>
                                        <p:tav tm="100000">
                                          <p:val>
                                            <p:strVal val="#ppt_y"/>
                                          </p:val>
                                        </p:tav>
                                      </p:tavLst>
                                    </p:anim>
                                  </p:childTnLst>
                                </p:cTn>
                              </p:par>
                              <p:par>
                                <p:cTn id="134" presetID="2" presetClass="entr" presetSubtype="2" fill="hold" nodeType="withEffect">
                                  <p:stCondLst>
                                    <p:cond delay="0"/>
                                  </p:stCondLst>
                                  <p:childTnLst>
                                    <p:set>
                                      <p:cBhvr>
                                        <p:cTn id="135" dur="1" fill="hold">
                                          <p:stCondLst>
                                            <p:cond delay="0"/>
                                          </p:stCondLst>
                                        </p:cTn>
                                        <p:tgtEl>
                                          <p:spTgt spid="114"/>
                                        </p:tgtEl>
                                        <p:attrNameLst>
                                          <p:attrName>style.visibility</p:attrName>
                                        </p:attrNameLst>
                                      </p:cBhvr>
                                      <p:to>
                                        <p:strVal val="visible"/>
                                      </p:to>
                                    </p:set>
                                    <p:anim calcmode="lin" valueType="num">
                                      <p:cBhvr additive="base">
                                        <p:cTn id="136" dur="500" fill="hold"/>
                                        <p:tgtEl>
                                          <p:spTgt spid="114"/>
                                        </p:tgtEl>
                                        <p:attrNameLst>
                                          <p:attrName>ppt_x</p:attrName>
                                        </p:attrNameLst>
                                      </p:cBhvr>
                                      <p:tavLst>
                                        <p:tav tm="0">
                                          <p:val>
                                            <p:strVal val="1+#ppt_w/2"/>
                                          </p:val>
                                        </p:tav>
                                        <p:tav tm="100000">
                                          <p:val>
                                            <p:strVal val="#ppt_x"/>
                                          </p:val>
                                        </p:tav>
                                      </p:tavLst>
                                    </p:anim>
                                    <p:anim calcmode="lin" valueType="num">
                                      <p:cBhvr additive="base">
                                        <p:cTn id="137" dur="500" fill="hold"/>
                                        <p:tgtEl>
                                          <p:spTgt spid="114"/>
                                        </p:tgtEl>
                                        <p:attrNameLst>
                                          <p:attrName>ppt_y</p:attrName>
                                        </p:attrNameLst>
                                      </p:cBhvr>
                                      <p:tavLst>
                                        <p:tav tm="0">
                                          <p:val>
                                            <p:strVal val="#ppt_y"/>
                                          </p:val>
                                        </p:tav>
                                        <p:tav tm="100000">
                                          <p:val>
                                            <p:strVal val="#ppt_y"/>
                                          </p:val>
                                        </p:tav>
                                      </p:tavLst>
                                    </p:anim>
                                  </p:childTnLst>
                                </p:cTn>
                              </p:par>
                              <p:par>
                                <p:cTn id="138" presetID="2" presetClass="entr" presetSubtype="2" fill="hold" nodeType="withEffect">
                                  <p:stCondLst>
                                    <p:cond delay="0"/>
                                  </p:stCondLst>
                                  <p:childTnLst>
                                    <p:set>
                                      <p:cBhvr>
                                        <p:cTn id="139" dur="1" fill="hold">
                                          <p:stCondLst>
                                            <p:cond delay="0"/>
                                          </p:stCondLst>
                                        </p:cTn>
                                        <p:tgtEl>
                                          <p:spTgt spid="127"/>
                                        </p:tgtEl>
                                        <p:attrNameLst>
                                          <p:attrName>style.visibility</p:attrName>
                                        </p:attrNameLst>
                                      </p:cBhvr>
                                      <p:to>
                                        <p:strVal val="visible"/>
                                      </p:to>
                                    </p:set>
                                    <p:anim calcmode="lin" valueType="num">
                                      <p:cBhvr additive="base">
                                        <p:cTn id="140" dur="500" fill="hold"/>
                                        <p:tgtEl>
                                          <p:spTgt spid="127"/>
                                        </p:tgtEl>
                                        <p:attrNameLst>
                                          <p:attrName>ppt_x</p:attrName>
                                        </p:attrNameLst>
                                      </p:cBhvr>
                                      <p:tavLst>
                                        <p:tav tm="0">
                                          <p:val>
                                            <p:strVal val="1+#ppt_w/2"/>
                                          </p:val>
                                        </p:tav>
                                        <p:tav tm="100000">
                                          <p:val>
                                            <p:strVal val="#ppt_x"/>
                                          </p:val>
                                        </p:tav>
                                      </p:tavLst>
                                    </p:anim>
                                    <p:anim calcmode="lin" valueType="num">
                                      <p:cBhvr additive="base">
                                        <p:cTn id="141" dur="500" fill="hold"/>
                                        <p:tgtEl>
                                          <p:spTgt spid="127"/>
                                        </p:tgtEl>
                                        <p:attrNameLst>
                                          <p:attrName>ppt_y</p:attrName>
                                        </p:attrNameLst>
                                      </p:cBhvr>
                                      <p:tavLst>
                                        <p:tav tm="0">
                                          <p:val>
                                            <p:strVal val="#ppt_y"/>
                                          </p:val>
                                        </p:tav>
                                        <p:tav tm="100000">
                                          <p:val>
                                            <p:strVal val="#ppt_y"/>
                                          </p:val>
                                        </p:tav>
                                      </p:tavLst>
                                    </p:anim>
                                  </p:childTnLst>
                                </p:cTn>
                              </p:par>
                              <p:par>
                                <p:cTn id="142" presetID="2" presetClass="entr" presetSubtype="2" fill="hold" nodeType="withEffect">
                                  <p:stCondLst>
                                    <p:cond delay="0"/>
                                  </p:stCondLst>
                                  <p:childTnLst>
                                    <p:set>
                                      <p:cBhvr>
                                        <p:cTn id="143" dur="1" fill="hold">
                                          <p:stCondLst>
                                            <p:cond delay="0"/>
                                          </p:stCondLst>
                                        </p:cTn>
                                        <p:tgtEl>
                                          <p:spTgt spid="130"/>
                                        </p:tgtEl>
                                        <p:attrNameLst>
                                          <p:attrName>style.visibility</p:attrName>
                                        </p:attrNameLst>
                                      </p:cBhvr>
                                      <p:to>
                                        <p:strVal val="visible"/>
                                      </p:to>
                                    </p:set>
                                    <p:anim calcmode="lin" valueType="num">
                                      <p:cBhvr additive="base">
                                        <p:cTn id="144" dur="500" fill="hold"/>
                                        <p:tgtEl>
                                          <p:spTgt spid="130"/>
                                        </p:tgtEl>
                                        <p:attrNameLst>
                                          <p:attrName>ppt_x</p:attrName>
                                        </p:attrNameLst>
                                      </p:cBhvr>
                                      <p:tavLst>
                                        <p:tav tm="0">
                                          <p:val>
                                            <p:strVal val="1+#ppt_w/2"/>
                                          </p:val>
                                        </p:tav>
                                        <p:tav tm="100000">
                                          <p:val>
                                            <p:strVal val="#ppt_x"/>
                                          </p:val>
                                        </p:tav>
                                      </p:tavLst>
                                    </p:anim>
                                    <p:anim calcmode="lin" valueType="num">
                                      <p:cBhvr additive="base">
                                        <p:cTn id="145" dur="500" fill="hold"/>
                                        <p:tgtEl>
                                          <p:spTgt spid="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6" grpId="0" animBg="1"/>
      <p:bldP spid="10" grpId="0"/>
      <p:bldP spid="55" grpId="0" animBg="1"/>
      <p:bldP spid="58" grpId="0" animBg="1"/>
      <p:bldP spid="59"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p:bldP spid="109" grpId="0" animBg="1"/>
      <p:bldP spid="111" grpId="0"/>
      <p:bldP spid="112" grpId="0" animBg="1"/>
      <p:bldP spid="11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86437" y="5130909"/>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108446" y="4501516"/>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181494" y="-3122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Process Diagram..</a:t>
            </a:r>
          </a:p>
        </p:txBody>
      </p:sp>
      <p:sp>
        <p:nvSpPr>
          <p:cNvPr id="3" name="Flowchart: Connector 2">
            <a:extLst>
              <a:ext uri="{FF2B5EF4-FFF2-40B4-BE49-F238E27FC236}">
                <a16:creationId xmlns:a16="http://schemas.microsoft.com/office/drawing/2014/main" id="{AD9B7E8B-FCB3-4916-8843-24D9114658AA}"/>
              </a:ext>
            </a:extLst>
          </p:cNvPr>
          <p:cNvSpPr/>
          <p:nvPr/>
        </p:nvSpPr>
        <p:spPr bwMode="auto">
          <a:xfrm>
            <a:off x="771909" y="6804811"/>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 name="Flowchart: Connector 12">
            <a:extLst>
              <a:ext uri="{FF2B5EF4-FFF2-40B4-BE49-F238E27FC236}">
                <a16:creationId xmlns:a16="http://schemas.microsoft.com/office/drawing/2014/main" id="{EC4F1A98-93E0-4BA1-9F92-600FF30058D9}"/>
              </a:ext>
            </a:extLst>
          </p:cNvPr>
          <p:cNvSpPr/>
          <p:nvPr/>
        </p:nvSpPr>
        <p:spPr bwMode="auto">
          <a:xfrm>
            <a:off x="1237233" y="7341544"/>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Flowchart: Connector 13">
            <a:extLst>
              <a:ext uri="{FF2B5EF4-FFF2-40B4-BE49-F238E27FC236}">
                <a16:creationId xmlns:a16="http://schemas.microsoft.com/office/drawing/2014/main" id="{B573805A-F648-4C15-9701-7E56887410DA}"/>
              </a:ext>
            </a:extLst>
          </p:cNvPr>
          <p:cNvSpPr/>
          <p:nvPr/>
        </p:nvSpPr>
        <p:spPr bwMode="auto">
          <a:xfrm>
            <a:off x="491336" y="6995618"/>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Flowchart: Connector 14">
            <a:extLst>
              <a:ext uri="{FF2B5EF4-FFF2-40B4-BE49-F238E27FC236}">
                <a16:creationId xmlns:a16="http://schemas.microsoft.com/office/drawing/2014/main" id="{0CEC1D63-F15F-4D25-BAFE-0C72345BCB17}"/>
              </a:ext>
            </a:extLst>
          </p:cNvPr>
          <p:cNvSpPr/>
          <p:nvPr/>
        </p:nvSpPr>
        <p:spPr bwMode="auto">
          <a:xfrm>
            <a:off x="1234440" y="7033411"/>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2" name="Flowchart: Connector 21">
            <a:extLst>
              <a:ext uri="{FF2B5EF4-FFF2-40B4-BE49-F238E27FC236}">
                <a16:creationId xmlns:a16="http://schemas.microsoft.com/office/drawing/2014/main" id="{CCBAEB08-CCF1-4D9B-BE67-EFAFF379A50C}"/>
              </a:ext>
            </a:extLst>
          </p:cNvPr>
          <p:cNvSpPr/>
          <p:nvPr/>
        </p:nvSpPr>
        <p:spPr bwMode="auto">
          <a:xfrm>
            <a:off x="863340" y="7211405"/>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3" name="Flowchart: Connector 22">
            <a:extLst>
              <a:ext uri="{FF2B5EF4-FFF2-40B4-BE49-F238E27FC236}">
                <a16:creationId xmlns:a16="http://schemas.microsoft.com/office/drawing/2014/main" id="{A33D76DF-338B-4B64-98E4-ADB2E98C9CC0}"/>
              </a:ext>
            </a:extLst>
          </p:cNvPr>
          <p:cNvSpPr/>
          <p:nvPr/>
        </p:nvSpPr>
        <p:spPr bwMode="auto">
          <a:xfrm>
            <a:off x="1113564" y="5914756"/>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4" name="Flowchart: Connector 23">
            <a:extLst>
              <a:ext uri="{FF2B5EF4-FFF2-40B4-BE49-F238E27FC236}">
                <a16:creationId xmlns:a16="http://schemas.microsoft.com/office/drawing/2014/main" id="{C3208260-2B83-438C-8851-458506C16C4C}"/>
              </a:ext>
            </a:extLst>
          </p:cNvPr>
          <p:cNvSpPr/>
          <p:nvPr/>
        </p:nvSpPr>
        <p:spPr bwMode="auto">
          <a:xfrm>
            <a:off x="1047804" y="6171912"/>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5" name="Flowchart: Connector 24">
            <a:extLst>
              <a:ext uri="{FF2B5EF4-FFF2-40B4-BE49-F238E27FC236}">
                <a16:creationId xmlns:a16="http://schemas.microsoft.com/office/drawing/2014/main" id="{4B0420F7-6E1F-4A66-AB88-FD766D2984B3}"/>
              </a:ext>
            </a:extLst>
          </p:cNvPr>
          <p:cNvSpPr/>
          <p:nvPr/>
        </p:nvSpPr>
        <p:spPr bwMode="auto">
          <a:xfrm>
            <a:off x="1499849" y="5982198"/>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6" name="Flowchart: Connector 25">
            <a:extLst>
              <a:ext uri="{FF2B5EF4-FFF2-40B4-BE49-F238E27FC236}">
                <a16:creationId xmlns:a16="http://schemas.microsoft.com/office/drawing/2014/main" id="{33CC7357-1C8A-41D0-8D09-E840B05C3D88}"/>
              </a:ext>
            </a:extLst>
          </p:cNvPr>
          <p:cNvSpPr/>
          <p:nvPr/>
        </p:nvSpPr>
        <p:spPr bwMode="auto">
          <a:xfrm>
            <a:off x="826399" y="6001850"/>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7" name="Flowchart: Connector 26">
            <a:extLst>
              <a:ext uri="{FF2B5EF4-FFF2-40B4-BE49-F238E27FC236}">
                <a16:creationId xmlns:a16="http://schemas.microsoft.com/office/drawing/2014/main" id="{0A0054F0-2084-436D-BF53-D9090F0DCCCD}"/>
              </a:ext>
            </a:extLst>
          </p:cNvPr>
          <p:cNvSpPr/>
          <p:nvPr/>
        </p:nvSpPr>
        <p:spPr bwMode="auto">
          <a:xfrm>
            <a:off x="465864" y="6106320"/>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8" name="Flowchart: Connector 27">
            <a:extLst>
              <a:ext uri="{FF2B5EF4-FFF2-40B4-BE49-F238E27FC236}">
                <a16:creationId xmlns:a16="http://schemas.microsoft.com/office/drawing/2014/main" id="{86F75712-E805-46B0-9C4F-DE361AE31655}"/>
              </a:ext>
            </a:extLst>
          </p:cNvPr>
          <p:cNvSpPr/>
          <p:nvPr/>
        </p:nvSpPr>
        <p:spPr bwMode="auto">
          <a:xfrm>
            <a:off x="1412863" y="5194271"/>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9" name="Flowchart: Connector 28">
            <a:extLst>
              <a:ext uri="{FF2B5EF4-FFF2-40B4-BE49-F238E27FC236}">
                <a16:creationId xmlns:a16="http://schemas.microsoft.com/office/drawing/2014/main" id="{D8FD76C1-52F0-40A3-83C4-F4DE801D6EEE}"/>
              </a:ext>
            </a:extLst>
          </p:cNvPr>
          <p:cNvSpPr/>
          <p:nvPr/>
        </p:nvSpPr>
        <p:spPr bwMode="auto">
          <a:xfrm>
            <a:off x="749218" y="5076845"/>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0" name="Flowchart: Connector 29">
            <a:extLst>
              <a:ext uri="{FF2B5EF4-FFF2-40B4-BE49-F238E27FC236}">
                <a16:creationId xmlns:a16="http://schemas.microsoft.com/office/drawing/2014/main" id="{ECF90672-B437-4EEB-8E0C-7B33321B1869}"/>
              </a:ext>
            </a:extLst>
          </p:cNvPr>
          <p:cNvSpPr/>
          <p:nvPr/>
        </p:nvSpPr>
        <p:spPr bwMode="auto">
          <a:xfrm>
            <a:off x="1431128" y="4876800"/>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1" name="Flowchart: Connector 30">
            <a:extLst>
              <a:ext uri="{FF2B5EF4-FFF2-40B4-BE49-F238E27FC236}">
                <a16:creationId xmlns:a16="http://schemas.microsoft.com/office/drawing/2014/main" id="{D7C65BA9-130B-4925-91CA-61E348F7499C}"/>
              </a:ext>
            </a:extLst>
          </p:cNvPr>
          <p:cNvSpPr/>
          <p:nvPr/>
        </p:nvSpPr>
        <p:spPr bwMode="auto">
          <a:xfrm>
            <a:off x="1008343" y="5293608"/>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2" name="Flowchart: Connector 31">
            <a:extLst>
              <a:ext uri="{FF2B5EF4-FFF2-40B4-BE49-F238E27FC236}">
                <a16:creationId xmlns:a16="http://schemas.microsoft.com/office/drawing/2014/main" id="{3FF2D0D9-10EB-4490-8085-12397B2B3D09}"/>
              </a:ext>
            </a:extLst>
          </p:cNvPr>
          <p:cNvSpPr/>
          <p:nvPr/>
        </p:nvSpPr>
        <p:spPr bwMode="auto">
          <a:xfrm>
            <a:off x="1056488" y="4902309"/>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 name="Flowchart: Connector 5">
            <a:extLst>
              <a:ext uri="{FF2B5EF4-FFF2-40B4-BE49-F238E27FC236}">
                <a16:creationId xmlns:a16="http://schemas.microsoft.com/office/drawing/2014/main" id="{150558DF-4EF8-43E9-BFB6-9880A6CB456F}"/>
              </a:ext>
            </a:extLst>
          </p:cNvPr>
          <p:cNvSpPr/>
          <p:nvPr/>
        </p:nvSpPr>
        <p:spPr bwMode="auto">
          <a:xfrm>
            <a:off x="18033" y="4732247"/>
            <a:ext cx="2438400" cy="28956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TextBox 9">
            <a:extLst>
              <a:ext uri="{FF2B5EF4-FFF2-40B4-BE49-F238E27FC236}">
                <a16:creationId xmlns:a16="http://schemas.microsoft.com/office/drawing/2014/main" id="{81E4992C-E618-4974-BC3D-BB817E853A4B}"/>
              </a:ext>
            </a:extLst>
          </p:cNvPr>
          <p:cNvSpPr txBox="1"/>
          <p:nvPr/>
        </p:nvSpPr>
        <p:spPr>
          <a:xfrm>
            <a:off x="-22027" y="7628172"/>
            <a:ext cx="3098575"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NetFlow data shown </a:t>
            </a:r>
          </a:p>
          <a:p>
            <a:r>
              <a:rPr lang="en-US" sz="2400" dirty="0">
                <a:latin typeface="Calibri" panose="020F0502020204030204" pitchFamily="34" charset="0"/>
                <a:cs typeface="Calibri" panose="020F0502020204030204" pitchFamily="34" charset="0"/>
              </a:rPr>
              <a:t>as data points in space.</a:t>
            </a:r>
          </a:p>
        </p:txBody>
      </p:sp>
      <p:sp>
        <p:nvSpPr>
          <p:cNvPr id="55" name="Flowchart: Connector 54">
            <a:extLst>
              <a:ext uri="{FF2B5EF4-FFF2-40B4-BE49-F238E27FC236}">
                <a16:creationId xmlns:a16="http://schemas.microsoft.com/office/drawing/2014/main" id="{FE880FE5-BF77-4F6E-97A8-A738751E067E}"/>
              </a:ext>
            </a:extLst>
          </p:cNvPr>
          <p:cNvSpPr/>
          <p:nvPr/>
        </p:nvSpPr>
        <p:spPr bwMode="auto">
          <a:xfrm>
            <a:off x="4034994" y="3282896"/>
            <a:ext cx="1683562" cy="15621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8" name="Flowchart: Connector 57">
            <a:extLst>
              <a:ext uri="{FF2B5EF4-FFF2-40B4-BE49-F238E27FC236}">
                <a16:creationId xmlns:a16="http://schemas.microsoft.com/office/drawing/2014/main" id="{0A86CC62-F459-4C89-AC73-93F1B5E2B537}"/>
              </a:ext>
            </a:extLst>
          </p:cNvPr>
          <p:cNvSpPr/>
          <p:nvPr/>
        </p:nvSpPr>
        <p:spPr bwMode="auto">
          <a:xfrm>
            <a:off x="3993313" y="5638800"/>
            <a:ext cx="1683562" cy="15621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9" name="Flowchart: Connector 58">
            <a:extLst>
              <a:ext uri="{FF2B5EF4-FFF2-40B4-BE49-F238E27FC236}">
                <a16:creationId xmlns:a16="http://schemas.microsoft.com/office/drawing/2014/main" id="{1465B709-B22C-45E2-AB0B-241759C63437}"/>
              </a:ext>
            </a:extLst>
          </p:cNvPr>
          <p:cNvSpPr/>
          <p:nvPr/>
        </p:nvSpPr>
        <p:spPr bwMode="auto">
          <a:xfrm>
            <a:off x="4034994" y="7994704"/>
            <a:ext cx="1683562" cy="15621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54" name="Straight Arrow Connector 53">
            <a:extLst>
              <a:ext uri="{FF2B5EF4-FFF2-40B4-BE49-F238E27FC236}">
                <a16:creationId xmlns:a16="http://schemas.microsoft.com/office/drawing/2014/main" id="{E21F8EC1-3797-47B0-A360-90763380B4A6}"/>
              </a:ext>
            </a:extLst>
          </p:cNvPr>
          <p:cNvCxnSpPr>
            <a:cxnSpLocks/>
            <a:endCxn id="55" idx="2"/>
          </p:cNvCxnSpPr>
          <p:nvPr/>
        </p:nvCxnSpPr>
        <p:spPr bwMode="auto">
          <a:xfrm flipV="1">
            <a:off x="2172213" y="4063946"/>
            <a:ext cx="1862781" cy="218248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72DDAD3-E4CD-4761-B347-66AA60C2EDF5}"/>
              </a:ext>
            </a:extLst>
          </p:cNvPr>
          <p:cNvCxnSpPr>
            <a:cxnSpLocks/>
            <a:endCxn id="58" idx="2"/>
          </p:cNvCxnSpPr>
          <p:nvPr/>
        </p:nvCxnSpPr>
        <p:spPr bwMode="auto">
          <a:xfrm>
            <a:off x="2172213" y="6246428"/>
            <a:ext cx="1821100" cy="17342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EB1802A-88B0-429B-8ED1-4D0652C9915F}"/>
              </a:ext>
            </a:extLst>
          </p:cNvPr>
          <p:cNvCxnSpPr>
            <a:cxnSpLocks/>
            <a:endCxn id="59" idx="2"/>
          </p:cNvCxnSpPr>
          <p:nvPr/>
        </p:nvCxnSpPr>
        <p:spPr bwMode="auto">
          <a:xfrm>
            <a:off x="2172213" y="6246428"/>
            <a:ext cx="1862781" cy="252932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5" name="Flowchart: Connector 84">
            <a:extLst>
              <a:ext uri="{FF2B5EF4-FFF2-40B4-BE49-F238E27FC236}">
                <a16:creationId xmlns:a16="http://schemas.microsoft.com/office/drawing/2014/main" id="{162F5040-6D73-4A52-9C5D-A0C3883397FA}"/>
              </a:ext>
            </a:extLst>
          </p:cNvPr>
          <p:cNvSpPr/>
          <p:nvPr/>
        </p:nvSpPr>
        <p:spPr bwMode="auto">
          <a:xfrm>
            <a:off x="4253193" y="6141111"/>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6" name="Flowchart: Connector 85">
            <a:extLst>
              <a:ext uri="{FF2B5EF4-FFF2-40B4-BE49-F238E27FC236}">
                <a16:creationId xmlns:a16="http://schemas.microsoft.com/office/drawing/2014/main" id="{77F59AD5-FBC7-4F49-8B1A-E7329E77018F}"/>
              </a:ext>
            </a:extLst>
          </p:cNvPr>
          <p:cNvSpPr/>
          <p:nvPr/>
        </p:nvSpPr>
        <p:spPr bwMode="auto">
          <a:xfrm>
            <a:off x="4478283" y="6740835"/>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7" name="Flowchart: Connector 86">
            <a:extLst>
              <a:ext uri="{FF2B5EF4-FFF2-40B4-BE49-F238E27FC236}">
                <a16:creationId xmlns:a16="http://schemas.microsoft.com/office/drawing/2014/main" id="{277D5544-985F-41B5-A925-EEAA2B22A341}"/>
              </a:ext>
            </a:extLst>
          </p:cNvPr>
          <p:cNvSpPr/>
          <p:nvPr/>
        </p:nvSpPr>
        <p:spPr bwMode="auto">
          <a:xfrm>
            <a:off x="4699992" y="6474401"/>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8" name="Flowchart: Connector 87">
            <a:extLst>
              <a:ext uri="{FF2B5EF4-FFF2-40B4-BE49-F238E27FC236}">
                <a16:creationId xmlns:a16="http://schemas.microsoft.com/office/drawing/2014/main" id="{380D47C0-23DE-4D8B-8B82-AA207317AF41}"/>
              </a:ext>
            </a:extLst>
          </p:cNvPr>
          <p:cNvSpPr/>
          <p:nvPr/>
        </p:nvSpPr>
        <p:spPr bwMode="auto">
          <a:xfrm>
            <a:off x="5049303" y="6105611"/>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9" name="Flowchart: Connector 88">
            <a:extLst>
              <a:ext uri="{FF2B5EF4-FFF2-40B4-BE49-F238E27FC236}">
                <a16:creationId xmlns:a16="http://schemas.microsoft.com/office/drawing/2014/main" id="{88CC92D0-462C-4D4E-B378-B16A9CD6AEDD}"/>
              </a:ext>
            </a:extLst>
          </p:cNvPr>
          <p:cNvSpPr/>
          <p:nvPr/>
        </p:nvSpPr>
        <p:spPr bwMode="auto">
          <a:xfrm>
            <a:off x="5039108" y="6478758"/>
            <a:ext cx="228600" cy="228600"/>
          </a:xfrm>
          <a:prstGeom prst="flowChartConnector">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0" name="Flowchart: Connector 89">
            <a:extLst>
              <a:ext uri="{FF2B5EF4-FFF2-40B4-BE49-F238E27FC236}">
                <a16:creationId xmlns:a16="http://schemas.microsoft.com/office/drawing/2014/main" id="{E80AA098-4686-4E9D-B5B2-707D17E41002}"/>
              </a:ext>
            </a:extLst>
          </p:cNvPr>
          <p:cNvSpPr/>
          <p:nvPr/>
        </p:nvSpPr>
        <p:spPr bwMode="auto">
          <a:xfrm>
            <a:off x="4751161" y="3509238"/>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1" name="Flowchart: Connector 90">
            <a:extLst>
              <a:ext uri="{FF2B5EF4-FFF2-40B4-BE49-F238E27FC236}">
                <a16:creationId xmlns:a16="http://schemas.microsoft.com/office/drawing/2014/main" id="{7BA3F2FB-8DA0-46CF-9DF1-81F25B3B837E}"/>
              </a:ext>
            </a:extLst>
          </p:cNvPr>
          <p:cNvSpPr/>
          <p:nvPr/>
        </p:nvSpPr>
        <p:spPr bwMode="auto">
          <a:xfrm>
            <a:off x="4676936" y="4031774"/>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2" name="Flowchart: Connector 91">
            <a:extLst>
              <a:ext uri="{FF2B5EF4-FFF2-40B4-BE49-F238E27FC236}">
                <a16:creationId xmlns:a16="http://schemas.microsoft.com/office/drawing/2014/main" id="{14E174D7-1685-4643-86C7-D6682CB51757}"/>
              </a:ext>
            </a:extLst>
          </p:cNvPr>
          <p:cNvSpPr/>
          <p:nvPr/>
        </p:nvSpPr>
        <p:spPr bwMode="auto">
          <a:xfrm>
            <a:off x="5165630" y="3903265"/>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3" name="Flowchart: Connector 92">
            <a:extLst>
              <a:ext uri="{FF2B5EF4-FFF2-40B4-BE49-F238E27FC236}">
                <a16:creationId xmlns:a16="http://schemas.microsoft.com/office/drawing/2014/main" id="{29475D6F-C4A8-4452-A5EF-B5DF1604DC5E}"/>
              </a:ext>
            </a:extLst>
          </p:cNvPr>
          <p:cNvSpPr/>
          <p:nvPr/>
        </p:nvSpPr>
        <p:spPr bwMode="auto">
          <a:xfrm>
            <a:off x="5017216" y="4371625"/>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4" name="Flowchart: Connector 93">
            <a:extLst>
              <a:ext uri="{FF2B5EF4-FFF2-40B4-BE49-F238E27FC236}">
                <a16:creationId xmlns:a16="http://schemas.microsoft.com/office/drawing/2014/main" id="{073DDDA3-178F-4787-9D09-82767EA40E53}"/>
              </a:ext>
            </a:extLst>
          </p:cNvPr>
          <p:cNvSpPr/>
          <p:nvPr/>
        </p:nvSpPr>
        <p:spPr bwMode="auto">
          <a:xfrm>
            <a:off x="4364876" y="3674665"/>
            <a:ext cx="228600" cy="228600"/>
          </a:xfrm>
          <a:prstGeom prst="flowChartConnector">
            <a:avLst/>
          </a:prstGeom>
          <a:solidFill>
            <a:schemeClr val="accent2">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5" name="Flowchart: Connector 94">
            <a:extLst>
              <a:ext uri="{FF2B5EF4-FFF2-40B4-BE49-F238E27FC236}">
                <a16:creationId xmlns:a16="http://schemas.microsoft.com/office/drawing/2014/main" id="{44B48F6B-DF46-4FAB-81E9-5A81A027612D}"/>
              </a:ext>
            </a:extLst>
          </p:cNvPr>
          <p:cNvSpPr/>
          <p:nvPr/>
        </p:nvSpPr>
        <p:spPr bwMode="auto">
          <a:xfrm>
            <a:off x="1559944" y="7086600"/>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6" name="Flowchart: Connector 95">
            <a:extLst>
              <a:ext uri="{FF2B5EF4-FFF2-40B4-BE49-F238E27FC236}">
                <a16:creationId xmlns:a16="http://schemas.microsoft.com/office/drawing/2014/main" id="{BE0B6AF1-FAA3-4A80-B92A-F40A22D71EE0}"/>
              </a:ext>
            </a:extLst>
          </p:cNvPr>
          <p:cNvSpPr/>
          <p:nvPr/>
        </p:nvSpPr>
        <p:spPr bwMode="auto">
          <a:xfrm>
            <a:off x="4466496" y="8478046"/>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7" name="Flowchart: Connector 96">
            <a:extLst>
              <a:ext uri="{FF2B5EF4-FFF2-40B4-BE49-F238E27FC236}">
                <a16:creationId xmlns:a16="http://schemas.microsoft.com/office/drawing/2014/main" id="{6EBF26AC-461B-4670-8DE4-CD784B9C07D7}"/>
              </a:ext>
            </a:extLst>
          </p:cNvPr>
          <p:cNvSpPr/>
          <p:nvPr/>
        </p:nvSpPr>
        <p:spPr bwMode="auto">
          <a:xfrm>
            <a:off x="4442009" y="9010915"/>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8" name="Flowchart: Connector 97">
            <a:extLst>
              <a:ext uri="{FF2B5EF4-FFF2-40B4-BE49-F238E27FC236}">
                <a16:creationId xmlns:a16="http://schemas.microsoft.com/office/drawing/2014/main" id="{0E734E8F-02A9-45DD-AC9D-B6D68D3C67DC}"/>
              </a:ext>
            </a:extLst>
          </p:cNvPr>
          <p:cNvSpPr/>
          <p:nvPr/>
        </p:nvSpPr>
        <p:spPr bwMode="auto">
          <a:xfrm>
            <a:off x="5126147" y="8857720"/>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9" name="Flowchart: Connector 98">
            <a:extLst>
              <a:ext uri="{FF2B5EF4-FFF2-40B4-BE49-F238E27FC236}">
                <a16:creationId xmlns:a16="http://schemas.microsoft.com/office/drawing/2014/main" id="{D98FB944-95A3-49C3-898B-5FB1780536A7}"/>
              </a:ext>
            </a:extLst>
          </p:cNvPr>
          <p:cNvSpPr/>
          <p:nvPr/>
        </p:nvSpPr>
        <p:spPr bwMode="auto">
          <a:xfrm>
            <a:off x="5207943" y="8346518"/>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0" name="Flowchart: Connector 99">
            <a:extLst>
              <a:ext uri="{FF2B5EF4-FFF2-40B4-BE49-F238E27FC236}">
                <a16:creationId xmlns:a16="http://schemas.microsoft.com/office/drawing/2014/main" id="{6DDD7EF9-4A46-4BF2-926F-75F22F678B17}"/>
              </a:ext>
            </a:extLst>
          </p:cNvPr>
          <p:cNvSpPr/>
          <p:nvPr/>
        </p:nvSpPr>
        <p:spPr bwMode="auto">
          <a:xfrm>
            <a:off x="4876775" y="8629120"/>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1" name="Flowchart: Connector 100">
            <a:extLst>
              <a:ext uri="{FF2B5EF4-FFF2-40B4-BE49-F238E27FC236}">
                <a16:creationId xmlns:a16="http://schemas.microsoft.com/office/drawing/2014/main" id="{184D3C8A-E48E-41A9-B783-A149778D862B}"/>
              </a:ext>
            </a:extLst>
          </p:cNvPr>
          <p:cNvSpPr/>
          <p:nvPr/>
        </p:nvSpPr>
        <p:spPr bwMode="auto">
          <a:xfrm>
            <a:off x="4837063" y="8083312"/>
            <a:ext cx="228600" cy="228600"/>
          </a:xfrm>
          <a:prstGeom prst="flowChartConnector">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2" name="TextBox 101">
            <a:extLst>
              <a:ext uri="{FF2B5EF4-FFF2-40B4-BE49-F238E27FC236}">
                <a16:creationId xmlns:a16="http://schemas.microsoft.com/office/drawing/2014/main" id="{099C2A6D-FFD8-4A57-96F2-9FC1AB22535A}"/>
              </a:ext>
            </a:extLst>
          </p:cNvPr>
          <p:cNvSpPr txBox="1"/>
          <p:nvPr/>
        </p:nvSpPr>
        <p:spPr>
          <a:xfrm>
            <a:off x="1398451" y="1809289"/>
            <a:ext cx="2680351"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K - Means</a:t>
            </a:r>
          </a:p>
        </p:txBody>
      </p:sp>
      <p:sp>
        <p:nvSpPr>
          <p:cNvPr id="111" name="TextBox 110">
            <a:extLst>
              <a:ext uri="{FF2B5EF4-FFF2-40B4-BE49-F238E27FC236}">
                <a16:creationId xmlns:a16="http://schemas.microsoft.com/office/drawing/2014/main" id="{834809F0-5835-4CE5-A3F4-B7E420E40C6C}"/>
              </a:ext>
            </a:extLst>
          </p:cNvPr>
          <p:cNvSpPr txBox="1"/>
          <p:nvPr/>
        </p:nvSpPr>
        <p:spPr>
          <a:xfrm>
            <a:off x="7636942" y="1759343"/>
            <a:ext cx="3810000"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Reference Day </a:t>
            </a:r>
          </a:p>
        </p:txBody>
      </p:sp>
      <p:cxnSp>
        <p:nvCxnSpPr>
          <p:cNvPr id="114" name="Straight Arrow Connector 113">
            <a:extLst>
              <a:ext uri="{FF2B5EF4-FFF2-40B4-BE49-F238E27FC236}">
                <a16:creationId xmlns:a16="http://schemas.microsoft.com/office/drawing/2014/main" id="{22662F88-50E6-4BF6-92D5-DFBD4E4D537E}"/>
              </a:ext>
            </a:extLst>
          </p:cNvPr>
          <p:cNvCxnSpPr>
            <a:cxnSpLocks/>
            <a:stCxn id="141" idx="2"/>
            <a:endCxn id="58" idx="6"/>
          </p:cNvCxnSpPr>
          <p:nvPr/>
        </p:nvCxnSpPr>
        <p:spPr bwMode="auto">
          <a:xfrm flipH="1">
            <a:off x="5676875" y="3862923"/>
            <a:ext cx="2819272" cy="2556927"/>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1F9B7F6F-8DB1-448E-912E-D241B61EA7EB}"/>
              </a:ext>
            </a:extLst>
          </p:cNvPr>
          <p:cNvCxnSpPr>
            <a:cxnSpLocks/>
            <a:stCxn id="149" idx="2"/>
            <a:endCxn id="55" idx="6"/>
          </p:cNvCxnSpPr>
          <p:nvPr/>
        </p:nvCxnSpPr>
        <p:spPr bwMode="auto">
          <a:xfrm flipH="1" flipV="1">
            <a:off x="5718556" y="4063946"/>
            <a:ext cx="2991800" cy="2225234"/>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82CF84AE-E1AE-49F9-97FA-226CCA85872F}"/>
              </a:ext>
            </a:extLst>
          </p:cNvPr>
          <p:cNvCxnSpPr>
            <a:cxnSpLocks/>
            <a:stCxn id="156" idx="2"/>
            <a:endCxn id="59" idx="6"/>
          </p:cNvCxnSpPr>
          <p:nvPr/>
        </p:nvCxnSpPr>
        <p:spPr bwMode="auto">
          <a:xfrm flipH="1">
            <a:off x="5718556" y="8568332"/>
            <a:ext cx="2993957" cy="20742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41" name="Flowchart: Connector 140">
            <a:extLst>
              <a:ext uri="{FF2B5EF4-FFF2-40B4-BE49-F238E27FC236}">
                <a16:creationId xmlns:a16="http://schemas.microsoft.com/office/drawing/2014/main" id="{335E33B5-8A10-4E12-85C2-13FCD77967CA}"/>
              </a:ext>
            </a:extLst>
          </p:cNvPr>
          <p:cNvSpPr/>
          <p:nvPr/>
        </p:nvSpPr>
        <p:spPr bwMode="auto">
          <a:xfrm>
            <a:off x="8496147" y="3081873"/>
            <a:ext cx="1683562" cy="15621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2" name="Flowchart: Connector 141">
            <a:extLst>
              <a:ext uri="{FF2B5EF4-FFF2-40B4-BE49-F238E27FC236}">
                <a16:creationId xmlns:a16="http://schemas.microsoft.com/office/drawing/2014/main" id="{5CEDCDFB-5AD3-48EF-A9A9-614D0E53C3C0}"/>
              </a:ext>
            </a:extLst>
          </p:cNvPr>
          <p:cNvSpPr/>
          <p:nvPr/>
        </p:nvSpPr>
        <p:spPr bwMode="auto">
          <a:xfrm>
            <a:off x="8756027" y="3584184"/>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3" name="Flowchart: Connector 142">
            <a:extLst>
              <a:ext uri="{FF2B5EF4-FFF2-40B4-BE49-F238E27FC236}">
                <a16:creationId xmlns:a16="http://schemas.microsoft.com/office/drawing/2014/main" id="{D5998800-C8DC-4785-BE93-738A55A2B483}"/>
              </a:ext>
            </a:extLst>
          </p:cNvPr>
          <p:cNvSpPr/>
          <p:nvPr/>
        </p:nvSpPr>
        <p:spPr bwMode="auto">
          <a:xfrm>
            <a:off x="8981117" y="4183908"/>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4" name="Flowchart: Connector 143">
            <a:extLst>
              <a:ext uri="{FF2B5EF4-FFF2-40B4-BE49-F238E27FC236}">
                <a16:creationId xmlns:a16="http://schemas.microsoft.com/office/drawing/2014/main" id="{33994E52-1CB9-4E1D-8960-5FE54D75A98F}"/>
              </a:ext>
            </a:extLst>
          </p:cNvPr>
          <p:cNvSpPr/>
          <p:nvPr/>
        </p:nvSpPr>
        <p:spPr bwMode="auto">
          <a:xfrm>
            <a:off x="9202826" y="3917474"/>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5" name="Flowchart: Connector 144">
            <a:extLst>
              <a:ext uri="{FF2B5EF4-FFF2-40B4-BE49-F238E27FC236}">
                <a16:creationId xmlns:a16="http://schemas.microsoft.com/office/drawing/2014/main" id="{B93FC568-9850-4B99-B356-B3363577E01D}"/>
              </a:ext>
            </a:extLst>
          </p:cNvPr>
          <p:cNvSpPr/>
          <p:nvPr/>
        </p:nvSpPr>
        <p:spPr bwMode="auto">
          <a:xfrm>
            <a:off x="9552137" y="3548684"/>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6" name="Flowchart: Connector 145">
            <a:extLst>
              <a:ext uri="{FF2B5EF4-FFF2-40B4-BE49-F238E27FC236}">
                <a16:creationId xmlns:a16="http://schemas.microsoft.com/office/drawing/2014/main" id="{230C0F4D-3456-49A5-93B0-BA43730436EC}"/>
              </a:ext>
            </a:extLst>
          </p:cNvPr>
          <p:cNvSpPr/>
          <p:nvPr/>
        </p:nvSpPr>
        <p:spPr bwMode="auto">
          <a:xfrm>
            <a:off x="9541942" y="3921831"/>
            <a:ext cx="228600" cy="228600"/>
          </a:xfrm>
          <a:prstGeom prst="flowChartConnector">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9" name="Flowchart: Connector 148">
            <a:extLst>
              <a:ext uri="{FF2B5EF4-FFF2-40B4-BE49-F238E27FC236}">
                <a16:creationId xmlns:a16="http://schemas.microsoft.com/office/drawing/2014/main" id="{CD2DFEFD-350E-4D93-A502-6BC9C88B6DC7}"/>
              </a:ext>
            </a:extLst>
          </p:cNvPr>
          <p:cNvSpPr/>
          <p:nvPr/>
        </p:nvSpPr>
        <p:spPr bwMode="auto">
          <a:xfrm>
            <a:off x="8710356" y="5508130"/>
            <a:ext cx="1683562" cy="15621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0" name="Flowchart: Connector 149">
            <a:extLst>
              <a:ext uri="{FF2B5EF4-FFF2-40B4-BE49-F238E27FC236}">
                <a16:creationId xmlns:a16="http://schemas.microsoft.com/office/drawing/2014/main" id="{68C72E88-CEE9-4BB8-949B-7FBE404CEE9B}"/>
              </a:ext>
            </a:extLst>
          </p:cNvPr>
          <p:cNvSpPr/>
          <p:nvPr/>
        </p:nvSpPr>
        <p:spPr bwMode="auto">
          <a:xfrm>
            <a:off x="9276760" y="5924944"/>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1" name="Flowchart: Connector 150">
            <a:extLst>
              <a:ext uri="{FF2B5EF4-FFF2-40B4-BE49-F238E27FC236}">
                <a16:creationId xmlns:a16="http://schemas.microsoft.com/office/drawing/2014/main" id="{67D2924E-317C-4E0C-B5A6-D23E11AB945A}"/>
              </a:ext>
            </a:extLst>
          </p:cNvPr>
          <p:cNvSpPr/>
          <p:nvPr/>
        </p:nvSpPr>
        <p:spPr bwMode="auto">
          <a:xfrm>
            <a:off x="9202535" y="6447480"/>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2" name="Flowchart: Connector 151">
            <a:extLst>
              <a:ext uri="{FF2B5EF4-FFF2-40B4-BE49-F238E27FC236}">
                <a16:creationId xmlns:a16="http://schemas.microsoft.com/office/drawing/2014/main" id="{98FA778A-5CF8-4528-B8C3-428F7465AFD1}"/>
              </a:ext>
            </a:extLst>
          </p:cNvPr>
          <p:cNvSpPr/>
          <p:nvPr/>
        </p:nvSpPr>
        <p:spPr bwMode="auto">
          <a:xfrm>
            <a:off x="9691229" y="6318971"/>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3" name="Flowchart: Connector 152">
            <a:extLst>
              <a:ext uri="{FF2B5EF4-FFF2-40B4-BE49-F238E27FC236}">
                <a16:creationId xmlns:a16="http://schemas.microsoft.com/office/drawing/2014/main" id="{245E58A3-431F-4438-AEA2-00C9EA68A481}"/>
              </a:ext>
            </a:extLst>
          </p:cNvPr>
          <p:cNvSpPr/>
          <p:nvPr/>
        </p:nvSpPr>
        <p:spPr bwMode="auto">
          <a:xfrm>
            <a:off x="9542815" y="6787331"/>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4" name="Flowchart: Connector 153">
            <a:extLst>
              <a:ext uri="{FF2B5EF4-FFF2-40B4-BE49-F238E27FC236}">
                <a16:creationId xmlns:a16="http://schemas.microsoft.com/office/drawing/2014/main" id="{A35BB5EE-DA08-4996-A1AA-4F17C0612D35}"/>
              </a:ext>
            </a:extLst>
          </p:cNvPr>
          <p:cNvSpPr/>
          <p:nvPr/>
        </p:nvSpPr>
        <p:spPr bwMode="auto">
          <a:xfrm>
            <a:off x="8890475" y="6090371"/>
            <a:ext cx="228600" cy="228600"/>
          </a:xfrm>
          <a:prstGeom prst="flowChartConnector">
            <a:avLst/>
          </a:prstGeom>
          <a:solidFill>
            <a:srgbClr val="FFFF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6" name="Flowchart: Connector 155">
            <a:extLst>
              <a:ext uri="{FF2B5EF4-FFF2-40B4-BE49-F238E27FC236}">
                <a16:creationId xmlns:a16="http://schemas.microsoft.com/office/drawing/2014/main" id="{2A4406B3-813A-409A-B80F-4377A18EC242}"/>
              </a:ext>
            </a:extLst>
          </p:cNvPr>
          <p:cNvSpPr/>
          <p:nvPr/>
        </p:nvSpPr>
        <p:spPr bwMode="auto">
          <a:xfrm>
            <a:off x="8712513" y="7787282"/>
            <a:ext cx="1683562" cy="15621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7" name="Flowchart: Connector 156">
            <a:extLst>
              <a:ext uri="{FF2B5EF4-FFF2-40B4-BE49-F238E27FC236}">
                <a16:creationId xmlns:a16="http://schemas.microsoft.com/office/drawing/2014/main" id="{6BB800BC-7F05-44E9-9631-ED70E458BAFB}"/>
              </a:ext>
            </a:extLst>
          </p:cNvPr>
          <p:cNvSpPr/>
          <p:nvPr/>
        </p:nvSpPr>
        <p:spPr bwMode="auto">
          <a:xfrm>
            <a:off x="8926696" y="8554867"/>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8" name="Flowchart: Connector 157">
            <a:extLst>
              <a:ext uri="{FF2B5EF4-FFF2-40B4-BE49-F238E27FC236}">
                <a16:creationId xmlns:a16="http://schemas.microsoft.com/office/drawing/2014/main" id="{1B201B9B-3C5F-4B4F-B1AD-EE15B5113C65}"/>
              </a:ext>
            </a:extLst>
          </p:cNvPr>
          <p:cNvSpPr/>
          <p:nvPr/>
        </p:nvSpPr>
        <p:spPr bwMode="auto">
          <a:xfrm>
            <a:off x="9743182" y="8064156"/>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9" name="Flowchart: Connector 158">
            <a:extLst>
              <a:ext uri="{FF2B5EF4-FFF2-40B4-BE49-F238E27FC236}">
                <a16:creationId xmlns:a16="http://schemas.microsoft.com/office/drawing/2014/main" id="{737467B7-CEB8-429A-9A86-E9C550788C1C}"/>
              </a:ext>
            </a:extLst>
          </p:cNvPr>
          <p:cNvSpPr/>
          <p:nvPr/>
        </p:nvSpPr>
        <p:spPr bwMode="auto">
          <a:xfrm>
            <a:off x="9586347" y="8934541"/>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0" name="Flowchart: Connector 159">
            <a:extLst>
              <a:ext uri="{FF2B5EF4-FFF2-40B4-BE49-F238E27FC236}">
                <a16:creationId xmlns:a16="http://schemas.microsoft.com/office/drawing/2014/main" id="{7C31A020-D380-4FF3-B926-1CA9EE23E29D}"/>
              </a:ext>
            </a:extLst>
          </p:cNvPr>
          <p:cNvSpPr/>
          <p:nvPr/>
        </p:nvSpPr>
        <p:spPr bwMode="auto">
          <a:xfrm>
            <a:off x="9668143" y="8423339"/>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1" name="Flowchart: Connector 160">
            <a:extLst>
              <a:ext uri="{FF2B5EF4-FFF2-40B4-BE49-F238E27FC236}">
                <a16:creationId xmlns:a16="http://schemas.microsoft.com/office/drawing/2014/main" id="{0272949A-3845-442C-B079-5B51C64CCB94}"/>
              </a:ext>
            </a:extLst>
          </p:cNvPr>
          <p:cNvSpPr/>
          <p:nvPr/>
        </p:nvSpPr>
        <p:spPr bwMode="auto">
          <a:xfrm>
            <a:off x="9336975" y="8705941"/>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2" name="Flowchart: Connector 161">
            <a:extLst>
              <a:ext uri="{FF2B5EF4-FFF2-40B4-BE49-F238E27FC236}">
                <a16:creationId xmlns:a16="http://schemas.microsoft.com/office/drawing/2014/main" id="{DE3256A4-524D-4BD8-86FC-1EA5DED479E9}"/>
              </a:ext>
            </a:extLst>
          </p:cNvPr>
          <p:cNvSpPr/>
          <p:nvPr/>
        </p:nvSpPr>
        <p:spPr bwMode="auto">
          <a:xfrm>
            <a:off x="9297263" y="8160133"/>
            <a:ext cx="228600" cy="228600"/>
          </a:xfrm>
          <a:prstGeom prst="flowChartConnector">
            <a:avLst/>
          </a:prstGeom>
          <a:solidFill>
            <a:srgbClr val="3267A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6" name="TextBox 165">
            <a:extLst>
              <a:ext uri="{FF2B5EF4-FFF2-40B4-BE49-F238E27FC236}">
                <a16:creationId xmlns:a16="http://schemas.microsoft.com/office/drawing/2014/main" id="{84A1107A-01AB-4FCB-B88F-E06E42911516}"/>
              </a:ext>
            </a:extLst>
          </p:cNvPr>
          <p:cNvSpPr txBox="1"/>
          <p:nvPr/>
        </p:nvSpPr>
        <p:spPr>
          <a:xfrm>
            <a:off x="7600360" y="4585499"/>
            <a:ext cx="3810000" cy="738664"/>
          </a:xfrm>
          <a:prstGeom prst="rect">
            <a:avLst/>
          </a:prstGeom>
          <a:noFill/>
          <a:ln>
            <a:noFill/>
          </a:ln>
        </p:spPr>
        <p:txBody>
          <a:bodyPr wrap="square" rtlCol="0">
            <a:spAutoFit/>
          </a:bodyPr>
          <a:lstStyle/>
          <a:p>
            <a:r>
              <a:rPr lang="en-US" dirty="0">
                <a:latin typeface="Calibri" panose="020F0502020204030204" pitchFamily="34" charset="0"/>
                <a:cs typeface="Calibri" panose="020F0502020204030204" pitchFamily="34" charset="0"/>
              </a:rPr>
              <a:t>Label 1</a:t>
            </a:r>
          </a:p>
        </p:txBody>
      </p:sp>
      <p:sp>
        <p:nvSpPr>
          <p:cNvPr id="167" name="TextBox 166">
            <a:extLst>
              <a:ext uri="{FF2B5EF4-FFF2-40B4-BE49-F238E27FC236}">
                <a16:creationId xmlns:a16="http://schemas.microsoft.com/office/drawing/2014/main" id="{CCE71542-71C7-4A7E-992D-8082C672089B}"/>
              </a:ext>
            </a:extLst>
          </p:cNvPr>
          <p:cNvSpPr txBox="1"/>
          <p:nvPr/>
        </p:nvSpPr>
        <p:spPr>
          <a:xfrm>
            <a:off x="7681347" y="6961995"/>
            <a:ext cx="3810000" cy="738664"/>
          </a:xfrm>
          <a:prstGeom prst="rect">
            <a:avLst/>
          </a:prstGeom>
          <a:noFill/>
          <a:ln>
            <a:noFill/>
          </a:ln>
        </p:spPr>
        <p:txBody>
          <a:bodyPr wrap="square" rtlCol="0">
            <a:spAutoFit/>
          </a:bodyPr>
          <a:lstStyle/>
          <a:p>
            <a:r>
              <a:rPr lang="en-US" dirty="0">
                <a:latin typeface="Calibri" panose="020F0502020204030204" pitchFamily="34" charset="0"/>
                <a:cs typeface="Calibri" panose="020F0502020204030204" pitchFamily="34" charset="0"/>
              </a:rPr>
              <a:t>Label 2</a:t>
            </a:r>
          </a:p>
        </p:txBody>
      </p:sp>
      <p:sp>
        <p:nvSpPr>
          <p:cNvPr id="168" name="TextBox 167">
            <a:extLst>
              <a:ext uri="{FF2B5EF4-FFF2-40B4-BE49-F238E27FC236}">
                <a16:creationId xmlns:a16="http://schemas.microsoft.com/office/drawing/2014/main" id="{4F70334D-1932-43E3-B8CB-0EC4BC786822}"/>
              </a:ext>
            </a:extLst>
          </p:cNvPr>
          <p:cNvSpPr txBox="1"/>
          <p:nvPr/>
        </p:nvSpPr>
        <p:spPr>
          <a:xfrm>
            <a:off x="7751242" y="9060986"/>
            <a:ext cx="3810000" cy="738664"/>
          </a:xfrm>
          <a:prstGeom prst="rect">
            <a:avLst/>
          </a:prstGeom>
          <a:noFill/>
          <a:ln>
            <a:noFill/>
          </a:ln>
        </p:spPr>
        <p:txBody>
          <a:bodyPr wrap="square" rtlCol="0">
            <a:spAutoFit/>
          </a:bodyPr>
          <a:lstStyle/>
          <a:p>
            <a:r>
              <a:rPr lang="en-US" dirty="0">
                <a:latin typeface="Calibri" panose="020F0502020204030204" pitchFamily="34" charset="0"/>
                <a:cs typeface="Calibri" panose="020F0502020204030204" pitchFamily="34" charset="0"/>
              </a:rPr>
              <a:t>Label 3</a:t>
            </a:r>
          </a:p>
        </p:txBody>
      </p:sp>
      <p:sp>
        <p:nvSpPr>
          <p:cNvPr id="4" name="Slide Number Placeholder 3">
            <a:extLst>
              <a:ext uri="{FF2B5EF4-FFF2-40B4-BE49-F238E27FC236}">
                <a16:creationId xmlns:a16="http://schemas.microsoft.com/office/drawing/2014/main" id="{BF901AD9-C306-464A-B73B-3B6D124ED242}"/>
              </a:ext>
            </a:extLst>
          </p:cNvPr>
          <p:cNvSpPr>
            <a:spLocks noGrp="1"/>
          </p:cNvSpPr>
          <p:nvPr>
            <p:ph type="sldNum" sz="quarter" idx="10"/>
          </p:nvPr>
        </p:nvSpPr>
        <p:spPr/>
        <p:txBody>
          <a:bodyPr/>
          <a:lstStyle/>
          <a:p>
            <a:fld id="{FEF0C5C6-7631-47E2-8B65-F73CA4F43D0C}" type="slidenum">
              <a:rPr lang="en-US" smtClean="0"/>
              <a:t>19</a:t>
            </a:fld>
            <a:endParaRPr lang="en-US"/>
          </a:p>
        </p:txBody>
      </p:sp>
    </p:spTree>
    <p:extLst>
      <p:ext uri="{BB962C8B-B14F-4D97-AF65-F5344CB8AC3E}">
        <p14:creationId xmlns:p14="http://schemas.microsoft.com/office/powerpoint/2010/main" val="3487879471"/>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fade">
                                      <p:cBhvr>
                                        <p:cTn id="58" dur="500"/>
                                        <p:tgtEl>
                                          <p:spTgt spid="59"/>
                                        </p:tgtEl>
                                      </p:cBhvr>
                                    </p:animEffect>
                                  </p:childTnLst>
                                </p:cTn>
                              </p:par>
                              <p:par>
                                <p:cTn id="59" presetID="10"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500"/>
                                        <p:tgtEl>
                                          <p:spTgt spid="62"/>
                                        </p:tgtEl>
                                      </p:cBhvr>
                                    </p:animEffect>
                                  </p:childTnLst>
                                </p:cTn>
                              </p:par>
                              <p:par>
                                <p:cTn id="65" presetID="10"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fade">
                                      <p:cBhvr>
                                        <p:cTn id="79" dur="500"/>
                                        <p:tgtEl>
                                          <p:spTgt spid="8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fade">
                                      <p:cBhvr>
                                        <p:cTn id="82" dur="500"/>
                                        <p:tgtEl>
                                          <p:spTgt spid="8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fade">
                                      <p:cBhvr>
                                        <p:cTn id="85" dur="500"/>
                                        <p:tgtEl>
                                          <p:spTgt spid="9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fade">
                                      <p:cBhvr>
                                        <p:cTn id="91" dur="500"/>
                                        <p:tgtEl>
                                          <p:spTgt spid="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500"/>
                                        <p:tgtEl>
                                          <p:spTgt spid="9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6"/>
                                        </p:tgtEl>
                                        <p:attrNameLst>
                                          <p:attrName>style.visibility</p:attrName>
                                        </p:attrNameLst>
                                      </p:cBhvr>
                                      <p:to>
                                        <p:strVal val="visible"/>
                                      </p:to>
                                    </p:set>
                                    <p:animEffect transition="in" filter="fade">
                                      <p:cBhvr>
                                        <p:cTn id="100" dur="500"/>
                                        <p:tgtEl>
                                          <p:spTgt spid="9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7"/>
                                        </p:tgtEl>
                                        <p:attrNameLst>
                                          <p:attrName>style.visibility</p:attrName>
                                        </p:attrNameLst>
                                      </p:cBhvr>
                                      <p:to>
                                        <p:strVal val="visible"/>
                                      </p:to>
                                    </p:set>
                                    <p:animEffect transition="in" filter="fade">
                                      <p:cBhvr>
                                        <p:cTn id="103" dur="500"/>
                                        <p:tgtEl>
                                          <p:spTgt spid="9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8"/>
                                        </p:tgtEl>
                                        <p:attrNameLst>
                                          <p:attrName>style.visibility</p:attrName>
                                        </p:attrNameLst>
                                      </p:cBhvr>
                                      <p:to>
                                        <p:strVal val="visible"/>
                                      </p:to>
                                    </p:set>
                                    <p:animEffect transition="in" filter="fade">
                                      <p:cBhvr>
                                        <p:cTn id="106" dur="500"/>
                                        <p:tgtEl>
                                          <p:spTgt spid="9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Effect transition="in" filter="fade">
                                      <p:cBhvr>
                                        <p:cTn id="109" dur="500"/>
                                        <p:tgtEl>
                                          <p:spTgt spid="9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500"/>
                                        <p:tgtEl>
                                          <p:spTgt spid="1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01"/>
                                        </p:tgtEl>
                                        <p:attrNameLst>
                                          <p:attrName>style.visibility</p:attrName>
                                        </p:attrNameLst>
                                      </p:cBhvr>
                                      <p:to>
                                        <p:strVal val="visible"/>
                                      </p:to>
                                    </p:set>
                                    <p:animEffect transition="in" filter="fade">
                                      <p:cBhvr>
                                        <p:cTn id="115" dur="500"/>
                                        <p:tgtEl>
                                          <p:spTgt spid="101"/>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11"/>
                                        </p:tgtEl>
                                        <p:attrNameLst>
                                          <p:attrName>style.visibility</p:attrName>
                                        </p:attrNameLst>
                                      </p:cBhvr>
                                      <p:to>
                                        <p:strVal val="visible"/>
                                      </p:to>
                                    </p:set>
                                  </p:childTnLst>
                                </p:cTn>
                              </p:par>
                              <p:par>
                                <p:cTn id="120" presetID="10"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fade">
                                      <p:cBhvr>
                                        <p:cTn id="122" dur="500"/>
                                        <p:tgtEl>
                                          <p:spTgt spid="14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49"/>
                                        </p:tgtEl>
                                        <p:attrNameLst>
                                          <p:attrName>style.visibility</p:attrName>
                                        </p:attrNameLst>
                                      </p:cBhvr>
                                      <p:to>
                                        <p:strVal val="visible"/>
                                      </p:to>
                                    </p:set>
                                    <p:animEffect transition="in" filter="fade">
                                      <p:cBhvr>
                                        <p:cTn id="125" dur="500"/>
                                        <p:tgtEl>
                                          <p:spTgt spid="1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42"/>
                                        </p:tgtEl>
                                        <p:attrNameLst>
                                          <p:attrName>style.visibility</p:attrName>
                                        </p:attrNameLst>
                                      </p:cBhvr>
                                      <p:to>
                                        <p:strVal val="visible"/>
                                      </p:to>
                                    </p:set>
                                    <p:animEffect transition="in" filter="fade">
                                      <p:cBhvr>
                                        <p:cTn id="128" dur="500"/>
                                        <p:tgtEl>
                                          <p:spTgt spid="142"/>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46"/>
                                        </p:tgtEl>
                                        <p:attrNameLst>
                                          <p:attrName>style.visibility</p:attrName>
                                        </p:attrNameLst>
                                      </p:cBhvr>
                                      <p:to>
                                        <p:strVal val="visible"/>
                                      </p:to>
                                    </p:set>
                                    <p:animEffect transition="in" filter="fade">
                                      <p:cBhvr>
                                        <p:cTn id="131" dur="500"/>
                                        <p:tgtEl>
                                          <p:spTgt spid="14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43"/>
                                        </p:tgtEl>
                                        <p:attrNameLst>
                                          <p:attrName>style.visibility</p:attrName>
                                        </p:attrNameLst>
                                      </p:cBhvr>
                                      <p:to>
                                        <p:strVal val="visible"/>
                                      </p:to>
                                    </p:set>
                                    <p:animEffect transition="in" filter="fade">
                                      <p:cBhvr>
                                        <p:cTn id="134" dur="500"/>
                                        <p:tgtEl>
                                          <p:spTgt spid="14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44"/>
                                        </p:tgtEl>
                                        <p:attrNameLst>
                                          <p:attrName>style.visibility</p:attrName>
                                        </p:attrNameLst>
                                      </p:cBhvr>
                                      <p:to>
                                        <p:strVal val="visible"/>
                                      </p:to>
                                    </p:set>
                                    <p:animEffect transition="in" filter="fade">
                                      <p:cBhvr>
                                        <p:cTn id="137" dur="500"/>
                                        <p:tgtEl>
                                          <p:spTgt spid="144"/>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45"/>
                                        </p:tgtEl>
                                        <p:attrNameLst>
                                          <p:attrName>style.visibility</p:attrName>
                                        </p:attrNameLst>
                                      </p:cBhvr>
                                      <p:to>
                                        <p:strVal val="visible"/>
                                      </p:to>
                                    </p:set>
                                    <p:animEffect transition="in" filter="fade">
                                      <p:cBhvr>
                                        <p:cTn id="140" dur="500"/>
                                        <p:tgtEl>
                                          <p:spTgt spid="145"/>
                                        </p:tgtEl>
                                      </p:cBhvr>
                                    </p:animEffect>
                                  </p:childTnLst>
                                </p:cTn>
                              </p:par>
                              <p:par>
                                <p:cTn id="141" presetID="10" presetClass="entr" presetSubtype="0" fill="hold" nodeType="withEffect">
                                  <p:stCondLst>
                                    <p:cond delay="0"/>
                                  </p:stCondLst>
                                  <p:childTnLst>
                                    <p:set>
                                      <p:cBhvr>
                                        <p:cTn id="142" dur="1" fill="hold">
                                          <p:stCondLst>
                                            <p:cond delay="0"/>
                                          </p:stCondLst>
                                        </p:cTn>
                                        <p:tgtEl>
                                          <p:spTgt spid="130"/>
                                        </p:tgtEl>
                                        <p:attrNameLst>
                                          <p:attrName>style.visibility</p:attrName>
                                        </p:attrNameLst>
                                      </p:cBhvr>
                                      <p:to>
                                        <p:strVal val="visible"/>
                                      </p:to>
                                    </p:set>
                                    <p:animEffect transition="in" filter="fade">
                                      <p:cBhvr>
                                        <p:cTn id="143" dur="500"/>
                                        <p:tgtEl>
                                          <p:spTgt spid="130"/>
                                        </p:tgtEl>
                                      </p:cBhvr>
                                    </p:animEffect>
                                  </p:childTnLst>
                                </p:cTn>
                              </p:par>
                              <p:par>
                                <p:cTn id="144" presetID="10" presetClass="entr" presetSubtype="0" fill="hold" nodeType="withEffect">
                                  <p:stCondLst>
                                    <p:cond delay="0"/>
                                  </p:stCondLst>
                                  <p:childTnLst>
                                    <p:set>
                                      <p:cBhvr>
                                        <p:cTn id="145" dur="1" fill="hold">
                                          <p:stCondLst>
                                            <p:cond delay="0"/>
                                          </p:stCondLst>
                                        </p:cTn>
                                        <p:tgtEl>
                                          <p:spTgt spid="127"/>
                                        </p:tgtEl>
                                        <p:attrNameLst>
                                          <p:attrName>style.visibility</p:attrName>
                                        </p:attrNameLst>
                                      </p:cBhvr>
                                      <p:to>
                                        <p:strVal val="visible"/>
                                      </p:to>
                                    </p:set>
                                    <p:animEffect transition="in" filter="fade">
                                      <p:cBhvr>
                                        <p:cTn id="146" dur="500"/>
                                        <p:tgtEl>
                                          <p:spTgt spid="127"/>
                                        </p:tgtEl>
                                      </p:cBhvr>
                                    </p:animEffect>
                                  </p:childTnLst>
                                </p:cTn>
                              </p:par>
                              <p:par>
                                <p:cTn id="147" presetID="10" presetClass="entr" presetSubtype="0" fill="hold" nodeType="withEffect">
                                  <p:stCondLst>
                                    <p:cond delay="0"/>
                                  </p:stCondLst>
                                  <p:childTnLst>
                                    <p:set>
                                      <p:cBhvr>
                                        <p:cTn id="148" dur="1" fill="hold">
                                          <p:stCondLst>
                                            <p:cond delay="0"/>
                                          </p:stCondLst>
                                        </p:cTn>
                                        <p:tgtEl>
                                          <p:spTgt spid="114"/>
                                        </p:tgtEl>
                                        <p:attrNameLst>
                                          <p:attrName>style.visibility</p:attrName>
                                        </p:attrNameLst>
                                      </p:cBhvr>
                                      <p:to>
                                        <p:strVal val="visible"/>
                                      </p:to>
                                    </p:set>
                                    <p:animEffect transition="in" filter="fade">
                                      <p:cBhvr>
                                        <p:cTn id="149" dur="500"/>
                                        <p:tgtEl>
                                          <p:spTgt spid="114"/>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50"/>
                                        </p:tgtEl>
                                        <p:attrNameLst>
                                          <p:attrName>style.visibility</p:attrName>
                                        </p:attrNameLst>
                                      </p:cBhvr>
                                      <p:to>
                                        <p:strVal val="visible"/>
                                      </p:to>
                                    </p:set>
                                    <p:animEffect transition="in" filter="fade">
                                      <p:cBhvr>
                                        <p:cTn id="152" dur="500"/>
                                        <p:tgtEl>
                                          <p:spTgt spid="1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51"/>
                                        </p:tgtEl>
                                        <p:attrNameLst>
                                          <p:attrName>style.visibility</p:attrName>
                                        </p:attrNameLst>
                                      </p:cBhvr>
                                      <p:to>
                                        <p:strVal val="visible"/>
                                      </p:to>
                                    </p:set>
                                    <p:animEffect transition="in" filter="fade">
                                      <p:cBhvr>
                                        <p:cTn id="155" dur="500"/>
                                        <p:tgtEl>
                                          <p:spTgt spid="151"/>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52"/>
                                        </p:tgtEl>
                                        <p:attrNameLst>
                                          <p:attrName>style.visibility</p:attrName>
                                        </p:attrNameLst>
                                      </p:cBhvr>
                                      <p:to>
                                        <p:strVal val="visible"/>
                                      </p:to>
                                    </p:set>
                                    <p:animEffect transition="in" filter="fade">
                                      <p:cBhvr>
                                        <p:cTn id="158" dur="500"/>
                                        <p:tgtEl>
                                          <p:spTgt spid="15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53"/>
                                        </p:tgtEl>
                                        <p:attrNameLst>
                                          <p:attrName>style.visibility</p:attrName>
                                        </p:attrNameLst>
                                      </p:cBhvr>
                                      <p:to>
                                        <p:strVal val="visible"/>
                                      </p:to>
                                    </p:set>
                                    <p:animEffect transition="in" filter="fade">
                                      <p:cBhvr>
                                        <p:cTn id="161" dur="500"/>
                                        <p:tgtEl>
                                          <p:spTgt spid="153"/>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fade">
                                      <p:cBhvr>
                                        <p:cTn id="164" dur="500"/>
                                        <p:tgtEl>
                                          <p:spTgt spid="15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56"/>
                                        </p:tgtEl>
                                        <p:attrNameLst>
                                          <p:attrName>style.visibility</p:attrName>
                                        </p:attrNameLst>
                                      </p:cBhvr>
                                      <p:to>
                                        <p:strVal val="visible"/>
                                      </p:to>
                                    </p:set>
                                    <p:animEffect transition="in" filter="fade">
                                      <p:cBhvr>
                                        <p:cTn id="167" dur="500"/>
                                        <p:tgtEl>
                                          <p:spTgt spid="156"/>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57"/>
                                        </p:tgtEl>
                                        <p:attrNameLst>
                                          <p:attrName>style.visibility</p:attrName>
                                        </p:attrNameLst>
                                      </p:cBhvr>
                                      <p:to>
                                        <p:strVal val="visible"/>
                                      </p:to>
                                    </p:set>
                                    <p:animEffect transition="in" filter="fade">
                                      <p:cBhvr>
                                        <p:cTn id="170" dur="500"/>
                                        <p:tgtEl>
                                          <p:spTgt spid="157"/>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58"/>
                                        </p:tgtEl>
                                        <p:attrNameLst>
                                          <p:attrName>style.visibility</p:attrName>
                                        </p:attrNameLst>
                                      </p:cBhvr>
                                      <p:to>
                                        <p:strVal val="visible"/>
                                      </p:to>
                                    </p:set>
                                    <p:animEffect transition="in" filter="fade">
                                      <p:cBhvr>
                                        <p:cTn id="173" dur="500"/>
                                        <p:tgtEl>
                                          <p:spTgt spid="158"/>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59"/>
                                        </p:tgtEl>
                                        <p:attrNameLst>
                                          <p:attrName>style.visibility</p:attrName>
                                        </p:attrNameLst>
                                      </p:cBhvr>
                                      <p:to>
                                        <p:strVal val="visible"/>
                                      </p:to>
                                    </p:set>
                                    <p:animEffect transition="in" filter="fade">
                                      <p:cBhvr>
                                        <p:cTn id="176" dur="500"/>
                                        <p:tgtEl>
                                          <p:spTgt spid="15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60"/>
                                        </p:tgtEl>
                                        <p:attrNameLst>
                                          <p:attrName>style.visibility</p:attrName>
                                        </p:attrNameLst>
                                      </p:cBhvr>
                                      <p:to>
                                        <p:strVal val="visible"/>
                                      </p:to>
                                    </p:set>
                                    <p:animEffect transition="in" filter="fade">
                                      <p:cBhvr>
                                        <p:cTn id="179" dur="500"/>
                                        <p:tgtEl>
                                          <p:spTgt spid="160"/>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61"/>
                                        </p:tgtEl>
                                        <p:attrNameLst>
                                          <p:attrName>style.visibility</p:attrName>
                                        </p:attrNameLst>
                                      </p:cBhvr>
                                      <p:to>
                                        <p:strVal val="visible"/>
                                      </p:to>
                                    </p:set>
                                    <p:animEffect transition="in" filter="fade">
                                      <p:cBhvr>
                                        <p:cTn id="182" dur="500"/>
                                        <p:tgtEl>
                                          <p:spTgt spid="161"/>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62"/>
                                        </p:tgtEl>
                                        <p:attrNameLst>
                                          <p:attrName>style.visibility</p:attrName>
                                        </p:attrNameLst>
                                      </p:cBhvr>
                                      <p:to>
                                        <p:strVal val="visible"/>
                                      </p:to>
                                    </p:set>
                                    <p:animEffect transition="in" filter="fade">
                                      <p:cBhvr>
                                        <p:cTn id="185" dur="500"/>
                                        <p:tgtEl>
                                          <p:spTgt spid="162"/>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66"/>
                                        </p:tgtEl>
                                        <p:attrNameLst>
                                          <p:attrName>style.visibility</p:attrName>
                                        </p:attrNameLst>
                                      </p:cBhvr>
                                      <p:to>
                                        <p:strVal val="visible"/>
                                      </p:to>
                                    </p:set>
                                    <p:animEffect transition="in" filter="fade">
                                      <p:cBhvr>
                                        <p:cTn id="188" dur="500"/>
                                        <p:tgtEl>
                                          <p:spTgt spid="166"/>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67"/>
                                        </p:tgtEl>
                                        <p:attrNameLst>
                                          <p:attrName>style.visibility</p:attrName>
                                        </p:attrNameLst>
                                      </p:cBhvr>
                                      <p:to>
                                        <p:strVal val="visible"/>
                                      </p:to>
                                    </p:set>
                                    <p:animEffect transition="in" filter="fade">
                                      <p:cBhvr>
                                        <p:cTn id="191" dur="500"/>
                                        <p:tgtEl>
                                          <p:spTgt spid="167"/>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8"/>
                                        </p:tgtEl>
                                        <p:attrNameLst>
                                          <p:attrName>style.visibility</p:attrName>
                                        </p:attrNameLst>
                                      </p:cBhvr>
                                      <p:to>
                                        <p:strVal val="visible"/>
                                      </p:to>
                                    </p:set>
                                    <p:animEffect transition="in" filter="fade">
                                      <p:cBhvr>
                                        <p:cTn id="194"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6" grpId="0" animBg="1"/>
      <p:bldP spid="10" grpId="0"/>
      <p:bldP spid="55" grpId="0" animBg="1"/>
      <p:bldP spid="58" grpId="0" animBg="1"/>
      <p:bldP spid="59"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p:bldP spid="111" grpId="0"/>
      <p:bldP spid="141" grpId="0" animBg="1"/>
      <p:bldP spid="142" grpId="0" animBg="1"/>
      <p:bldP spid="143" grpId="0" animBg="1"/>
      <p:bldP spid="144" grpId="0" animBg="1"/>
      <p:bldP spid="145" grpId="0" animBg="1"/>
      <p:bldP spid="146" grpId="0" animBg="1"/>
      <p:bldP spid="149" grpId="0" animBg="1"/>
      <p:bldP spid="150" grpId="0" animBg="1"/>
      <p:bldP spid="151" grpId="0" animBg="1"/>
      <p:bldP spid="152" grpId="0" animBg="1"/>
      <p:bldP spid="153" grpId="0" animBg="1"/>
      <p:bldP spid="154" grpId="0" animBg="1"/>
      <p:bldP spid="156" grpId="0" animBg="1"/>
      <p:bldP spid="157" grpId="0" animBg="1"/>
      <p:bldP spid="158" grpId="0" animBg="1"/>
      <p:bldP spid="159" grpId="0" animBg="1"/>
      <p:bldP spid="160" grpId="0" animBg="1"/>
      <p:bldP spid="161" grpId="0" animBg="1"/>
      <p:bldP spid="162" grpId="0" animBg="1"/>
      <p:bldP spid="166" grpId="0" animBg="1"/>
      <p:bldP spid="167" grpId="0" animBg="1"/>
      <p:bldP spid="16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Thesis Statement</a:t>
            </a:r>
          </a:p>
        </p:txBody>
      </p:sp>
      <p:sp>
        <p:nvSpPr>
          <p:cNvPr id="3" name="TextBox 2"/>
          <p:cNvSpPr txBox="1"/>
          <p:nvPr/>
        </p:nvSpPr>
        <p:spPr>
          <a:xfrm>
            <a:off x="393700" y="3353306"/>
            <a:ext cx="12255500" cy="3046988"/>
          </a:xfrm>
          <a:prstGeom prst="rect">
            <a:avLst/>
          </a:prstGeom>
          <a:noFill/>
        </p:spPr>
        <p:txBody>
          <a:bodyPr wrap="square" rtlCol="0">
            <a:spAutoFit/>
          </a:bodyPr>
          <a:lstStyle/>
          <a:p>
            <a:r>
              <a:rPr lang="en-US" sz="3200" b="1" dirty="0">
                <a:latin typeface="URWPalladioL-Bold"/>
              </a:rPr>
              <a:t>By combining clustering and other data mining techniques we can produce a view of host behaviors that helps network administrators </a:t>
            </a:r>
          </a:p>
          <a:p>
            <a:r>
              <a:rPr lang="en-US" sz="3200" b="1" dirty="0">
                <a:latin typeface="URWPalladioL-Bold"/>
              </a:rPr>
              <a:t>to understand behavior of the networks.</a:t>
            </a:r>
          </a:p>
          <a:p>
            <a:pPr algn="l"/>
            <a:endParaRPr lang="en-US" sz="3200" b="1" dirty="0">
              <a:latin typeface="URWPalladioL-Bold"/>
            </a:endParaRPr>
          </a:p>
          <a:p>
            <a:r>
              <a:rPr lang="en-US" sz="3200" b="1" dirty="0">
                <a:latin typeface="URWPalladioL-Bold"/>
              </a:rPr>
              <a:t>This system complements existing network analysis tools to ease network management.</a:t>
            </a:r>
            <a:endParaRPr lang="en-US" sz="3000" i="1"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72C48FD7-B84F-4868-8B20-80BD74747A63}"/>
              </a:ext>
            </a:extLst>
          </p:cNvPr>
          <p:cNvSpPr>
            <a:spLocks noGrp="1"/>
          </p:cNvSpPr>
          <p:nvPr>
            <p:ph type="sldNum" sz="quarter" idx="10"/>
          </p:nvPr>
        </p:nvSpPr>
        <p:spPr/>
        <p:txBody>
          <a:bodyPr/>
          <a:lstStyle/>
          <a:p>
            <a:fld id="{FEF0C5C6-7631-47E2-8B65-F73CA4F43D0C}" type="slidenum">
              <a:rPr lang="en-US" smtClean="0"/>
              <a:t>2</a:t>
            </a:fld>
            <a:endParaRPr lang="en-US"/>
          </a:p>
        </p:txBody>
      </p:sp>
    </p:spTree>
    <p:extLst>
      <p:ext uri="{BB962C8B-B14F-4D97-AF65-F5344CB8AC3E}">
        <p14:creationId xmlns:p14="http://schemas.microsoft.com/office/powerpoint/2010/main" val="342009488"/>
      </p:ext>
    </p:extLst>
  </p:cSld>
  <p:clrMapOvr>
    <a:masterClrMapping/>
  </p:clrMapOvr>
  <p:transition advTm="182624"/>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B0895604-D3D9-41D0-AA97-4C6DB9E5B146}"/>
              </a:ext>
            </a:extLst>
          </p:cNvPr>
          <p:cNvSpPr>
            <a:spLocks noGrp="1"/>
          </p:cNvSpPr>
          <p:nvPr>
            <p:ph type="sldNum" sz="quarter" idx="10"/>
          </p:nvPr>
        </p:nvSpPr>
        <p:spPr/>
        <p:txBody>
          <a:bodyPr/>
          <a:lstStyle/>
          <a:p>
            <a:fld id="{FEF0C5C6-7631-47E2-8B65-F73CA4F43D0C}" type="slidenum">
              <a:rPr lang="en-US" smtClean="0"/>
              <a:t>20</a:t>
            </a:fld>
            <a:endParaRPr lang="en-US"/>
          </a:p>
        </p:txBody>
      </p:sp>
      <p:graphicFrame>
        <p:nvGraphicFramePr>
          <p:cNvPr id="5" name="Table 4">
            <a:extLst>
              <a:ext uri="{FF2B5EF4-FFF2-40B4-BE49-F238E27FC236}">
                <a16:creationId xmlns:a16="http://schemas.microsoft.com/office/drawing/2014/main" id="{73A7CA4B-586B-4BE0-A7BD-114786C3EEE7}"/>
              </a:ext>
            </a:extLst>
          </p:cNvPr>
          <p:cNvGraphicFramePr>
            <a:graphicFrameLocks noGrp="1"/>
          </p:cNvGraphicFramePr>
          <p:nvPr>
            <p:extLst>
              <p:ext uri="{D42A27DB-BD31-4B8C-83A1-F6EECF244321}">
                <p14:modId xmlns:p14="http://schemas.microsoft.com/office/powerpoint/2010/main" val="2145244598"/>
              </p:ext>
            </p:extLst>
          </p:nvPr>
        </p:nvGraphicFramePr>
        <p:xfrm>
          <a:off x="127000" y="1406047"/>
          <a:ext cx="12708375" cy="8310810"/>
        </p:xfrm>
        <a:graphic>
          <a:graphicData uri="http://schemas.openxmlformats.org/drawingml/2006/table">
            <a:tbl>
              <a:tblPr firstRow="1" bandRow="1">
                <a:tableStyleId>{5940675A-B579-460E-94D1-54222C63F5DA}</a:tableStyleId>
              </a:tblPr>
              <a:tblGrid>
                <a:gridCol w="4093176">
                  <a:extLst>
                    <a:ext uri="{9D8B030D-6E8A-4147-A177-3AD203B41FA5}">
                      <a16:colId xmlns:a16="http://schemas.microsoft.com/office/drawing/2014/main" val="669688676"/>
                    </a:ext>
                  </a:extLst>
                </a:gridCol>
                <a:gridCol w="1164624">
                  <a:extLst>
                    <a:ext uri="{9D8B030D-6E8A-4147-A177-3AD203B41FA5}">
                      <a16:colId xmlns:a16="http://schemas.microsoft.com/office/drawing/2014/main" val="2909284384"/>
                    </a:ext>
                  </a:extLst>
                </a:gridCol>
                <a:gridCol w="1659375">
                  <a:extLst>
                    <a:ext uri="{9D8B030D-6E8A-4147-A177-3AD203B41FA5}">
                      <a16:colId xmlns:a16="http://schemas.microsoft.com/office/drawing/2014/main" val="3025033812"/>
                    </a:ext>
                  </a:extLst>
                </a:gridCol>
                <a:gridCol w="1447800">
                  <a:extLst>
                    <a:ext uri="{9D8B030D-6E8A-4147-A177-3AD203B41FA5}">
                      <a16:colId xmlns:a16="http://schemas.microsoft.com/office/drawing/2014/main" val="4272961870"/>
                    </a:ext>
                  </a:extLst>
                </a:gridCol>
                <a:gridCol w="1524000">
                  <a:extLst>
                    <a:ext uri="{9D8B030D-6E8A-4147-A177-3AD203B41FA5}">
                      <a16:colId xmlns:a16="http://schemas.microsoft.com/office/drawing/2014/main" val="589493177"/>
                    </a:ext>
                  </a:extLst>
                </a:gridCol>
                <a:gridCol w="1066800">
                  <a:extLst>
                    <a:ext uri="{9D8B030D-6E8A-4147-A177-3AD203B41FA5}">
                      <a16:colId xmlns:a16="http://schemas.microsoft.com/office/drawing/2014/main" val="4135776679"/>
                    </a:ext>
                  </a:extLst>
                </a:gridCol>
                <a:gridCol w="812800">
                  <a:extLst>
                    <a:ext uri="{9D8B030D-6E8A-4147-A177-3AD203B41FA5}">
                      <a16:colId xmlns:a16="http://schemas.microsoft.com/office/drawing/2014/main" val="2781985972"/>
                    </a:ext>
                  </a:extLst>
                </a:gridCol>
                <a:gridCol w="939800">
                  <a:extLst>
                    <a:ext uri="{9D8B030D-6E8A-4147-A177-3AD203B41FA5}">
                      <a16:colId xmlns:a16="http://schemas.microsoft.com/office/drawing/2014/main" val="369591662"/>
                    </a:ext>
                  </a:extLst>
                </a:gridCol>
              </a:tblGrid>
              <a:tr h="472440">
                <a:tc rowSpan="2">
                  <a:txBody>
                    <a:bodyPr/>
                    <a:lstStyle/>
                    <a:p>
                      <a:endParaRPr lang="en-US" sz="20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Cluster Label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                                                 Cluster Centers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43730797"/>
                  </a:ext>
                </a:extLst>
              </a:tr>
              <a:tr h="47244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414141"/>
                          </a:solidFill>
                          <a:effectLst/>
                          <a:uLnTx/>
                          <a:uFillTx/>
                          <a:latin typeface="Calibri" panose="020F0502020204030204" pitchFamily="34" charset="0"/>
                          <a:ea typeface="+mn-ea"/>
                          <a:cs typeface="Calibri" panose="020F0502020204030204" pitchFamily="34" charset="0"/>
                        </a:rPr>
                        <a:t>Avg</a:t>
                      </a: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Flows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414141"/>
                          </a:solidFill>
                          <a:effectLst/>
                          <a:uLnTx/>
                          <a:uFillTx/>
                          <a:latin typeface="Calibri" panose="020F0502020204030204" pitchFamily="34" charset="0"/>
                          <a:ea typeface="+mn-ea"/>
                          <a:cs typeface="Calibri" panose="020F0502020204030204" pitchFamily="34" charset="0"/>
                        </a:rPr>
                        <a:t>Avg</a:t>
                      </a: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Destinations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414141"/>
                          </a:solidFill>
                          <a:effectLst/>
                          <a:uLnTx/>
                          <a:uFillTx/>
                          <a:latin typeface="Calibri" panose="020F0502020204030204" pitchFamily="34" charset="0"/>
                          <a:ea typeface="+mn-ea"/>
                          <a:cs typeface="Calibri" panose="020F0502020204030204" pitchFamily="34" charset="0"/>
                        </a:rPr>
                        <a:t>Avg</a:t>
                      </a: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 Source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 Ports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414141"/>
                          </a:solidFill>
                          <a:effectLst/>
                          <a:uLnTx/>
                          <a:uFillTx/>
                          <a:latin typeface="Calibri" panose="020F0502020204030204" pitchFamily="34" charset="0"/>
                          <a:ea typeface="+mn-ea"/>
                          <a:cs typeface="Calibri" panose="020F0502020204030204" pitchFamily="34" charset="0"/>
                        </a:rPr>
                        <a:t>Avg</a:t>
                      </a: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Ports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414141"/>
                          </a:solidFill>
                          <a:effectLst/>
                          <a:uLnTx/>
                          <a:uFillTx/>
                          <a:latin typeface="Calibri" panose="020F0502020204030204" pitchFamily="34" charset="0"/>
                          <a:ea typeface="+mn-ea"/>
                          <a:cs typeface="Calibri" panose="020F0502020204030204" pitchFamily="34" charset="0"/>
                        </a:rPr>
                        <a:t>Avg</a:t>
                      </a: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TCP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414141"/>
                          </a:solidFill>
                          <a:effectLst/>
                          <a:uLnTx/>
                          <a:uFillTx/>
                          <a:latin typeface="Calibri" panose="020F0502020204030204" pitchFamily="34" charset="0"/>
                          <a:ea typeface="+mn-ea"/>
                          <a:cs typeface="Calibri" panose="020F0502020204030204" pitchFamily="34" charset="0"/>
                        </a:rPr>
                        <a:t>Avg</a:t>
                      </a: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UDP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414141"/>
                          </a:solidFill>
                          <a:effectLst/>
                          <a:uLnTx/>
                          <a:uFillTx/>
                          <a:latin typeface="Calibri" panose="020F0502020204030204" pitchFamily="34" charset="0"/>
                          <a:ea typeface="+mn-ea"/>
                          <a:cs typeface="Calibri" panose="020F0502020204030204" pitchFamily="34" charset="0"/>
                        </a:rPr>
                        <a:t>Avg</a:t>
                      </a:r>
                      <a:r>
                        <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5783545"/>
                  </a:ext>
                </a:extLst>
              </a:tr>
              <a:tr h="751770">
                <a:tc>
                  <a:txBody>
                    <a:bodyPr/>
                    <a:lstStyle/>
                    <a:p>
                      <a:endParaRPr lang="en-US"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DNS CLIENTS (Low Volume)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9687654"/>
                  </a:ext>
                </a:extLst>
              </a:tr>
              <a:tr h="751770">
                <a:tc>
                  <a:txBody>
                    <a:bodyPr/>
                    <a:lstStyle/>
                    <a:p>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DNS CLIENTS (High Volume)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7654800"/>
                  </a:ext>
                </a:extLst>
              </a:tr>
              <a:tr h="751770">
                <a:tc>
                  <a:txBody>
                    <a:bodyP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Few Small Flows (TCP)</a:t>
                      </a:r>
                      <a:endParaRPr lang="en-US"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9981280"/>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Few Small Flows (UDP)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5955195"/>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DNS SERVERS (High Volume)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6680983"/>
                  </a:ext>
                </a:extLst>
              </a:tr>
              <a:tr h="751770">
                <a:tc>
                  <a:txBody>
                    <a:bodyPr/>
                    <a:lstStyle/>
                    <a:p>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DNS SERVERS (Low Volume)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9995"/>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Scanners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634293"/>
                  </a:ext>
                </a:extLst>
              </a:tr>
            </a:tbl>
          </a:graphicData>
        </a:graphic>
      </p:graphicFrame>
    </p:spTree>
    <p:extLst>
      <p:ext uri="{BB962C8B-B14F-4D97-AF65-F5344CB8AC3E}">
        <p14:creationId xmlns:p14="http://schemas.microsoft.com/office/powerpoint/2010/main" val="4007169453"/>
      </p:ext>
    </p:extLst>
  </p:cSld>
  <p:clrMapOvr>
    <a:masterClrMapping/>
  </p:clrMapOvr>
  <p:transition advTm="32840"/>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21</a:t>
            </a:fld>
            <a:endParaRPr lang="en-US"/>
          </a:p>
        </p:txBody>
      </p:sp>
      <p:pic>
        <p:nvPicPr>
          <p:cNvPr id="5" name="Picture 4">
            <a:extLst>
              <a:ext uri="{FF2B5EF4-FFF2-40B4-BE49-F238E27FC236}">
                <a16:creationId xmlns:a16="http://schemas.microsoft.com/office/drawing/2014/main" id="{D6E57998-149A-46FE-964F-E3BB2EEB517C}"/>
              </a:ext>
            </a:extLst>
          </p:cNvPr>
          <p:cNvPicPr>
            <a:picLocks noChangeAspect="1"/>
          </p:cNvPicPr>
          <p:nvPr/>
        </p:nvPicPr>
        <p:blipFill>
          <a:blip r:embed="rId3"/>
          <a:stretch>
            <a:fillRect/>
          </a:stretch>
        </p:blipFill>
        <p:spPr>
          <a:xfrm>
            <a:off x="1844462" y="2252134"/>
            <a:ext cx="9763337" cy="6973812"/>
          </a:xfrm>
          <a:prstGeom prst="rect">
            <a:avLst/>
          </a:prstGeom>
        </p:spPr>
      </p:pic>
    </p:spTree>
    <p:extLst>
      <p:ext uri="{BB962C8B-B14F-4D97-AF65-F5344CB8AC3E}">
        <p14:creationId xmlns:p14="http://schemas.microsoft.com/office/powerpoint/2010/main" val="2445987541"/>
      </p:ext>
    </p:extLst>
  </p:cSld>
  <p:clrMapOvr>
    <a:masterClrMapping/>
  </p:clrMapOvr>
  <p:transition advTm="32840"/>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23B4B384-07EF-412B-A798-C865AE6A4556}"/>
              </a:ext>
            </a:extLst>
          </p:cNvPr>
          <p:cNvSpPr>
            <a:spLocks noGrp="1"/>
          </p:cNvSpPr>
          <p:nvPr>
            <p:ph type="sldNum" sz="quarter" idx="10"/>
          </p:nvPr>
        </p:nvSpPr>
        <p:spPr/>
        <p:txBody>
          <a:bodyPr/>
          <a:lstStyle/>
          <a:p>
            <a:fld id="{FEF0C5C6-7631-47E2-8B65-F73CA4F43D0C}" type="slidenum">
              <a:rPr lang="en-US" smtClean="0"/>
              <a:t>22</a:t>
            </a:fld>
            <a:endParaRPr lang="en-US"/>
          </a:p>
        </p:txBody>
      </p:sp>
      <p:pic>
        <p:nvPicPr>
          <p:cNvPr id="6" name="Picture 5">
            <a:extLst>
              <a:ext uri="{FF2B5EF4-FFF2-40B4-BE49-F238E27FC236}">
                <a16:creationId xmlns:a16="http://schemas.microsoft.com/office/drawing/2014/main" id="{49028C27-13A5-4E58-A18A-F9F97982E224}"/>
              </a:ext>
            </a:extLst>
          </p:cNvPr>
          <p:cNvPicPr>
            <a:picLocks noChangeAspect="1"/>
          </p:cNvPicPr>
          <p:nvPr/>
        </p:nvPicPr>
        <p:blipFill>
          <a:blip r:embed="rId3"/>
          <a:stretch>
            <a:fillRect/>
          </a:stretch>
        </p:blipFill>
        <p:spPr>
          <a:xfrm>
            <a:off x="548962" y="2699305"/>
            <a:ext cx="12160875" cy="5988358"/>
          </a:xfrm>
          <a:prstGeom prst="rect">
            <a:avLst/>
          </a:prstGeom>
        </p:spPr>
      </p:pic>
    </p:spTree>
    <p:extLst>
      <p:ext uri="{BB962C8B-B14F-4D97-AF65-F5344CB8AC3E}">
        <p14:creationId xmlns:p14="http://schemas.microsoft.com/office/powerpoint/2010/main" val="1529826886"/>
      </p:ext>
    </p:extLst>
  </p:cSld>
  <p:clrMapOvr>
    <a:masterClrMapping/>
  </p:clrMapOvr>
  <p:transition advTm="32840"/>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E4F1C912-7928-4EF4-AAE5-15AD6D4245F3}"/>
              </a:ext>
            </a:extLst>
          </p:cNvPr>
          <p:cNvSpPr>
            <a:spLocks noGrp="1"/>
          </p:cNvSpPr>
          <p:nvPr>
            <p:ph type="sldNum" sz="quarter" idx="10"/>
          </p:nvPr>
        </p:nvSpPr>
        <p:spPr/>
        <p:txBody>
          <a:bodyPr/>
          <a:lstStyle/>
          <a:p>
            <a:fld id="{FEF0C5C6-7631-47E2-8B65-F73CA4F43D0C}" type="slidenum">
              <a:rPr lang="en-US" smtClean="0"/>
              <a:t>23</a:t>
            </a:fld>
            <a:endParaRPr lang="en-US"/>
          </a:p>
        </p:txBody>
      </p:sp>
      <p:pic>
        <p:nvPicPr>
          <p:cNvPr id="6" name="Picture 5">
            <a:extLst>
              <a:ext uri="{FF2B5EF4-FFF2-40B4-BE49-F238E27FC236}">
                <a16:creationId xmlns:a16="http://schemas.microsoft.com/office/drawing/2014/main" id="{F9A3215F-DD09-465E-B81C-2C81DE88A315}"/>
              </a:ext>
            </a:extLst>
          </p:cNvPr>
          <p:cNvPicPr>
            <a:picLocks noChangeAspect="1"/>
          </p:cNvPicPr>
          <p:nvPr/>
        </p:nvPicPr>
        <p:blipFill>
          <a:blip r:embed="rId3"/>
          <a:stretch>
            <a:fillRect/>
          </a:stretch>
        </p:blipFill>
        <p:spPr>
          <a:xfrm>
            <a:off x="482600" y="2215004"/>
            <a:ext cx="12192627" cy="6858352"/>
          </a:xfrm>
          <a:prstGeom prst="rect">
            <a:avLst/>
          </a:prstGeom>
        </p:spPr>
      </p:pic>
    </p:spTree>
    <p:extLst>
      <p:ext uri="{BB962C8B-B14F-4D97-AF65-F5344CB8AC3E}">
        <p14:creationId xmlns:p14="http://schemas.microsoft.com/office/powerpoint/2010/main" val="205691658"/>
      </p:ext>
    </p:extLst>
  </p:cSld>
  <p:clrMapOvr>
    <a:masterClrMapping/>
  </p:clrMapOvr>
  <p:transition advTm="32840"/>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355600" y="99947"/>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Evaluations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735ADD47-6BBC-4811-8B30-77BD28D6F74D}"/>
              </a:ext>
            </a:extLst>
          </p:cNvPr>
          <p:cNvSpPr>
            <a:spLocks noGrp="1"/>
          </p:cNvSpPr>
          <p:nvPr>
            <p:ph type="sldNum" sz="quarter" idx="10"/>
          </p:nvPr>
        </p:nvSpPr>
        <p:spPr/>
        <p:txBody>
          <a:bodyPr/>
          <a:lstStyle/>
          <a:p>
            <a:fld id="{FEF0C5C6-7631-47E2-8B65-F73CA4F43D0C}" type="slidenum">
              <a:rPr lang="en-US" smtClean="0"/>
              <a:t>24</a:t>
            </a:fld>
            <a:endParaRPr lang="en-US"/>
          </a:p>
        </p:txBody>
      </p:sp>
      <p:graphicFrame>
        <p:nvGraphicFramePr>
          <p:cNvPr id="4" name="Table 3">
            <a:extLst>
              <a:ext uri="{FF2B5EF4-FFF2-40B4-BE49-F238E27FC236}">
                <a16:creationId xmlns:a16="http://schemas.microsoft.com/office/drawing/2014/main" id="{017D5AB5-969C-4E8E-8614-CD9046705F7C}"/>
              </a:ext>
            </a:extLst>
          </p:cNvPr>
          <p:cNvGraphicFramePr>
            <a:graphicFrameLocks noGrp="1"/>
          </p:cNvGraphicFramePr>
          <p:nvPr>
            <p:extLst>
              <p:ext uri="{D42A27DB-BD31-4B8C-83A1-F6EECF244321}">
                <p14:modId xmlns:p14="http://schemas.microsoft.com/office/powerpoint/2010/main" val="2480529280"/>
              </p:ext>
            </p:extLst>
          </p:nvPr>
        </p:nvGraphicFramePr>
        <p:xfrm>
          <a:off x="482085" y="1757574"/>
          <a:ext cx="12040130" cy="7094202"/>
        </p:xfrm>
        <a:graphic>
          <a:graphicData uri="http://schemas.openxmlformats.org/drawingml/2006/table">
            <a:tbl>
              <a:tblPr firstRow="1" bandRow="1">
                <a:tableStyleId>{5940675A-B579-460E-94D1-54222C63F5DA}</a:tableStyleId>
              </a:tblPr>
              <a:tblGrid>
                <a:gridCol w="4800865">
                  <a:extLst>
                    <a:ext uri="{9D8B030D-6E8A-4147-A177-3AD203B41FA5}">
                      <a16:colId xmlns:a16="http://schemas.microsoft.com/office/drawing/2014/main" val="743398960"/>
                    </a:ext>
                  </a:extLst>
                </a:gridCol>
                <a:gridCol w="7239265">
                  <a:extLst>
                    <a:ext uri="{9D8B030D-6E8A-4147-A177-3AD203B41FA5}">
                      <a16:colId xmlns:a16="http://schemas.microsoft.com/office/drawing/2014/main" val="4245132559"/>
                    </a:ext>
                  </a:extLst>
                </a:gridCol>
              </a:tblGrid>
              <a:tr h="693402">
                <a:tc>
                  <a:txBody>
                    <a:bodyPr/>
                    <a:lstStyle/>
                    <a:p>
                      <a:r>
                        <a:rPr lang="en-US" sz="2400" dirty="0">
                          <a:latin typeface="Calibri" panose="020F0502020204030204" pitchFamily="34" charset="0"/>
                          <a:cs typeface="Calibri" panose="020F0502020204030204" pitchFamily="34" charset="0"/>
                        </a:rPr>
                        <a:t>University NetFlow Data</a:t>
                      </a:r>
                    </a:p>
                  </a:txBody>
                  <a:tcPr>
                    <a:solidFill>
                      <a:schemeClr val="bg1"/>
                    </a:solidFill>
                  </a:tcPr>
                </a:tc>
                <a:tc>
                  <a:txBody>
                    <a:bodyPr/>
                    <a:lstStyle/>
                    <a:p>
                      <a:r>
                        <a:rPr lang="en-US" sz="2400" dirty="0">
                          <a:latin typeface="Calibri" panose="020F0502020204030204" pitchFamily="34" charset="0"/>
                          <a:cs typeface="Calibri" panose="020F0502020204030204" pitchFamily="34" charset="0"/>
                        </a:rPr>
                        <a:t>Extract behaviors from real world data</a:t>
                      </a:r>
                    </a:p>
                  </a:txBody>
                  <a:tcPr>
                    <a:solidFill>
                      <a:schemeClr val="bg1"/>
                    </a:solidFill>
                  </a:tcPr>
                </a:tc>
                <a:extLst>
                  <a:ext uri="{0D108BD9-81ED-4DB2-BD59-A6C34878D82A}">
                    <a16:rowId xmlns:a16="http://schemas.microsoft.com/office/drawing/2014/main" val="342587"/>
                  </a:ext>
                </a:extLst>
              </a:tr>
              <a:tr h="1473347">
                <a:tc>
                  <a:txBody>
                    <a:bodyPr/>
                    <a:lstStyle/>
                    <a:p>
                      <a:r>
                        <a:rPr lang="en-US" sz="2400" dirty="0">
                          <a:latin typeface="Calibri" panose="020F0502020204030204" pitchFamily="34" charset="0"/>
                          <a:ea typeface="Arial" charset="0"/>
                          <a:cs typeface="Calibri" panose="020F0502020204030204" pitchFamily="34" charset="0"/>
                        </a:rPr>
                        <a:t>Synthesize NetFlow data</a:t>
                      </a:r>
                      <a:endParaRPr lang="en-US" sz="2400" dirty="0">
                        <a:latin typeface="Calibri" panose="020F0502020204030204" pitchFamily="34" charset="0"/>
                        <a:cs typeface="Calibri" panose="020F0502020204030204" pitchFamily="34" charset="0"/>
                      </a:endParaRPr>
                    </a:p>
                  </a:txBody>
                  <a:tcPr>
                    <a:solidFill>
                      <a:schemeClr val="bg1"/>
                    </a:solidFill>
                  </a:tcPr>
                </a:tc>
                <a:tc>
                  <a:txBody>
                    <a:bodyPr/>
                    <a:lstStyle/>
                    <a:p>
                      <a:r>
                        <a:rPr lang="en-US" sz="2400" dirty="0">
                          <a:latin typeface="Calibri" panose="020F0502020204030204" pitchFamily="34" charset="0"/>
                          <a:cs typeface="Calibri" panose="020F0502020204030204" pitchFamily="34" charset="0"/>
                        </a:rPr>
                        <a:t>The </a:t>
                      </a:r>
                      <a:r>
                        <a:rPr lang="en-US" sz="2400" dirty="0" err="1">
                          <a:latin typeface="Calibri" panose="020F0502020204030204" pitchFamily="34" charset="0"/>
                          <a:cs typeface="Calibri" panose="020F0502020204030204" pitchFamily="34" charset="0"/>
                        </a:rPr>
                        <a:t>Netflow</a:t>
                      </a:r>
                      <a:r>
                        <a:rPr lang="en-US" sz="2400" dirty="0">
                          <a:latin typeface="Calibri" panose="020F0502020204030204" pitchFamily="34" charset="0"/>
                          <a:cs typeface="Calibri" panose="020F0502020204030204" pitchFamily="34" charset="0"/>
                        </a:rPr>
                        <a:t> data which we receive doesn’t have any ground truth and hence we choose behaviors of interest to network admins and </a:t>
                      </a:r>
                      <a:r>
                        <a:rPr lang="en-US" sz="2400" b="0" i="0" kern="1200" dirty="0">
                          <a:solidFill>
                            <a:schemeClr val="tx1"/>
                          </a:solidFill>
                          <a:effectLst/>
                          <a:latin typeface="Calibri" panose="020F0502020204030204" pitchFamily="34" charset="0"/>
                          <a:ea typeface="+mn-ea"/>
                          <a:cs typeface="Calibri" panose="020F0502020204030204" pitchFamily="34" charset="0"/>
                        </a:rPr>
                        <a:t>synthesize</a:t>
                      </a:r>
                      <a:r>
                        <a:rPr lang="en-US" sz="2400" dirty="0">
                          <a:latin typeface="Calibri" panose="020F0502020204030204" pitchFamily="34" charset="0"/>
                          <a:cs typeface="Calibri" panose="020F0502020204030204" pitchFamily="34" charset="0"/>
                        </a:rPr>
                        <a:t> NetFlow data to represent these behaviors.</a:t>
                      </a:r>
                    </a:p>
                  </a:txBody>
                  <a:tcPr>
                    <a:solidFill>
                      <a:schemeClr val="bg1"/>
                    </a:solidFill>
                  </a:tcPr>
                </a:tc>
                <a:extLst>
                  <a:ext uri="{0D108BD9-81ED-4DB2-BD59-A6C34878D82A}">
                    <a16:rowId xmlns:a16="http://schemas.microsoft.com/office/drawing/2014/main" val="463430053"/>
                  </a:ext>
                </a:extLst>
              </a:tr>
              <a:tr h="1126677">
                <a:tc>
                  <a:txBody>
                    <a:bodyPr/>
                    <a:lstStyle/>
                    <a:p>
                      <a:r>
                        <a:rPr lang="en-US" sz="2400" dirty="0">
                          <a:latin typeface="Calibri" panose="020F0502020204030204" pitchFamily="34" charset="0"/>
                          <a:ea typeface="Arial" charset="0"/>
                          <a:cs typeface="Calibri" panose="020F0502020204030204" pitchFamily="34" charset="0"/>
                        </a:rPr>
                        <a:t>2 – clusters</a:t>
                      </a:r>
                      <a:endParaRPr lang="en-US" sz="2400" dirty="0">
                        <a:latin typeface="Calibri" panose="020F0502020204030204" pitchFamily="34" charset="0"/>
                        <a:cs typeface="Calibri" panose="020F0502020204030204" pitchFamily="34" charset="0"/>
                      </a:endParaRPr>
                    </a:p>
                  </a:txBody>
                  <a:tcPr>
                    <a:solidFill>
                      <a:schemeClr val="bg1"/>
                    </a:solidFill>
                  </a:tcPr>
                </a:tc>
                <a:tc>
                  <a:txBody>
                    <a:bodyPr/>
                    <a:lstStyle/>
                    <a:p>
                      <a:r>
                        <a:rPr lang="en-US" sz="2400" dirty="0">
                          <a:latin typeface="Calibri" panose="020F0502020204030204" pitchFamily="34" charset="0"/>
                          <a:cs typeface="Calibri" panose="020F0502020204030204" pitchFamily="34" charset="0"/>
                        </a:rPr>
                        <a:t>To verify our systems basic functionality  by  supplying Synthesized NetFlow data where the hosts exhibit two unique behaviors. </a:t>
                      </a:r>
                    </a:p>
                  </a:txBody>
                  <a:tcPr>
                    <a:solidFill>
                      <a:schemeClr val="bg1"/>
                    </a:solidFill>
                  </a:tcPr>
                </a:tc>
                <a:extLst>
                  <a:ext uri="{0D108BD9-81ED-4DB2-BD59-A6C34878D82A}">
                    <a16:rowId xmlns:a16="http://schemas.microsoft.com/office/drawing/2014/main" val="1523765161"/>
                  </a:ext>
                </a:extLst>
              </a:tr>
              <a:tr h="780007">
                <a:tc>
                  <a:txBody>
                    <a:bodyPr/>
                    <a:lstStyle/>
                    <a:p>
                      <a:r>
                        <a:rPr lang="en-US" sz="2400" dirty="0">
                          <a:latin typeface="Calibri" panose="020F0502020204030204" pitchFamily="34" charset="0"/>
                          <a:ea typeface="Arial" charset="0"/>
                          <a:cs typeface="Calibri" panose="020F0502020204030204" pitchFamily="34" charset="0"/>
                        </a:rPr>
                        <a:t>N – clusters</a:t>
                      </a:r>
                      <a:endParaRPr lang="en-US" sz="2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To verify how our system performs in an environment with multiple networks and with millions of hosts.</a:t>
                      </a:r>
                    </a:p>
                  </a:txBody>
                  <a:tcPr>
                    <a:solidFill>
                      <a:schemeClr val="bg1"/>
                    </a:solidFill>
                  </a:tcPr>
                </a:tc>
                <a:extLst>
                  <a:ext uri="{0D108BD9-81ED-4DB2-BD59-A6C34878D82A}">
                    <a16:rowId xmlns:a16="http://schemas.microsoft.com/office/drawing/2014/main" val="3651002384"/>
                  </a:ext>
                </a:extLst>
              </a:tr>
              <a:tr h="780007">
                <a:tc>
                  <a:txBody>
                    <a:bodyPr/>
                    <a:lstStyle/>
                    <a:p>
                      <a:r>
                        <a:rPr lang="en-US" sz="2400" b="0" dirty="0">
                          <a:latin typeface="Calibri" panose="020F0502020204030204" pitchFamily="34" charset="0"/>
                          <a:cs typeface="Calibri" panose="020F0502020204030204" pitchFamily="34" charset="0"/>
                        </a:rPr>
                        <a:t>Security</a:t>
                      </a:r>
                    </a:p>
                  </a:txBody>
                  <a:tcPr>
                    <a:solidFill>
                      <a:schemeClr val="bg1"/>
                    </a:solidFill>
                  </a:tcPr>
                </a:tc>
                <a:tc>
                  <a:txBody>
                    <a:bodyPr/>
                    <a:lstStyle/>
                    <a:p>
                      <a:r>
                        <a:rPr lang="en-US" sz="2400" b="0" dirty="0">
                          <a:latin typeface="Calibri" panose="020F0502020204030204" pitchFamily="34" charset="0"/>
                          <a:cs typeface="Calibri" panose="020F0502020204030204" pitchFamily="34" charset="0"/>
                        </a:rPr>
                        <a:t>To verify if our system finds the behaviors that affect the security of network. </a:t>
                      </a:r>
                    </a:p>
                  </a:txBody>
                  <a:tcPr>
                    <a:solidFill>
                      <a:schemeClr val="bg1"/>
                    </a:solidFill>
                  </a:tcPr>
                </a:tc>
                <a:extLst>
                  <a:ext uri="{0D108BD9-81ED-4DB2-BD59-A6C34878D82A}">
                    <a16:rowId xmlns:a16="http://schemas.microsoft.com/office/drawing/2014/main" val="2133710520"/>
                  </a:ext>
                </a:extLst>
              </a:tr>
              <a:tr h="0">
                <a:tc>
                  <a:txBody>
                    <a:bodyPr/>
                    <a:lstStyle/>
                    <a:p>
                      <a:r>
                        <a:rPr lang="en-US" sz="2400" dirty="0">
                          <a:latin typeface="Calibri" panose="020F0502020204030204" pitchFamily="34" charset="0"/>
                          <a:cs typeface="Calibri" panose="020F0502020204030204" pitchFamily="34" charset="0"/>
                        </a:rPr>
                        <a:t>Detection Rate</a:t>
                      </a:r>
                    </a:p>
                  </a:txBody>
                  <a:tcPr>
                    <a:solidFill>
                      <a:schemeClr val="bg1"/>
                    </a:solidFill>
                  </a:tcPr>
                </a:tc>
                <a:tc>
                  <a:txBody>
                    <a:bodyPr/>
                    <a:lstStyle/>
                    <a:p>
                      <a:r>
                        <a:rPr lang="en-US" sz="2400" dirty="0">
                          <a:latin typeface="Calibri" panose="020F0502020204030204" pitchFamily="34" charset="0"/>
                          <a:cs typeface="Calibri" panose="020F0502020204030204" pitchFamily="34" charset="0"/>
                        </a:rPr>
                        <a:t>To compare the detection rate of (anomalous behavior in the network) our system with existing tools like snort, Security Onion.</a:t>
                      </a:r>
                    </a:p>
                  </a:txBody>
                  <a:tcPr>
                    <a:solidFill>
                      <a:schemeClr val="bg1"/>
                    </a:solidFill>
                  </a:tcPr>
                </a:tc>
                <a:extLst>
                  <a:ext uri="{0D108BD9-81ED-4DB2-BD59-A6C34878D82A}">
                    <a16:rowId xmlns:a16="http://schemas.microsoft.com/office/drawing/2014/main" val="3792741865"/>
                  </a:ext>
                </a:extLst>
              </a:tr>
              <a:tr h="739624">
                <a:tc>
                  <a:txBody>
                    <a:bodyPr/>
                    <a:lstStyle/>
                    <a:p>
                      <a:r>
                        <a:rPr lang="en-US" sz="2400" dirty="0">
                          <a:latin typeface="Calibri" panose="020F0502020204030204" pitchFamily="34" charset="0"/>
                          <a:cs typeface="Calibri" panose="020F0502020204030204" pitchFamily="34" charset="0"/>
                        </a:rPr>
                        <a:t>Use cases</a:t>
                      </a:r>
                    </a:p>
                  </a:txBody>
                  <a:tcPr>
                    <a:solidFill>
                      <a:schemeClr val="bg1"/>
                    </a:solidFill>
                  </a:tcPr>
                </a:tc>
                <a:tc>
                  <a:txBody>
                    <a:bodyPr/>
                    <a:lstStyle/>
                    <a:p>
                      <a:r>
                        <a:rPr lang="en-US" sz="2400" dirty="0">
                          <a:latin typeface="Calibri" panose="020F0502020204030204" pitchFamily="34" charset="0"/>
                          <a:cs typeface="Calibri" panose="020F0502020204030204" pitchFamily="34" charset="0"/>
                        </a:rPr>
                        <a:t>To ascertain the reasons for real time use cases such as Congestion and Capacity Planning through </a:t>
                      </a:r>
                      <a:r>
                        <a:rPr lang="en-US" sz="2400">
                          <a:latin typeface="Calibri" panose="020F0502020204030204" pitchFamily="34" charset="0"/>
                          <a:cs typeface="Calibri" panose="020F0502020204030204" pitchFamily="34" charset="0"/>
                        </a:rPr>
                        <a:t>our system.</a:t>
                      </a:r>
                      <a:endParaRPr lang="en-US" sz="2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868530117"/>
                  </a:ext>
                </a:extLst>
              </a:tr>
            </a:tbl>
          </a:graphicData>
        </a:graphic>
      </p:graphicFrame>
    </p:spTree>
    <p:extLst>
      <p:ext uri="{BB962C8B-B14F-4D97-AF65-F5344CB8AC3E}">
        <p14:creationId xmlns:p14="http://schemas.microsoft.com/office/powerpoint/2010/main" val="1872273646"/>
      </p:ext>
    </p:extLst>
  </p:cSld>
  <p:clrMapOvr>
    <a:masterClrMapping/>
  </p:clrMapOvr>
  <p:transition advTm="32840"/>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355600" y="43815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To do..</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 name="TextBox 8">
            <a:extLst>
              <a:ext uri="{FF2B5EF4-FFF2-40B4-BE49-F238E27FC236}">
                <a16:creationId xmlns:a16="http://schemas.microsoft.com/office/drawing/2014/main" id="{BDFB3072-BEE3-44A6-826C-F6D46B63BF18}"/>
              </a:ext>
            </a:extLst>
          </p:cNvPr>
          <p:cNvSpPr txBox="1"/>
          <p:nvPr/>
        </p:nvSpPr>
        <p:spPr>
          <a:xfrm>
            <a:off x="482600" y="2133600"/>
            <a:ext cx="12255500" cy="4031873"/>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Temporal Clustering</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Simulating Data</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Evaluations</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Writing Thesis</a:t>
            </a:r>
          </a:p>
        </p:txBody>
      </p:sp>
      <p:sp>
        <p:nvSpPr>
          <p:cNvPr id="3" name="Slide Number Placeholder 2">
            <a:extLst>
              <a:ext uri="{FF2B5EF4-FFF2-40B4-BE49-F238E27FC236}">
                <a16:creationId xmlns:a16="http://schemas.microsoft.com/office/drawing/2014/main" id="{735ADD47-6BBC-4811-8B30-77BD28D6F74D}"/>
              </a:ext>
            </a:extLst>
          </p:cNvPr>
          <p:cNvSpPr>
            <a:spLocks noGrp="1"/>
          </p:cNvSpPr>
          <p:nvPr>
            <p:ph type="sldNum" sz="quarter" idx="10"/>
          </p:nvPr>
        </p:nvSpPr>
        <p:spPr/>
        <p:txBody>
          <a:bodyPr/>
          <a:lstStyle/>
          <a:p>
            <a:fld id="{FEF0C5C6-7631-47E2-8B65-F73CA4F43D0C}" type="slidenum">
              <a:rPr lang="en-US" smtClean="0"/>
              <a:t>25</a:t>
            </a:fld>
            <a:endParaRPr lang="en-US"/>
          </a:p>
        </p:txBody>
      </p:sp>
    </p:spTree>
    <p:extLst>
      <p:ext uri="{BB962C8B-B14F-4D97-AF65-F5344CB8AC3E}">
        <p14:creationId xmlns:p14="http://schemas.microsoft.com/office/powerpoint/2010/main" val="1905426918"/>
      </p:ext>
    </p:extLst>
  </p:cSld>
  <p:clrMapOvr>
    <a:masterClrMapping/>
  </p:clrMapOvr>
  <p:transition advTm="32840"/>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Questions</a:t>
            </a:r>
          </a:p>
        </p:txBody>
      </p:sp>
      <p:sp>
        <p:nvSpPr>
          <p:cNvPr id="3" name="TextBox 2"/>
          <p:cNvSpPr txBox="1"/>
          <p:nvPr/>
        </p:nvSpPr>
        <p:spPr>
          <a:xfrm>
            <a:off x="711200" y="3352800"/>
            <a:ext cx="11582400" cy="1569660"/>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“By combining clustering  we can produce a view of host behaviors that helps network administrators </a:t>
            </a:r>
          </a:p>
          <a:p>
            <a:r>
              <a:rPr lang="en-US" sz="3200" b="1" dirty="0">
                <a:latin typeface="Calibri" panose="020F0502020204030204" pitchFamily="34" charset="0"/>
                <a:cs typeface="Calibri" panose="020F0502020204030204" pitchFamily="34" charset="0"/>
              </a:rPr>
              <a:t>to understand behavior of the networks.” </a:t>
            </a:r>
            <a:endParaRPr lang="en-US" sz="32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F6DA222D-B117-44B6-8E22-4DE716FA76C6}"/>
              </a:ext>
            </a:extLst>
          </p:cNvPr>
          <p:cNvSpPr>
            <a:spLocks noGrp="1"/>
          </p:cNvSpPr>
          <p:nvPr>
            <p:ph type="sldNum" sz="quarter" idx="10"/>
          </p:nvPr>
        </p:nvSpPr>
        <p:spPr/>
        <p:txBody>
          <a:bodyPr/>
          <a:lstStyle/>
          <a:p>
            <a:fld id="{FEF0C5C6-7631-47E2-8B65-F73CA4F43D0C}" type="slidenum">
              <a:rPr lang="en-US" smtClean="0"/>
              <a:t>26</a:t>
            </a:fld>
            <a:endParaRPr lang="en-US"/>
          </a:p>
        </p:txBody>
      </p:sp>
    </p:spTree>
    <p:extLst>
      <p:ext uri="{BB962C8B-B14F-4D97-AF65-F5344CB8AC3E}">
        <p14:creationId xmlns:p14="http://schemas.microsoft.com/office/powerpoint/2010/main" val="48453570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rial" charset="0"/>
                <a:ea typeface="Arial" charset="0"/>
                <a:cs typeface="Arial" charset="0"/>
              </a:rPr>
              <a:t>THANK YOU</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E84AA00-7AE2-4317-B8EE-BEF1AA31355E}"/>
              </a:ext>
            </a:extLst>
          </p:cNvPr>
          <p:cNvSpPr>
            <a:spLocks noGrp="1"/>
          </p:cNvSpPr>
          <p:nvPr>
            <p:ph type="sldNum" sz="quarter" idx="10"/>
          </p:nvPr>
        </p:nvSpPr>
        <p:spPr/>
        <p:txBody>
          <a:bodyPr/>
          <a:lstStyle/>
          <a:p>
            <a:fld id="{FEF0C5C6-7631-47E2-8B65-F73CA4F43D0C}" type="slidenum">
              <a:rPr lang="en-US" smtClean="0"/>
              <a:t>27</a:t>
            </a:fld>
            <a:endParaRPr lang="en-US"/>
          </a:p>
        </p:txBody>
      </p:sp>
    </p:spTree>
    <p:extLst>
      <p:ext uri="{BB962C8B-B14F-4D97-AF65-F5344CB8AC3E}">
        <p14:creationId xmlns:p14="http://schemas.microsoft.com/office/powerpoint/2010/main" val="4181058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Thesis Statement Explained</a:t>
            </a:r>
          </a:p>
        </p:txBody>
      </p:sp>
      <p:sp>
        <p:nvSpPr>
          <p:cNvPr id="3" name="TextBox 2"/>
          <p:cNvSpPr txBox="1"/>
          <p:nvPr/>
        </p:nvSpPr>
        <p:spPr>
          <a:xfrm>
            <a:off x="355600" y="2971800"/>
            <a:ext cx="12471400" cy="4708981"/>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Hosts </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Behaviors (Packets, Bytes, Destinations, Protocols over a time period)</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Network Management</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Data Mining</a:t>
            </a:r>
          </a:p>
          <a:p>
            <a:pPr marL="457200" indent="-457200" algn="l">
              <a:lnSpc>
                <a:spcPct val="200000"/>
              </a:lnSpc>
              <a:buFont typeface="Arial" panose="020B0604020202020204" pitchFamily="34" charset="0"/>
              <a:buChar char="•"/>
            </a:pPr>
            <a:endParaRPr lang="en-US" sz="3000" dirty="0">
              <a:latin typeface="Arial" charset="0"/>
              <a:ea typeface="Arial" charset="0"/>
              <a:cs typeface="Arial" charset="0"/>
            </a:endParaRPr>
          </a:p>
        </p:txBody>
      </p:sp>
      <p:sp>
        <p:nvSpPr>
          <p:cNvPr id="5" name="Slide Number Placeholder 4">
            <a:extLst>
              <a:ext uri="{FF2B5EF4-FFF2-40B4-BE49-F238E27FC236}">
                <a16:creationId xmlns:a16="http://schemas.microsoft.com/office/drawing/2014/main" id="{DF10C9DC-EF27-468A-A4B3-7285DFBEF980}"/>
              </a:ext>
            </a:extLst>
          </p:cNvPr>
          <p:cNvSpPr>
            <a:spLocks noGrp="1"/>
          </p:cNvSpPr>
          <p:nvPr>
            <p:ph type="sldNum" sz="quarter" idx="10"/>
          </p:nvPr>
        </p:nvSpPr>
        <p:spPr/>
        <p:txBody>
          <a:bodyPr/>
          <a:lstStyle/>
          <a:p>
            <a:fld id="{FEF0C5C6-7631-47E2-8B65-F73CA4F43D0C}" type="slidenum">
              <a:rPr lang="en-US" smtClean="0"/>
              <a:t>3</a:t>
            </a:fld>
            <a:endParaRPr lang="en-US"/>
          </a:p>
        </p:txBody>
      </p:sp>
    </p:spTree>
    <p:extLst>
      <p:ext uri="{BB962C8B-B14F-4D97-AF65-F5344CB8AC3E}">
        <p14:creationId xmlns:p14="http://schemas.microsoft.com/office/powerpoint/2010/main" val="130376691"/>
      </p:ext>
    </p:extLst>
  </p:cSld>
  <p:clrMapOvr>
    <a:masterClrMapping/>
  </p:clrMapOvr>
  <p:transition advTm="129923"/>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Techniques used by admins</a:t>
            </a:r>
          </a:p>
        </p:txBody>
      </p:sp>
      <p:cxnSp>
        <p:nvCxnSpPr>
          <p:cNvPr id="17437" name="Elbow Connector 17436"/>
          <p:cNvCxnSpPr/>
          <p:nvPr/>
        </p:nvCxnSpPr>
        <p:spPr bwMode="auto">
          <a:xfrm>
            <a:off x="-584200" y="7274867"/>
            <a:ext cx="914400" cy="914400"/>
          </a:xfrm>
          <a:prstGeom prst="bentConnector3">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 name="TextBox 47">
            <a:extLst>
              <a:ext uri="{FF2B5EF4-FFF2-40B4-BE49-F238E27FC236}">
                <a16:creationId xmlns:a16="http://schemas.microsoft.com/office/drawing/2014/main" id="{5EEC6EEF-82FF-47A6-A3FA-233ACCABDA92}"/>
              </a:ext>
            </a:extLst>
          </p:cNvPr>
          <p:cNvSpPr txBox="1"/>
          <p:nvPr/>
        </p:nvSpPr>
        <p:spPr>
          <a:xfrm>
            <a:off x="397491" y="2967495"/>
            <a:ext cx="12255500" cy="4031873"/>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Aggregation by Ports, Protocols, Applications [SolarWinds]</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Deep Packet Inspection</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Rule Based Systems (IDS)</a:t>
            </a: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69A3F953-AB25-4D0E-86C5-3048C598D228}"/>
              </a:ext>
            </a:extLst>
          </p:cNvPr>
          <p:cNvSpPr>
            <a:spLocks noGrp="1"/>
          </p:cNvSpPr>
          <p:nvPr>
            <p:ph type="sldNum" sz="quarter" idx="10"/>
          </p:nvPr>
        </p:nvSpPr>
        <p:spPr/>
        <p:txBody>
          <a:bodyPr/>
          <a:lstStyle/>
          <a:p>
            <a:fld id="{FEF0C5C6-7631-47E2-8B65-F73CA4F43D0C}" type="slidenum">
              <a:rPr lang="en-US" smtClean="0"/>
              <a:t>4</a:t>
            </a:fld>
            <a:endParaRPr lang="en-US"/>
          </a:p>
        </p:txBody>
      </p:sp>
    </p:spTree>
    <p:extLst>
      <p:ext uri="{BB962C8B-B14F-4D97-AF65-F5344CB8AC3E}">
        <p14:creationId xmlns:p14="http://schemas.microsoft.com/office/powerpoint/2010/main" val="145268183"/>
      </p:ext>
    </p:extLst>
  </p:cSld>
  <p:clrMapOvr>
    <a:masterClrMapping/>
  </p:clrMapOvr>
  <p:transition advTm="72286"/>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My Contribution</a:t>
            </a:r>
          </a:p>
        </p:txBody>
      </p:sp>
      <p:cxnSp>
        <p:nvCxnSpPr>
          <p:cNvPr id="17437" name="Elbow Connector 17436"/>
          <p:cNvCxnSpPr/>
          <p:nvPr/>
        </p:nvCxnSpPr>
        <p:spPr bwMode="auto">
          <a:xfrm>
            <a:off x="-584200" y="7274867"/>
            <a:ext cx="914400" cy="914400"/>
          </a:xfrm>
          <a:prstGeom prst="bentConnector3">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5" name="Content Placeholder 19" descr="A screenshot of a cell phone&#10;&#10;Description generated with very high confidence">
            <a:extLst>
              <a:ext uri="{FF2B5EF4-FFF2-40B4-BE49-F238E27FC236}">
                <a16:creationId xmlns:a16="http://schemas.microsoft.com/office/drawing/2014/main" id="{61E5DC0F-5352-45C1-8811-DFC27D6115C5}"/>
              </a:ext>
            </a:extLst>
          </p:cNvPr>
          <p:cNvPicPr>
            <a:picLocks noChangeAspect="1"/>
          </p:cNvPicPr>
          <p:nvPr/>
        </p:nvPicPr>
        <p:blipFill>
          <a:blip r:embed="rId3"/>
          <a:stretch>
            <a:fillRect/>
          </a:stretch>
        </p:blipFill>
        <p:spPr>
          <a:xfrm>
            <a:off x="349913" y="2667000"/>
            <a:ext cx="5579596" cy="6411913"/>
          </a:xfrm>
          <a:prstGeom prst="rect">
            <a:avLst/>
          </a:prstGeom>
        </p:spPr>
      </p:pic>
      <p:sp>
        <p:nvSpPr>
          <p:cNvPr id="2" name="TextBox 1">
            <a:extLst>
              <a:ext uri="{FF2B5EF4-FFF2-40B4-BE49-F238E27FC236}">
                <a16:creationId xmlns:a16="http://schemas.microsoft.com/office/drawing/2014/main" id="{947622EC-7CE0-458F-95DA-887183F457E7}"/>
              </a:ext>
            </a:extLst>
          </p:cNvPr>
          <p:cNvSpPr txBox="1"/>
          <p:nvPr/>
        </p:nvSpPr>
        <p:spPr>
          <a:xfrm flipH="1">
            <a:off x="8788400" y="3886200"/>
            <a:ext cx="2819400" cy="738664"/>
          </a:xfrm>
          <a:prstGeom prst="rect">
            <a:avLst/>
          </a:prstGeom>
          <a:noFill/>
        </p:spPr>
        <p:txBody>
          <a:bodyPr wrap="square" rtlCol="0">
            <a:spAutoFit/>
          </a:bodyPr>
          <a:lstStyle/>
          <a:p>
            <a:r>
              <a:rPr lang="en-US" b="1" dirty="0"/>
              <a:t>TBD</a:t>
            </a:r>
          </a:p>
        </p:txBody>
      </p:sp>
      <p:sp>
        <p:nvSpPr>
          <p:cNvPr id="3" name="Slide Number Placeholder 2">
            <a:extLst>
              <a:ext uri="{FF2B5EF4-FFF2-40B4-BE49-F238E27FC236}">
                <a16:creationId xmlns:a16="http://schemas.microsoft.com/office/drawing/2014/main" id="{280F2255-4BDF-4E73-BF5E-1E77E3460BCD}"/>
              </a:ext>
            </a:extLst>
          </p:cNvPr>
          <p:cNvSpPr>
            <a:spLocks noGrp="1"/>
          </p:cNvSpPr>
          <p:nvPr>
            <p:ph type="sldNum" sz="quarter" idx="10"/>
          </p:nvPr>
        </p:nvSpPr>
        <p:spPr/>
        <p:txBody>
          <a:bodyPr/>
          <a:lstStyle/>
          <a:p>
            <a:fld id="{FEF0C5C6-7631-47E2-8B65-F73CA4F43D0C}" type="slidenum">
              <a:rPr lang="en-US" smtClean="0"/>
              <a:t>5</a:t>
            </a:fld>
            <a:endParaRPr lang="en-US"/>
          </a:p>
        </p:txBody>
      </p:sp>
      <p:pic>
        <p:nvPicPr>
          <p:cNvPr id="9" name="Picture 8">
            <a:extLst>
              <a:ext uri="{FF2B5EF4-FFF2-40B4-BE49-F238E27FC236}">
                <a16:creationId xmlns:a16="http://schemas.microsoft.com/office/drawing/2014/main" id="{F4ECD0D6-7A70-4286-B3C0-F882F9DE4AAA}"/>
              </a:ext>
            </a:extLst>
          </p:cNvPr>
          <p:cNvPicPr>
            <a:picLocks noChangeAspect="1"/>
          </p:cNvPicPr>
          <p:nvPr/>
        </p:nvPicPr>
        <p:blipFill>
          <a:blip r:embed="rId4"/>
          <a:stretch>
            <a:fillRect/>
          </a:stretch>
        </p:blipFill>
        <p:spPr>
          <a:xfrm>
            <a:off x="6197600" y="2699304"/>
            <a:ext cx="8534400" cy="6139895"/>
          </a:xfrm>
          <a:prstGeom prst="rect">
            <a:avLst/>
          </a:prstGeom>
        </p:spPr>
      </p:pic>
    </p:spTree>
    <p:extLst>
      <p:ext uri="{BB962C8B-B14F-4D97-AF65-F5344CB8AC3E}">
        <p14:creationId xmlns:p14="http://schemas.microsoft.com/office/powerpoint/2010/main" val="1689744099"/>
      </p:ext>
    </p:extLst>
  </p:cSld>
  <p:clrMapOvr>
    <a:masterClrMapping/>
  </p:clrMapOvr>
  <p:transition advTm="72286"/>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Related Work</a:t>
            </a:r>
          </a:p>
        </p:txBody>
      </p:sp>
      <p:sp>
        <p:nvSpPr>
          <p:cNvPr id="48" name="TextBox 47">
            <a:extLst>
              <a:ext uri="{FF2B5EF4-FFF2-40B4-BE49-F238E27FC236}">
                <a16:creationId xmlns:a16="http://schemas.microsoft.com/office/drawing/2014/main" id="{11515593-15B5-4880-B777-B98282830686}"/>
              </a:ext>
            </a:extLst>
          </p:cNvPr>
          <p:cNvSpPr txBox="1"/>
          <p:nvPr/>
        </p:nvSpPr>
        <p:spPr>
          <a:xfrm>
            <a:off x="397491" y="2967495"/>
            <a:ext cx="12255500" cy="4031873"/>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Signature Intrusion Detection [</a:t>
            </a:r>
            <a:r>
              <a:rPr lang="en-US" sz="3200" dirty="0">
                <a:latin typeface="URWPalladioL-Roma"/>
              </a:rPr>
              <a:t>Garcia’s]</a:t>
            </a:r>
          </a:p>
          <a:p>
            <a:pPr marL="457200" indent="-457200" algn="l">
              <a:lnSpc>
                <a:spcPct val="200000"/>
              </a:lnSpc>
              <a:buFont typeface="Arial" panose="020B0604020202020204" pitchFamily="34" charset="0"/>
              <a:buChar char="•"/>
            </a:pPr>
            <a:r>
              <a:rPr lang="en-US" sz="3200" dirty="0">
                <a:latin typeface="URWPalladioL-Bold"/>
              </a:rPr>
              <a:t>Machine Learning for Traffic Classification [</a:t>
            </a:r>
            <a:r>
              <a:rPr lang="en-US" sz="3200" dirty="0">
                <a:latin typeface="URWPalladioL-Roma"/>
              </a:rPr>
              <a:t>Andrew and Denis]</a:t>
            </a:r>
          </a:p>
          <a:p>
            <a:pPr marL="457200" indent="-457200" algn="l">
              <a:lnSpc>
                <a:spcPct val="200000"/>
              </a:lnSpc>
              <a:buFont typeface="Arial" panose="020B0604020202020204" pitchFamily="34" charset="0"/>
              <a:buChar char="•"/>
            </a:pPr>
            <a:r>
              <a:rPr lang="en-US" sz="3200" dirty="0">
                <a:latin typeface="Arial" charset="0"/>
                <a:cs typeface="Arial" charset="0"/>
              </a:rPr>
              <a:t>Unsupervised approach </a:t>
            </a:r>
            <a:r>
              <a:rPr lang="en-US" sz="3200" dirty="0">
                <a:latin typeface="URWPalladioL-Bold"/>
              </a:rPr>
              <a:t>for Traffic Classification [</a:t>
            </a:r>
            <a:r>
              <a:rPr lang="en-US" sz="3200" dirty="0">
                <a:latin typeface="URWPalladioL-Roma"/>
              </a:rPr>
              <a:t>Jeffrey and </a:t>
            </a:r>
            <a:r>
              <a:rPr lang="en-US" sz="3200" dirty="0" err="1">
                <a:latin typeface="URWPalladioL-Roma"/>
              </a:rPr>
              <a:t>Mahanti</a:t>
            </a:r>
            <a:r>
              <a:rPr lang="en-US" sz="3200" dirty="0">
                <a:latin typeface="URWPalladioL-Roma"/>
              </a:rPr>
              <a:t>]</a:t>
            </a:r>
          </a:p>
        </p:txBody>
      </p:sp>
      <p:sp>
        <p:nvSpPr>
          <p:cNvPr id="2" name="Slide Number Placeholder 1">
            <a:extLst>
              <a:ext uri="{FF2B5EF4-FFF2-40B4-BE49-F238E27FC236}">
                <a16:creationId xmlns:a16="http://schemas.microsoft.com/office/drawing/2014/main" id="{F19ECB77-17DF-49B8-B02F-3C20419C4FEC}"/>
              </a:ext>
            </a:extLst>
          </p:cNvPr>
          <p:cNvSpPr>
            <a:spLocks noGrp="1"/>
          </p:cNvSpPr>
          <p:nvPr>
            <p:ph type="sldNum" sz="quarter" idx="10"/>
          </p:nvPr>
        </p:nvSpPr>
        <p:spPr/>
        <p:txBody>
          <a:bodyPr/>
          <a:lstStyle/>
          <a:p>
            <a:fld id="{FEF0C5C6-7631-47E2-8B65-F73CA4F43D0C}" type="slidenum">
              <a:rPr lang="en-US" smtClean="0"/>
              <a:t>6</a:t>
            </a:fld>
            <a:endParaRPr lang="en-US"/>
          </a:p>
        </p:txBody>
      </p:sp>
    </p:spTree>
    <p:extLst>
      <p:ext uri="{BB962C8B-B14F-4D97-AF65-F5344CB8AC3E}">
        <p14:creationId xmlns:p14="http://schemas.microsoft.com/office/powerpoint/2010/main" val="981222720"/>
      </p:ext>
    </p:extLst>
  </p:cSld>
  <p:clrMapOvr>
    <a:masterClrMapping/>
  </p:clrMapOvr>
  <p:transition advTm="64935"/>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Design</a:t>
            </a:r>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Flowchart: Magnetic Disk 4">
            <a:extLst>
              <a:ext uri="{FF2B5EF4-FFF2-40B4-BE49-F238E27FC236}">
                <a16:creationId xmlns:a16="http://schemas.microsoft.com/office/drawing/2014/main" id="{1B709F90-3C61-436D-9B50-108091D95F0E}"/>
              </a:ext>
            </a:extLst>
          </p:cNvPr>
          <p:cNvSpPr/>
          <p:nvPr/>
        </p:nvSpPr>
        <p:spPr bwMode="auto">
          <a:xfrm>
            <a:off x="106701" y="6753544"/>
            <a:ext cx="795999" cy="627109"/>
          </a:xfrm>
          <a:prstGeom prst="flowChartMagneticDisk">
            <a:avLst/>
          </a:prstGeom>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0" name="Flowchart: Magnetic Disk 29">
            <a:extLst>
              <a:ext uri="{FF2B5EF4-FFF2-40B4-BE49-F238E27FC236}">
                <a16:creationId xmlns:a16="http://schemas.microsoft.com/office/drawing/2014/main" id="{A22113F4-2F87-4F29-933B-90DAA7848D2F}"/>
              </a:ext>
            </a:extLst>
          </p:cNvPr>
          <p:cNvSpPr/>
          <p:nvPr/>
        </p:nvSpPr>
        <p:spPr bwMode="auto">
          <a:xfrm>
            <a:off x="77046" y="8373246"/>
            <a:ext cx="795999" cy="627108"/>
          </a:xfrm>
          <a:prstGeom prst="flowChartMagneticDisk">
            <a:avLst/>
          </a:prstGeom>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 name="TextBox 5">
            <a:extLst>
              <a:ext uri="{FF2B5EF4-FFF2-40B4-BE49-F238E27FC236}">
                <a16:creationId xmlns:a16="http://schemas.microsoft.com/office/drawing/2014/main" id="{29DDFFE9-5141-4AAD-A164-FC2A4BD8E69A}"/>
              </a:ext>
            </a:extLst>
          </p:cNvPr>
          <p:cNvSpPr txBox="1"/>
          <p:nvPr/>
        </p:nvSpPr>
        <p:spPr>
          <a:xfrm>
            <a:off x="-1304309" y="7690756"/>
            <a:ext cx="387861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Routers</a:t>
            </a:r>
            <a:endParaRPr lang="en-US" b="1" dirty="0">
              <a:latin typeface="Calibri" panose="020F0502020204030204" pitchFamily="34" charset="0"/>
              <a:cs typeface="Calibri" panose="020F0502020204030204" pitchFamily="34" charset="0"/>
            </a:endParaRPr>
          </a:p>
        </p:txBody>
      </p:sp>
      <p:sp>
        <p:nvSpPr>
          <p:cNvPr id="7" name="Cube 6">
            <a:extLst>
              <a:ext uri="{FF2B5EF4-FFF2-40B4-BE49-F238E27FC236}">
                <a16:creationId xmlns:a16="http://schemas.microsoft.com/office/drawing/2014/main" id="{72125BD5-2028-4A70-B301-C770C845675D}"/>
              </a:ext>
            </a:extLst>
          </p:cNvPr>
          <p:cNvSpPr/>
          <p:nvPr/>
        </p:nvSpPr>
        <p:spPr bwMode="auto">
          <a:xfrm>
            <a:off x="1992573" y="6874058"/>
            <a:ext cx="1034592" cy="2488306"/>
          </a:xfrm>
          <a:prstGeom prst="cube">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4" name="TextBox 33">
            <a:extLst>
              <a:ext uri="{FF2B5EF4-FFF2-40B4-BE49-F238E27FC236}">
                <a16:creationId xmlns:a16="http://schemas.microsoft.com/office/drawing/2014/main" id="{ABB1107E-9D56-43C4-814B-AE50FACB492B}"/>
              </a:ext>
            </a:extLst>
          </p:cNvPr>
          <p:cNvSpPr txBox="1"/>
          <p:nvPr/>
        </p:nvSpPr>
        <p:spPr>
          <a:xfrm>
            <a:off x="1367600" y="9299066"/>
            <a:ext cx="387861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NetFlow Collector</a:t>
            </a:r>
          </a:p>
        </p:txBody>
      </p:sp>
      <p:cxnSp>
        <p:nvCxnSpPr>
          <p:cNvPr id="9" name="Straight Arrow Connector 8">
            <a:extLst>
              <a:ext uri="{FF2B5EF4-FFF2-40B4-BE49-F238E27FC236}">
                <a16:creationId xmlns:a16="http://schemas.microsoft.com/office/drawing/2014/main" id="{847A5857-4843-4938-BD48-D0B8C0EC50A4}"/>
              </a:ext>
            </a:extLst>
          </p:cNvPr>
          <p:cNvCxnSpPr>
            <a:cxnSpLocks/>
          </p:cNvCxnSpPr>
          <p:nvPr/>
        </p:nvCxnSpPr>
        <p:spPr bwMode="auto">
          <a:xfrm>
            <a:off x="939800" y="4038600"/>
            <a:ext cx="2739219" cy="134286"/>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4" name="TextBox 53">
            <a:extLst>
              <a:ext uri="{FF2B5EF4-FFF2-40B4-BE49-F238E27FC236}">
                <a16:creationId xmlns:a16="http://schemas.microsoft.com/office/drawing/2014/main" id="{CEDDD92C-AAD0-4021-A71D-54C54E002C17}"/>
              </a:ext>
            </a:extLst>
          </p:cNvPr>
          <p:cNvSpPr txBox="1"/>
          <p:nvPr/>
        </p:nvSpPr>
        <p:spPr>
          <a:xfrm>
            <a:off x="-511513" y="9198666"/>
            <a:ext cx="38786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export</a:t>
            </a:r>
          </a:p>
        </p:txBody>
      </p:sp>
      <p:sp>
        <p:nvSpPr>
          <p:cNvPr id="4" name="Rectangle 3">
            <a:extLst>
              <a:ext uri="{FF2B5EF4-FFF2-40B4-BE49-F238E27FC236}">
                <a16:creationId xmlns:a16="http://schemas.microsoft.com/office/drawing/2014/main" id="{1B64932B-0E72-4265-A392-B019FA8D7980}"/>
              </a:ext>
            </a:extLst>
          </p:cNvPr>
          <p:cNvSpPr/>
          <p:nvPr/>
        </p:nvSpPr>
        <p:spPr bwMode="auto">
          <a:xfrm>
            <a:off x="3505105" y="2359072"/>
            <a:ext cx="6172200" cy="4176922"/>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4" name="Rectangle 43">
            <a:extLst>
              <a:ext uri="{FF2B5EF4-FFF2-40B4-BE49-F238E27FC236}">
                <a16:creationId xmlns:a16="http://schemas.microsoft.com/office/drawing/2014/main" id="{4A2FD656-277C-4E8C-8C52-27100F463624}"/>
              </a:ext>
            </a:extLst>
          </p:cNvPr>
          <p:cNvSpPr/>
          <p:nvPr/>
        </p:nvSpPr>
        <p:spPr bwMode="auto">
          <a:xfrm>
            <a:off x="3986047" y="2752257"/>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50" name="Rectangle 49">
            <a:extLst>
              <a:ext uri="{FF2B5EF4-FFF2-40B4-BE49-F238E27FC236}">
                <a16:creationId xmlns:a16="http://schemas.microsoft.com/office/drawing/2014/main" id="{EAD3D30F-8E6C-428E-A313-1EECF3FD4285}"/>
              </a:ext>
            </a:extLst>
          </p:cNvPr>
          <p:cNvSpPr/>
          <p:nvPr/>
        </p:nvSpPr>
        <p:spPr bwMode="auto">
          <a:xfrm>
            <a:off x="3986047" y="4658464"/>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dirty="0">
                <a:latin typeface="Calibri" panose="020F0502020204030204" pitchFamily="34" charset="0"/>
                <a:cs typeface="Calibri" panose="020F0502020204030204" pitchFamily="34" charset="0"/>
              </a:rPr>
              <a:t>Host-Based Split</a:t>
            </a:r>
            <a:endPar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51" name="Rectangle 50">
            <a:extLst>
              <a:ext uri="{FF2B5EF4-FFF2-40B4-BE49-F238E27FC236}">
                <a16:creationId xmlns:a16="http://schemas.microsoft.com/office/drawing/2014/main" id="{9E7D890F-C524-41D1-95A6-195FD68475DA}"/>
              </a:ext>
            </a:extLst>
          </p:cNvPr>
          <p:cNvSpPr/>
          <p:nvPr/>
        </p:nvSpPr>
        <p:spPr bwMode="auto">
          <a:xfrm>
            <a:off x="6902387" y="3787416"/>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dirty="0">
                <a:latin typeface="Calibri" panose="020F0502020204030204" pitchFamily="34" charset="0"/>
                <a:cs typeface="Calibri" panose="020F0502020204030204" pitchFamily="34" charset="0"/>
              </a:rPr>
              <a:t>Pattern Detector</a:t>
            </a:r>
            <a:endPar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6" name="Connector: Curved 45">
            <a:extLst>
              <a:ext uri="{FF2B5EF4-FFF2-40B4-BE49-F238E27FC236}">
                <a16:creationId xmlns:a16="http://schemas.microsoft.com/office/drawing/2014/main" id="{13331D31-93B6-4E2F-8D7D-7FA3DA0D57AE}"/>
              </a:ext>
            </a:extLst>
          </p:cNvPr>
          <p:cNvCxnSpPr>
            <a:cxnSpLocks/>
            <a:stCxn id="7" idx="5"/>
            <a:endCxn id="44" idx="1"/>
          </p:cNvCxnSpPr>
          <p:nvPr/>
        </p:nvCxnSpPr>
        <p:spPr bwMode="auto">
          <a:xfrm flipV="1">
            <a:off x="3027165" y="3429000"/>
            <a:ext cx="958882" cy="4559887"/>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23A3878D-95A8-40B7-8808-4C982E97326F}"/>
              </a:ext>
            </a:extLst>
          </p:cNvPr>
          <p:cNvCxnSpPr>
            <a:stCxn id="44" idx="2"/>
            <a:endCxn id="50" idx="0"/>
          </p:cNvCxnSpPr>
          <p:nvPr/>
        </p:nvCxnSpPr>
        <p:spPr bwMode="auto">
          <a:xfrm>
            <a:off x="5205247" y="4105743"/>
            <a:ext cx="0" cy="55272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046F94E5-9664-44A1-9E86-1DA4B4B9644F}"/>
              </a:ext>
            </a:extLst>
          </p:cNvPr>
          <p:cNvCxnSpPr>
            <a:cxnSpLocks/>
            <a:stCxn id="50" idx="2"/>
            <a:endCxn id="51" idx="2"/>
          </p:cNvCxnSpPr>
          <p:nvPr/>
        </p:nvCxnSpPr>
        <p:spPr bwMode="auto">
          <a:xfrm rot="5400000" flipH="1" flipV="1">
            <a:off x="6227893" y="4118256"/>
            <a:ext cx="871048" cy="2916340"/>
          </a:xfrm>
          <a:prstGeom prst="bentConnector3">
            <a:avLst>
              <a:gd name="adj1" fmla="val -26244"/>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F69CFB5-AF93-4E52-9BF5-7E643792196A}"/>
              </a:ext>
            </a:extLst>
          </p:cNvPr>
          <p:cNvSpPr/>
          <p:nvPr/>
        </p:nvSpPr>
        <p:spPr bwMode="auto">
          <a:xfrm>
            <a:off x="10689253" y="2551245"/>
            <a:ext cx="2133600" cy="1388857"/>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3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68" name="Rectangle 67">
            <a:extLst>
              <a:ext uri="{FF2B5EF4-FFF2-40B4-BE49-F238E27FC236}">
                <a16:creationId xmlns:a16="http://schemas.microsoft.com/office/drawing/2014/main" id="{82094A88-61E8-4B75-8F7A-67A60E14301C}"/>
              </a:ext>
            </a:extLst>
          </p:cNvPr>
          <p:cNvSpPr/>
          <p:nvPr/>
        </p:nvSpPr>
        <p:spPr bwMode="auto">
          <a:xfrm>
            <a:off x="10689253" y="4355457"/>
            <a:ext cx="2133600" cy="1179216"/>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3200" b="1" dirty="0">
                <a:latin typeface="Calibri" panose="020F0502020204030204" pitchFamily="34" charset="0"/>
                <a:cs typeface="Calibri" panose="020F0502020204030204" pitchFamily="34" charset="0"/>
              </a:rPr>
              <a:t>Anomaly Detectors</a:t>
            </a:r>
          </a:p>
        </p:txBody>
      </p:sp>
      <p:sp>
        <p:nvSpPr>
          <p:cNvPr id="69" name="Rectangle 68">
            <a:extLst>
              <a:ext uri="{FF2B5EF4-FFF2-40B4-BE49-F238E27FC236}">
                <a16:creationId xmlns:a16="http://schemas.microsoft.com/office/drawing/2014/main" id="{F1FB34F5-B1D5-448B-B997-D2262D55C160}"/>
              </a:ext>
            </a:extLst>
          </p:cNvPr>
          <p:cNvSpPr/>
          <p:nvPr/>
        </p:nvSpPr>
        <p:spPr bwMode="auto">
          <a:xfrm>
            <a:off x="10689253" y="6037876"/>
            <a:ext cx="2133600" cy="1228337"/>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3200" b="1" dirty="0">
                <a:latin typeface="Calibri" panose="020F0502020204030204" pitchFamily="34" charset="0"/>
                <a:cs typeface="Calibri" panose="020F0502020204030204" pitchFamily="34" charset="0"/>
              </a:rPr>
              <a:t>Capacity</a:t>
            </a:r>
          </a:p>
          <a:p>
            <a:r>
              <a:rPr lang="en-US" sz="3200" b="1" dirty="0">
                <a:latin typeface="Calibri" panose="020F0502020204030204" pitchFamily="34" charset="0"/>
                <a:cs typeface="Calibri" panose="020F0502020204030204" pitchFamily="34" charset="0"/>
              </a:rPr>
              <a:t>Planning</a:t>
            </a:r>
          </a:p>
          <a:p>
            <a:endParaRPr lang="en-US" sz="3200" b="1" dirty="0">
              <a:latin typeface="Calibri" panose="020F0502020204030204" pitchFamily="34" charset="0"/>
              <a:cs typeface="Calibri" panose="020F0502020204030204" pitchFamily="34" charset="0"/>
            </a:endParaRPr>
          </a:p>
        </p:txBody>
      </p:sp>
      <p:cxnSp>
        <p:nvCxnSpPr>
          <p:cNvPr id="98" name="Straight Arrow Connector 97">
            <a:extLst>
              <a:ext uri="{FF2B5EF4-FFF2-40B4-BE49-F238E27FC236}">
                <a16:creationId xmlns:a16="http://schemas.microsoft.com/office/drawing/2014/main" id="{A9C66FBA-757A-47B4-BC0A-A57C99EF0E68}"/>
              </a:ext>
            </a:extLst>
          </p:cNvPr>
          <p:cNvCxnSpPr>
            <a:cxnSpLocks/>
            <a:stCxn id="51" idx="3"/>
            <a:endCxn id="67" idx="1"/>
          </p:cNvCxnSpPr>
          <p:nvPr/>
        </p:nvCxnSpPr>
        <p:spPr bwMode="auto">
          <a:xfrm flipV="1">
            <a:off x="9340787" y="3245674"/>
            <a:ext cx="1348466" cy="121848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0BEF26E-724C-4DBB-8EC5-7F9A93858BF3}"/>
              </a:ext>
            </a:extLst>
          </p:cNvPr>
          <p:cNvCxnSpPr>
            <a:cxnSpLocks/>
            <a:stCxn id="51" idx="3"/>
            <a:endCxn id="68" idx="1"/>
          </p:cNvCxnSpPr>
          <p:nvPr/>
        </p:nvCxnSpPr>
        <p:spPr bwMode="auto">
          <a:xfrm>
            <a:off x="9340787" y="4464159"/>
            <a:ext cx="1348466" cy="4809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5DF086D-ED7A-4D90-8124-EA0B286E47B0}"/>
              </a:ext>
            </a:extLst>
          </p:cNvPr>
          <p:cNvCxnSpPr>
            <a:cxnSpLocks/>
            <a:stCxn id="51" idx="3"/>
            <a:endCxn id="69" idx="1"/>
          </p:cNvCxnSpPr>
          <p:nvPr/>
        </p:nvCxnSpPr>
        <p:spPr bwMode="auto">
          <a:xfrm>
            <a:off x="9340787" y="4464159"/>
            <a:ext cx="1348466" cy="218788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0" name="Connector: Curved 129">
            <a:extLst>
              <a:ext uri="{FF2B5EF4-FFF2-40B4-BE49-F238E27FC236}">
                <a16:creationId xmlns:a16="http://schemas.microsoft.com/office/drawing/2014/main" id="{330FD37B-749F-42BA-8297-7BA631813EB4}"/>
              </a:ext>
            </a:extLst>
          </p:cNvPr>
          <p:cNvCxnSpPr>
            <a:cxnSpLocks/>
            <a:stCxn id="5" idx="1"/>
            <a:endCxn id="7" idx="0"/>
          </p:cNvCxnSpPr>
          <p:nvPr/>
        </p:nvCxnSpPr>
        <p:spPr bwMode="auto">
          <a:xfrm rot="16200000" flipH="1">
            <a:off x="1511690" y="5746555"/>
            <a:ext cx="120514" cy="2134492"/>
          </a:xfrm>
          <a:prstGeom prst="curvedConnector3">
            <a:avLst>
              <a:gd name="adj1" fmla="val -189688"/>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1" name="Connector: Curved 130">
            <a:extLst>
              <a:ext uri="{FF2B5EF4-FFF2-40B4-BE49-F238E27FC236}">
                <a16:creationId xmlns:a16="http://schemas.microsoft.com/office/drawing/2014/main" id="{5C512B00-7E51-42B6-8B29-FCA39D7B2E2A}"/>
              </a:ext>
            </a:extLst>
          </p:cNvPr>
          <p:cNvCxnSpPr>
            <a:cxnSpLocks/>
          </p:cNvCxnSpPr>
          <p:nvPr/>
        </p:nvCxnSpPr>
        <p:spPr bwMode="auto">
          <a:xfrm rot="16200000" flipH="1">
            <a:off x="1246791" y="8228610"/>
            <a:ext cx="362010" cy="1905499"/>
          </a:xfrm>
          <a:prstGeom prst="curvedConnector3">
            <a:avLst>
              <a:gd name="adj1" fmla="val 163147"/>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06423B89-2A94-4784-8592-51A4A30D485B}"/>
              </a:ext>
            </a:extLst>
          </p:cNvPr>
          <p:cNvSpPr txBox="1"/>
          <p:nvPr/>
        </p:nvSpPr>
        <p:spPr>
          <a:xfrm>
            <a:off x="-367362" y="6445987"/>
            <a:ext cx="38786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export</a:t>
            </a:r>
          </a:p>
        </p:txBody>
      </p:sp>
      <p:sp>
        <p:nvSpPr>
          <p:cNvPr id="2" name="Slide Number Placeholder 1">
            <a:extLst>
              <a:ext uri="{FF2B5EF4-FFF2-40B4-BE49-F238E27FC236}">
                <a16:creationId xmlns:a16="http://schemas.microsoft.com/office/drawing/2014/main" id="{7724A6A7-5D76-4507-8A5A-3C392DA4A639}"/>
              </a:ext>
            </a:extLst>
          </p:cNvPr>
          <p:cNvSpPr>
            <a:spLocks noGrp="1"/>
          </p:cNvSpPr>
          <p:nvPr>
            <p:ph type="sldNum" sz="quarter" idx="10"/>
          </p:nvPr>
        </p:nvSpPr>
        <p:spPr/>
        <p:txBody>
          <a:bodyPr/>
          <a:lstStyle/>
          <a:p>
            <a:fld id="{FEF0C5C6-7631-47E2-8B65-F73CA4F43D0C}" type="slidenum">
              <a:rPr lang="en-US" smtClean="0"/>
              <a:t>7</a:t>
            </a:fld>
            <a:endParaRPr lang="en-US"/>
          </a:p>
        </p:txBody>
      </p:sp>
      <p:sp>
        <p:nvSpPr>
          <p:cNvPr id="29" name="Rectangle 28">
            <a:extLst>
              <a:ext uri="{FF2B5EF4-FFF2-40B4-BE49-F238E27FC236}">
                <a16:creationId xmlns:a16="http://schemas.microsoft.com/office/drawing/2014/main" id="{8622B035-A5E0-4CA5-B983-C4FBE6B30684}"/>
              </a:ext>
            </a:extLst>
          </p:cNvPr>
          <p:cNvSpPr/>
          <p:nvPr/>
        </p:nvSpPr>
        <p:spPr bwMode="auto">
          <a:xfrm>
            <a:off x="6521387" y="8202065"/>
            <a:ext cx="381000" cy="313554"/>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3200" b="1">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966ABA36-ECFC-4757-B4DB-4E6BE4D89B92}"/>
              </a:ext>
            </a:extLst>
          </p:cNvPr>
          <p:cNvSpPr txBox="1"/>
          <p:nvPr/>
        </p:nvSpPr>
        <p:spPr>
          <a:xfrm>
            <a:off x="7416800" y="8097232"/>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Implemented</a:t>
            </a:r>
          </a:p>
        </p:txBody>
      </p:sp>
      <p:sp>
        <p:nvSpPr>
          <p:cNvPr id="55" name="Rectangle 54">
            <a:extLst>
              <a:ext uri="{FF2B5EF4-FFF2-40B4-BE49-F238E27FC236}">
                <a16:creationId xmlns:a16="http://schemas.microsoft.com/office/drawing/2014/main" id="{1A8BA926-392D-4DF5-BC9D-9284E69C29E4}"/>
              </a:ext>
            </a:extLst>
          </p:cNvPr>
          <p:cNvSpPr/>
          <p:nvPr/>
        </p:nvSpPr>
        <p:spPr bwMode="auto">
          <a:xfrm>
            <a:off x="6521387" y="8785202"/>
            <a:ext cx="381000" cy="313554"/>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a:p>
        </p:txBody>
      </p:sp>
      <p:sp>
        <p:nvSpPr>
          <p:cNvPr id="56" name="TextBox 55">
            <a:extLst>
              <a:ext uri="{FF2B5EF4-FFF2-40B4-BE49-F238E27FC236}">
                <a16:creationId xmlns:a16="http://schemas.microsoft.com/office/drawing/2014/main" id="{4B5F9162-45BD-4E94-B3C9-3BEF0240AC60}"/>
              </a:ext>
            </a:extLst>
          </p:cNvPr>
          <p:cNvSpPr txBox="1"/>
          <p:nvPr/>
        </p:nvSpPr>
        <p:spPr>
          <a:xfrm>
            <a:off x="7416800" y="8686800"/>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Tools used</a:t>
            </a:r>
          </a:p>
        </p:txBody>
      </p:sp>
      <p:sp>
        <p:nvSpPr>
          <p:cNvPr id="57" name="Rectangle 56">
            <a:extLst>
              <a:ext uri="{FF2B5EF4-FFF2-40B4-BE49-F238E27FC236}">
                <a16:creationId xmlns:a16="http://schemas.microsoft.com/office/drawing/2014/main" id="{9380C722-A109-4E79-91DB-1300C5D94BD8}"/>
              </a:ext>
            </a:extLst>
          </p:cNvPr>
          <p:cNvSpPr/>
          <p:nvPr/>
        </p:nvSpPr>
        <p:spPr bwMode="auto">
          <a:xfrm>
            <a:off x="6502400" y="9317824"/>
            <a:ext cx="381000" cy="31355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3200" b="1">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1DF1EE84-CBF7-4970-90CA-17EB07F90B90}"/>
              </a:ext>
            </a:extLst>
          </p:cNvPr>
          <p:cNvSpPr txBox="1"/>
          <p:nvPr/>
        </p:nvSpPr>
        <p:spPr>
          <a:xfrm>
            <a:off x="7397813" y="9199427"/>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Applications</a:t>
            </a:r>
          </a:p>
        </p:txBody>
      </p:sp>
    </p:spTree>
    <p:extLst>
      <p:ext uri="{BB962C8B-B14F-4D97-AF65-F5344CB8AC3E}">
        <p14:creationId xmlns:p14="http://schemas.microsoft.com/office/powerpoint/2010/main" val="1724598006"/>
      </p:ext>
    </p:extLst>
  </p:cSld>
  <p:clrMapOvr>
    <a:masterClrMapping/>
  </p:clrMapOvr>
  <p:transition advTm="19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1000"/>
                                        <p:tgtEl>
                                          <p:spTgt spid="34"/>
                                        </p:tgtEl>
                                      </p:cBhvr>
                                    </p:animEffect>
                                    <p:anim calcmode="lin" valueType="num">
                                      <p:cBhvr>
                                        <p:cTn id="21" dur="1000" fill="hold"/>
                                        <p:tgtEl>
                                          <p:spTgt spid="34"/>
                                        </p:tgtEl>
                                        <p:attrNameLst>
                                          <p:attrName>ppt_x</p:attrName>
                                        </p:attrNameLst>
                                      </p:cBhvr>
                                      <p:tavLst>
                                        <p:tav tm="0">
                                          <p:val>
                                            <p:strVal val="#ppt_x"/>
                                          </p:val>
                                        </p:tav>
                                        <p:tav tm="100000">
                                          <p:val>
                                            <p:strVal val="#ppt_x"/>
                                          </p:val>
                                        </p:tav>
                                      </p:tavLst>
                                    </p:anim>
                                    <p:anim calcmode="lin" valueType="num">
                                      <p:cBhvr>
                                        <p:cTn id="22" dur="1000" fill="hold"/>
                                        <p:tgtEl>
                                          <p:spTgt spid="34"/>
                                        </p:tgtEl>
                                        <p:attrNameLst>
                                          <p:attrName>ppt_y</p:attrName>
                                        </p:attrNameLst>
                                      </p:cBhvr>
                                      <p:tavLst>
                                        <p:tav tm="0">
                                          <p:val>
                                            <p:strVal val="#ppt_y+.1"/>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0-#ppt_w/2"/>
                                          </p:val>
                                        </p:tav>
                                        <p:tav tm="100000">
                                          <p:val>
                                            <p:strVal val="#ppt_x"/>
                                          </p:val>
                                        </p:tav>
                                      </p:tavLst>
                                    </p:anim>
                                    <p:anim calcmode="lin" valueType="num">
                                      <p:cBhvr additive="base">
                                        <p:cTn id="26" dur="500" fill="hold"/>
                                        <p:tgtEl>
                                          <p:spTgt spid="5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30"/>
                                        </p:tgtEl>
                                        <p:attrNameLst>
                                          <p:attrName>style.visibility</p:attrName>
                                        </p:attrNameLst>
                                      </p:cBhvr>
                                      <p:to>
                                        <p:strVal val="visible"/>
                                      </p:to>
                                    </p:set>
                                    <p:anim calcmode="lin" valueType="num">
                                      <p:cBhvr additive="base">
                                        <p:cTn id="29" dur="500" fill="hold"/>
                                        <p:tgtEl>
                                          <p:spTgt spid="130"/>
                                        </p:tgtEl>
                                        <p:attrNameLst>
                                          <p:attrName>ppt_x</p:attrName>
                                        </p:attrNameLst>
                                      </p:cBhvr>
                                      <p:tavLst>
                                        <p:tav tm="0">
                                          <p:val>
                                            <p:strVal val="0-#ppt_w/2"/>
                                          </p:val>
                                        </p:tav>
                                        <p:tav tm="100000">
                                          <p:val>
                                            <p:strVal val="#ppt_x"/>
                                          </p:val>
                                        </p:tav>
                                      </p:tavLst>
                                    </p:anim>
                                    <p:anim calcmode="lin" valueType="num">
                                      <p:cBhvr additive="base">
                                        <p:cTn id="30" dur="500" fill="hold"/>
                                        <p:tgtEl>
                                          <p:spTgt spid="13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31"/>
                                        </p:tgtEl>
                                        <p:attrNameLst>
                                          <p:attrName>style.visibility</p:attrName>
                                        </p:attrNameLst>
                                      </p:cBhvr>
                                      <p:to>
                                        <p:strVal val="visible"/>
                                      </p:to>
                                    </p:set>
                                    <p:anim calcmode="lin" valueType="num">
                                      <p:cBhvr additive="base">
                                        <p:cTn id="33" dur="500" fill="hold"/>
                                        <p:tgtEl>
                                          <p:spTgt spid="131"/>
                                        </p:tgtEl>
                                        <p:attrNameLst>
                                          <p:attrName>ppt_x</p:attrName>
                                        </p:attrNameLst>
                                      </p:cBhvr>
                                      <p:tavLst>
                                        <p:tav tm="0">
                                          <p:val>
                                            <p:strVal val="0-#ppt_w/2"/>
                                          </p:val>
                                        </p:tav>
                                        <p:tav tm="100000">
                                          <p:val>
                                            <p:strVal val="#ppt_x"/>
                                          </p:val>
                                        </p:tav>
                                      </p:tavLst>
                                    </p:anim>
                                    <p:anim calcmode="lin" valueType="num">
                                      <p:cBhvr additive="base">
                                        <p:cTn id="34" dur="500" fill="hold"/>
                                        <p:tgtEl>
                                          <p:spTgt spid="13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32"/>
                                        </p:tgtEl>
                                        <p:attrNameLst>
                                          <p:attrName>style.visibility</p:attrName>
                                        </p:attrNameLst>
                                      </p:cBhvr>
                                      <p:to>
                                        <p:strVal val="visible"/>
                                      </p:to>
                                    </p:set>
                                    <p:anim calcmode="lin" valueType="num">
                                      <p:cBhvr additive="base">
                                        <p:cTn id="37" dur="500" fill="hold"/>
                                        <p:tgtEl>
                                          <p:spTgt spid="132"/>
                                        </p:tgtEl>
                                        <p:attrNameLst>
                                          <p:attrName>ppt_x</p:attrName>
                                        </p:attrNameLst>
                                      </p:cBhvr>
                                      <p:tavLst>
                                        <p:tav tm="0">
                                          <p:val>
                                            <p:strVal val="0-#ppt_w/2"/>
                                          </p:val>
                                        </p:tav>
                                        <p:tav tm="100000">
                                          <p:val>
                                            <p:strVal val="#ppt_x"/>
                                          </p:val>
                                        </p:tav>
                                      </p:tavLst>
                                    </p:anim>
                                    <p:anim calcmode="lin" valueType="num">
                                      <p:cBhvr additive="base">
                                        <p:cTn id="38" dur="500" fill="hold"/>
                                        <p:tgtEl>
                                          <p:spTgt spid="13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nodeType="click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1000"/>
                                        <p:tgtEl>
                                          <p:spTgt spid="53"/>
                                        </p:tgtEl>
                                      </p:cBhvr>
                                    </p:animEffect>
                                    <p:anim calcmode="lin" valueType="num">
                                      <p:cBhvr>
                                        <p:cTn id="55" dur="1000" fill="hold"/>
                                        <p:tgtEl>
                                          <p:spTgt spid="53"/>
                                        </p:tgtEl>
                                        <p:attrNameLst>
                                          <p:attrName>ppt_x</p:attrName>
                                        </p:attrNameLst>
                                      </p:cBhvr>
                                      <p:tavLst>
                                        <p:tav tm="0">
                                          <p:val>
                                            <p:strVal val="#ppt_x"/>
                                          </p:val>
                                        </p:tav>
                                        <p:tav tm="100000">
                                          <p:val>
                                            <p:strVal val="#ppt_x"/>
                                          </p:val>
                                        </p:tav>
                                      </p:tavLst>
                                    </p:anim>
                                    <p:anim calcmode="lin" valueType="num">
                                      <p:cBhvr>
                                        <p:cTn id="56" dur="1000" fill="hold"/>
                                        <p:tgtEl>
                                          <p:spTgt spid="53"/>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1000"/>
                                        <p:tgtEl>
                                          <p:spTgt spid="51"/>
                                        </p:tgtEl>
                                      </p:cBhvr>
                                    </p:animEffect>
                                    <p:anim calcmode="lin" valueType="num">
                                      <p:cBhvr>
                                        <p:cTn id="72" dur="1000" fill="hold"/>
                                        <p:tgtEl>
                                          <p:spTgt spid="51"/>
                                        </p:tgtEl>
                                        <p:attrNameLst>
                                          <p:attrName>ppt_x</p:attrName>
                                        </p:attrNameLst>
                                      </p:cBhvr>
                                      <p:tavLst>
                                        <p:tav tm="0">
                                          <p:val>
                                            <p:strVal val="#ppt_x"/>
                                          </p:val>
                                        </p:tav>
                                        <p:tav tm="100000">
                                          <p:val>
                                            <p:strVal val="#ppt_x"/>
                                          </p:val>
                                        </p:tav>
                                      </p:tavLst>
                                    </p:anim>
                                    <p:anim calcmode="lin" valueType="num">
                                      <p:cBhvr>
                                        <p:cTn id="7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grpId="0" nodeType="click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1000"/>
                                        <p:tgtEl>
                                          <p:spTgt spid="67"/>
                                        </p:tgtEl>
                                      </p:cBhvr>
                                    </p:animEffect>
                                    <p:anim calcmode="lin" valueType="num">
                                      <p:cBhvr>
                                        <p:cTn id="79" dur="1000" fill="hold"/>
                                        <p:tgtEl>
                                          <p:spTgt spid="67"/>
                                        </p:tgtEl>
                                        <p:attrNameLst>
                                          <p:attrName>ppt_x</p:attrName>
                                        </p:attrNameLst>
                                      </p:cBhvr>
                                      <p:tavLst>
                                        <p:tav tm="0">
                                          <p:val>
                                            <p:strVal val="#ppt_x"/>
                                          </p:val>
                                        </p:tav>
                                        <p:tav tm="100000">
                                          <p:val>
                                            <p:strVal val="#ppt_x"/>
                                          </p:val>
                                        </p:tav>
                                      </p:tavLst>
                                    </p:anim>
                                    <p:anim calcmode="lin" valueType="num">
                                      <p:cBhvr>
                                        <p:cTn id="80" dur="1000" fill="hold"/>
                                        <p:tgtEl>
                                          <p:spTgt spid="67"/>
                                        </p:tgtEl>
                                        <p:attrNameLst>
                                          <p:attrName>ppt_y</p:attrName>
                                        </p:attrNameLst>
                                      </p:cBhvr>
                                      <p:tavLst>
                                        <p:tav tm="0">
                                          <p:val>
                                            <p:strVal val="#ppt_y-.1"/>
                                          </p:val>
                                        </p:tav>
                                        <p:tav tm="100000">
                                          <p:val>
                                            <p:strVal val="#ppt_y"/>
                                          </p:val>
                                        </p:tav>
                                      </p:tavLst>
                                    </p:anim>
                                  </p:childTnLst>
                                </p:cTn>
                              </p:par>
                              <p:par>
                                <p:cTn id="81" presetID="47" presetClass="entr" presetSubtype="0" fill="hold" nodeType="with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fade">
                                      <p:cBhvr>
                                        <p:cTn id="83" dur="1000"/>
                                        <p:tgtEl>
                                          <p:spTgt spid="98"/>
                                        </p:tgtEl>
                                      </p:cBhvr>
                                    </p:animEffect>
                                    <p:anim calcmode="lin" valueType="num">
                                      <p:cBhvr>
                                        <p:cTn id="84" dur="1000" fill="hold"/>
                                        <p:tgtEl>
                                          <p:spTgt spid="98"/>
                                        </p:tgtEl>
                                        <p:attrNameLst>
                                          <p:attrName>ppt_x</p:attrName>
                                        </p:attrNameLst>
                                      </p:cBhvr>
                                      <p:tavLst>
                                        <p:tav tm="0">
                                          <p:val>
                                            <p:strVal val="#ppt_x"/>
                                          </p:val>
                                        </p:tav>
                                        <p:tav tm="100000">
                                          <p:val>
                                            <p:strVal val="#ppt_x"/>
                                          </p:val>
                                        </p:tav>
                                      </p:tavLst>
                                    </p:anim>
                                    <p:anim calcmode="lin" valueType="num">
                                      <p:cBhvr>
                                        <p:cTn id="85"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fade">
                                      <p:cBhvr>
                                        <p:cTn id="90" dur="1000"/>
                                        <p:tgtEl>
                                          <p:spTgt spid="72"/>
                                        </p:tgtEl>
                                      </p:cBhvr>
                                    </p:animEffect>
                                    <p:anim calcmode="lin" valueType="num">
                                      <p:cBhvr>
                                        <p:cTn id="91" dur="1000" fill="hold"/>
                                        <p:tgtEl>
                                          <p:spTgt spid="72"/>
                                        </p:tgtEl>
                                        <p:attrNameLst>
                                          <p:attrName>ppt_x</p:attrName>
                                        </p:attrNameLst>
                                      </p:cBhvr>
                                      <p:tavLst>
                                        <p:tav tm="0">
                                          <p:val>
                                            <p:strVal val="#ppt_x"/>
                                          </p:val>
                                        </p:tav>
                                        <p:tav tm="100000">
                                          <p:val>
                                            <p:strVal val="#ppt_x"/>
                                          </p:val>
                                        </p:tav>
                                      </p:tavLst>
                                    </p:anim>
                                    <p:anim calcmode="lin" valueType="num">
                                      <p:cBhvr>
                                        <p:cTn id="92" dur="1000" fill="hold"/>
                                        <p:tgtEl>
                                          <p:spTgt spid="72"/>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fade">
                                      <p:cBhvr>
                                        <p:cTn id="95" dur="1000"/>
                                        <p:tgtEl>
                                          <p:spTgt spid="68"/>
                                        </p:tgtEl>
                                      </p:cBhvr>
                                    </p:animEffect>
                                    <p:anim calcmode="lin" valueType="num">
                                      <p:cBhvr>
                                        <p:cTn id="96" dur="1000" fill="hold"/>
                                        <p:tgtEl>
                                          <p:spTgt spid="68"/>
                                        </p:tgtEl>
                                        <p:attrNameLst>
                                          <p:attrName>ppt_x</p:attrName>
                                        </p:attrNameLst>
                                      </p:cBhvr>
                                      <p:tavLst>
                                        <p:tav tm="0">
                                          <p:val>
                                            <p:strVal val="#ppt_x"/>
                                          </p:val>
                                        </p:tav>
                                        <p:tav tm="100000">
                                          <p:val>
                                            <p:strVal val="#ppt_x"/>
                                          </p:val>
                                        </p:tav>
                                      </p:tavLst>
                                    </p:anim>
                                    <p:anim calcmode="lin" valueType="num">
                                      <p:cBhvr>
                                        <p:cTn id="9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fade">
                                      <p:cBhvr>
                                        <p:cTn id="102" dur="1000"/>
                                        <p:tgtEl>
                                          <p:spTgt spid="75"/>
                                        </p:tgtEl>
                                      </p:cBhvr>
                                    </p:animEffect>
                                    <p:anim calcmode="lin" valueType="num">
                                      <p:cBhvr>
                                        <p:cTn id="103" dur="1000" fill="hold"/>
                                        <p:tgtEl>
                                          <p:spTgt spid="75"/>
                                        </p:tgtEl>
                                        <p:attrNameLst>
                                          <p:attrName>ppt_x</p:attrName>
                                        </p:attrNameLst>
                                      </p:cBhvr>
                                      <p:tavLst>
                                        <p:tav tm="0">
                                          <p:val>
                                            <p:strVal val="#ppt_x"/>
                                          </p:val>
                                        </p:tav>
                                        <p:tav tm="100000">
                                          <p:val>
                                            <p:strVal val="#ppt_x"/>
                                          </p:val>
                                        </p:tav>
                                      </p:tavLst>
                                    </p:anim>
                                    <p:anim calcmode="lin" valueType="num">
                                      <p:cBhvr>
                                        <p:cTn id="104" dur="1000" fill="hold"/>
                                        <p:tgtEl>
                                          <p:spTgt spid="7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1000"/>
                                        <p:tgtEl>
                                          <p:spTgt spid="69"/>
                                        </p:tgtEl>
                                      </p:cBhvr>
                                    </p:animEffect>
                                    <p:anim calcmode="lin" valueType="num">
                                      <p:cBhvr>
                                        <p:cTn id="108" dur="1000" fill="hold"/>
                                        <p:tgtEl>
                                          <p:spTgt spid="69"/>
                                        </p:tgtEl>
                                        <p:attrNameLst>
                                          <p:attrName>ppt_x</p:attrName>
                                        </p:attrNameLst>
                                      </p:cBhvr>
                                      <p:tavLst>
                                        <p:tav tm="0">
                                          <p:val>
                                            <p:strVal val="#ppt_x"/>
                                          </p:val>
                                        </p:tav>
                                        <p:tav tm="100000">
                                          <p:val>
                                            <p:strVal val="#ppt_x"/>
                                          </p:val>
                                        </p:tav>
                                      </p:tavLst>
                                    </p:anim>
                                    <p:anim calcmode="lin" valueType="num">
                                      <p:cBhvr>
                                        <p:cTn id="10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animBg="1"/>
      <p:bldP spid="6" grpId="0"/>
      <p:bldP spid="7" grpId="0" animBg="1"/>
      <p:bldP spid="34" grpId="0"/>
      <p:bldP spid="54" grpId="0"/>
      <p:bldP spid="4" grpId="0" animBg="1"/>
      <p:bldP spid="44" grpId="0" animBg="1"/>
      <p:bldP spid="50" grpId="0" animBg="1"/>
      <p:bldP spid="51" grpId="0" animBg="1"/>
      <p:bldP spid="67" grpId="0" animBg="1"/>
      <p:bldP spid="68" grpId="0" animBg="1"/>
      <p:bldP spid="69" grpId="0" animBg="1"/>
      <p:bldP spid="13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NetFlow Collector</a:t>
            </a:r>
          </a:p>
        </p:txBody>
      </p:sp>
      <p:sp>
        <p:nvSpPr>
          <p:cNvPr id="29" name="TextBox 28">
            <a:extLst>
              <a:ext uri="{FF2B5EF4-FFF2-40B4-BE49-F238E27FC236}">
                <a16:creationId xmlns:a16="http://schemas.microsoft.com/office/drawing/2014/main" id="{5B1A1E67-8482-4310-B886-F09823E29052}"/>
              </a:ext>
            </a:extLst>
          </p:cNvPr>
          <p:cNvSpPr txBox="1"/>
          <p:nvPr/>
        </p:nvSpPr>
        <p:spPr>
          <a:xfrm>
            <a:off x="368832" y="1638300"/>
            <a:ext cx="12255500" cy="7971413"/>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Input Data (Flows)</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What is NetFlow?</a:t>
            </a: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NetFlow Collectors :</a:t>
            </a:r>
          </a:p>
          <a:p>
            <a:pPr marL="914400" lvl="1" indent="-457200" algn="l">
              <a:lnSpc>
                <a:spcPct val="200000"/>
              </a:lnSpc>
              <a:buFont typeface="Arial" panose="020B0604020202020204" pitchFamily="34" charset="0"/>
              <a:buChar char="•"/>
            </a:pPr>
            <a:r>
              <a:rPr lang="en-US" sz="3200" dirty="0">
                <a:latin typeface="Arial" charset="0"/>
                <a:ea typeface="Arial" charset="0"/>
                <a:cs typeface="Arial" charset="0"/>
              </a:rPr>
              <a:t>Flow is Inactive or max threshold time</a:t>
            </a:r>
          </a:p>
          <a:p>
            <a:pPr marL="914400" lvl="1" indent="-457200" algn="l">
              <a:lnSpc>
                <a:spcPct val="200000"/>
              </a:lnSpc>
              <a:buFont typeface="Arial" panose="020B0604020202020204" pitchFamily="34" charset="0"/>
              <a:buChar char="•"/>
            </a:pPr>
            <a:r>
              <a:rPr lang="en-US" sz="3200" dirty="0">
                <a:latin typeface="Arial" charset="0"/>
                <a:ea typeface="Arial" charset="0"/>
                <a:cs typeface="Arial" charset="0"/>
              </a:rPr>
              <a:t>If a TCP flag (FIN / RST) indicates the flow is terminated.</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 NFDUMP</a:t>
            </a:r>
          </a:p>
        </p:txBody>
      </p:sp>
      <p:sp>
        <p:nvSpPr>
          <p:cNvPr id="2" name="Slide Number Placeholder 1">
            <a:extLst>
              <a:ext uri="{FF2B5EF4-FFF2-40B4-BE49-F238E27FC236}">
                <a16:creationId xmlns:a16="http://schemas.microsoft.com/office/drawing/2014/main" id="{5614B08B-8DD3-4B12-9FE0-505CFA103694}"/>
              </a:ext>
            </a:extLst>
          </p:cNvPr>
          <p:cNvSpPr>
            <a:spLocks noGrp="1"/>
          </p:cNvSpPr>
          <p:nvPr>
            <p:ph type="sldNum" sz="quarter" idx="10"/>
          </p:nvPr>
        </p:nvSpPr>
        <p:spPr/>
        <p:txBody>
          <a:bodyPr/>
          <a:lstStyle/>
          <a:p>
            <a:fld id="{FEF0C5C6-7631-47E2-8B65-F73CA4F43D0C}" type="slidenum">
              <a:rPr lang="en-US" smtClean="0"/>
              <a:t>8</a:t>
            </a:fld>
            <a:endParaRPr lang="en-US"/>
          </a:p>
        </p:txBody>
      </p:sp>
      <p:pic>
        <p:nvPicPr>
          <p:cNvPr id="5" name="Picture 4">
            <a:extLst>
              <a:ext uri="{FF2B5EF4-FFF2-40B4-BE49-F238E27FC236}">
                <a16:creationId xmlns:a16="http://schemas.microsoft.com/office/drawing/2014/main" id="{AAE3162E-87C1-4441-A166-FBC831C3CEC5}"/>
              </a:ext>
            </a:extLst>
          </p:cNvPr>
          <p:cNvPicPr>
            <a:picLocks noChangeAspect="1"/>
          </p:cNvPicPr>
          <p:nvPr/>
        </p:nvPicPr>
        <p:blipFill>
          <a:blip r:embed="rId3"/>
          <a:stretch>
            <a:fillRect/>
          </a:stretch>
        </p:blipFill>
        <p:spPr>
          <a:xfrm>
            <a:off x="863600" y="3811746"/>
            <a:ext cx="10134600" cy="1752600"/>
          </a:xfrm>
          <a:prstGeom prst="rect">
            <a:avLst/>
          </a:prstGeom>
        </p:spPr>
      </p:pic>
      <p:sp>
        <p:nvSpPr>
          <p:cNvPr id="9" name="Frame 8">
            <a:extLst>
              <a:ext uri="{FF2B5EF4-FFF2-40B4-BE49-F238E27FC236}">
                <a16:creationId xmlns:a16="http://schemas.microsoft.com/office/drawing/2014/main" id="{B5213B49-62A2-4130-9129-3B0631EA548E}"/>
              </a:ext>
            </a:extLst>
          </p:cNvPr>
          <p:cNvSpPr/>
          <p:nvPr/>
        </p:nvSpPr>
        <p:spPr bwMode="auto">
          <a:xfrm>
            <a:off x="629182" y="3621246"/>
            <a:ext cx="5867400" cy="2133600"/>
          </a:xfrm>
          <a:prstGeom prst="frame">
            <a:avLst/>
          </a:prstGeom>
          <a:solidFill>
            <a:srgbClr val="2626BA"/>
          </a:solid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Tree>
    <p:extLst>
      <p:ext uri="{BB962C8B-B14F-4D97-AF65-F5344CB8AC3E}">
        <p14:creationId xmlns:p14="http://schemas.microsoft.com/office/powerpoint/2010/main" val="1234663576"/>
      </p:ext>
    </p:extLst>
  </p:cSld>
  <p:clrMapOvr>
    <a:masterClrMapping/>
  </p:clrMapOvr>
  <p:transition advTm="19432"/>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Data set</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B0895604-D3D9-41D0-AA97-4C6DB9E5B146}"/>
              </a:ext>
            </a:extLst>
          </p:cNvPr>
          <p:cNvSpPr>
            <a:spLocks noGrp="1"/>
          </p:cNvSpPr>
          <p:nvPr>
            <p:ph type="sldNum" sz="quarter" idx="10"/>
          </p:nvPr>
        </p:nvSpPr>
        <p:spPr/>
        <p:txBody>
          <a:bodyPr/>
          <a:lstStyle/>
          <a:p>
            <a:fld id="{FEF0C5C6-7631-47E2-8B65-F73CA4F43D0C}" type="slidenum">
              <a:rPr lang="en-US" smtClean="0"/>
              <a:t>9</a:t>
            </a:fld>
            <a:endParaRPr lang="en-US"/>
          </a:p>
        </p:txBody>
      </p:sp>
      <p:graphicFrame>
        <p:nvGraphicFramePr>
          <p:cNvPr id="5" name="Table 4">
            <a:extLst>
              <a:ext uri="{FF2B5EF4-FFF2-40B4-BE49-F238E27FC236}">
                <a16:creationId xmlns:a16="http://schemas.microsoft.com/office/drawing/2014/main" id="{73A7CA4B-586B-4BE0-A7BD-114786C3EEE7}"/>
              </a:ext>
            </a:extLst>
          </p:cNvPr>
          <p:cNvGraphicFramePr>
            <a:graphicFrameLocks noGrp="1"/>
          </p:cNvGraphicFramePr>
          <p:nvPr>
            <p:extLst>
              <p:ext uri="{D42A27DB-BD31-4B8C-83A1-F6EECF244321}">
                <p14:modId xmlns:p14="http://schemas.microsoft.com/office/powerpoint/2010/main" val="2083053096"/>
              </p:ext>
            </p:extLst>
          </p:nvPr>
        </p:nvGraphicFramePr>
        <p:xfrm>
          <a:off x="482600" y="1766917"/>
          <a:ext cx="12167286" cy="7735328"/>
        </p:xfrm>
        <a:graphic>
          <a:graphicData uri="http://schemas.openxmlformats.org/drawingml/2006/table">
            <a:tbl>
              <a:tblPr firstRow="1" bandRow="1">
                <a:tableStyleId>{5940675A-B579-460E-94D1-54222C63F5DA}</a:tableStyleId>
              </a:tblPr>
              <a:tblGrid>
                <a:gridCol w="7541316">
                  <a:extLst>
                    <a:ext uri="{9D8B030D-6E8A-4147-A177-3AD203B41FA5}">
                      <a16:colId xmlns:a16="http://schemas.microsoft.com/office/drawing/2014/main" val="669688676"/>
                    </a:ext>
                  </a:extLst>
                </a:gridCol>
                <a:gridCol w="4625970">
                  <a:extLst>
                    <a:ext uri="{9D8B030D-6E8A-4147-A177-3AD203B41FA5}">
                      <a16:colId xmlns:a16="http://schemas.microsoft.com/office/drawing/2014/main" val="2909284384"/>
                    </a:ext>
                  </a:extLst>
                </a:gridCol>
              </a:tblGrid>
              <a:tr h="1952587">
                <a:tc>
                  <a:txBody>
                    <a:bodyPr/>
                    <a:lstStyle/>
                    <a:p>
                      <a:endParaRPr lang="en-US" sz="20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Data 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              Emulab Routers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3730797"/>
                  </a:ext>
                </a:extLst>
              </a:tr>
              <a:tr h="1630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Time Period</a:t>
                      </a:r>
                    </a:p>
                    <a:p>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Eight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9687654"/>
                  </a:ext>
                </a:extLst>
              </a:tr>
              <a:tr h="1967827">
                <a:tc>
                  <a:txBody>
                    <a:bodyPr/>
                    <a:lstStyle/>
                    <a:p>
                      <a:endPar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Average number of Flows per day</a:t>
                      </a:r>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40 Million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8870765"/>
                  </a:ext>
                </a:extLst>
              </a:tr>
              <a:tr h="2183957">
                <a:tc>
                  <a:txBody>
                    <a:bodyPr/>
                    <a:lstStyle/>
                    <a:p>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Average number of Hosts per day</a:t>
                      </a:r>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712478"/>
                  </a:ext>
                </a:extLst>
              </a:tr>
            </a:tbl>
          </a:graphicData>
        </a:graphic>
      </p:graphicFrame>
    </p:spTree>
    <p:extLst>
      <p:ext uri="{BB962C8B-B14F-4D97-AF65-F5344CB8AC3E}">
        <p14:creationId xmlns:p14="http://schemas.microsoft.com/office/powerpoint/2010/main" val="3943873164"/>
      </p:ext>
    </p:extLst>
  </p:cSld>
  <p:clrMapOvr>
    <a:masterClrMapping/>
  </p:clrMapOvr>
  <p:transition advTm="32840"/>
</p:sld>
</file>

<file path=ppt/theme/theme1.xml><?xml version="1.0" encoding="utf-8"?>
<a:theme xmlns:a="http://schemas.openxmlformats.org/drawingml/2006/main" name="Title &amp; Subtitle">
  <a:themeElements>
    <a:clrScheme name="">
      <a:dk1>
        <a:srgbClr val="414141"/>
      </a:dk1>
      <a:lt1>
        <a:srgbClr val="FFFFFF"/>
      </a:lt1>
      <a:dk2>
        <a:srgbClr val="000000"/>
      </a:dk2>
      <a:lt2>
        <a:srgbClr val="808080"/>
      </a:lt2>
      <a:accent1>
        <a:srgbClr val="6C7472"/>
      </a:accent1>
      <a:accent2>
        <a:srgbClr val="333399"/>
      </a:accent2>
      <a:accent3>
        <a:srgbClr val="FFFFFF"/>
      </a:accent3>
      <a:accent4>
        <a:srgbClr val="363636"/>
      </a:accent4>
      <a:accent5>
        <a:srgbClr val="BABCBC"/>
      </a:accent5>
      <a:accent6>
        <a:srgbClr val="2D2D8A"/>
      </a:accent6>
      <a:hlink>
        <a:srgbClr val="009999"/>
      </a:hlink>
      <a:folHlink>
        <a:srgbClr val="99CC00"/>
      </a:folHlink>
    </a:clrScheme>
    <a:fontScheme name="Title &amp; Subtitle">
      <a:majorFont>
        <a:latin typeface="Gill Sans Light"/>
        <a:ea typeface="ヒラギノ角ゴ ProN W3"/>
        <a:cs typeface="ヒラギノ角ゴ ProN W3"/>
      </a:majorFont>
      <a:minorFont>
        <a:latin typeface="Gill Sans Light"/>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defRPr>
        </a:defPPr>
      </a:lstStyle>
    </a:spDef>
    <a:ln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43119</TotalTime>
  <Pages>0</Pages>
  <Words>1109</Words>
  <Characters>0</Characters>
  <Application>Microsoft Office PowerPoint</Application>
  <PresentationFormat>Custom</PresentationFormat>
  <Lines>0</Lines>
  <Paragraphs>218</Paragraphs>
  <Slides>27</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Cambria Math</vt:lpstr>
      <vt:lpstr>Gill Sans Light</vt:lpstr>
      <vt:lpstr>Roboto</vt:lpstr>
      <vt:lpstr>Source Sans Pro</vt:lpstr>
      <vt:lpstr>URWPalladioL-Bold</vt:lpstr>
      <vt:lpstr>URWPalladioL-Roma</vt:lpstr>
      <vt:lpstr>ヒラギノ角ゴ ProN W3</vt:lpstr>
      <vt:lpstr>Title &amp; Subtitle</vt:lpstr>
      <vt:lpstr>MINING NETFLOW RECORDS FOR HOST BEHAVIORS </vt:lpstr>
      <vt:lpstr>Thesis Statement</vt:lpstr>
      <vt:lpstr>Thesis Statement Explained</vt:lpstr>
      <vt:lpstr>Techniques used by admins</vt:lpstr>
      <vt:lpstr>My Contribution</vt:lpstr>
      <vt:lpstr>Related Work</vt:lpstr>
      <vt:lpstr>Design</vt:lpstr>
      <vt:lpstr>NetFlow Collector</vt:lpstr>
      <vt:lpstr>PowerPoint Presentation</vt:lpstr>
      <vt:lpstr>Feature Engineering</vt:lpstr>
      <vt:lpstr>Missing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Transferring Large Amounts of Data made Fast and Discreet</dc:title>
  <dc:subject/>
  <dc:creator/>
  <cp:keywords/>
  <dc:description/>
  <cp:lastModifiedBy>Teja Kommineni</cp:lastModifiedBy>
  <cp:revision>1464</cp:revision>
  <dcterms:modified xsi:type="dcterms:W3CDTF">2017-12-14T15:32:00Z</dcterms:modified>
</cp:coreProperties>
</file>