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56" r:id="rId2"/>
    <p:sldId id="391" r:id="rId3"/>
    <p:sldId id="268" r:id="rId4"/>
    <p:sldId id="386" r:id="rId5"/>
    <p:sldId id="407" r:id="rId6"/>
    <p:sldId id="358" r:id="rId7"/>
    <p:sldId id="355" r:id="rId8"/>
    <p:sldId id="394" r:id="rId9"/>
    <p:sldId id="395" r:id="rId10"/>
    <p:sldId id="396" r:id="rId11"/>
    <p:sldId id="277" r:id="rId12"/>
    <p:sldId id="397" r:id="rId13"/>
    <p:sldId id="410" r:id="rId14"/>
    <p:sldId id="411" r:id="rId15"/>
    <p:sldId id="398" r:id="rId16"/>
    <p:sldId id="399" r:id="rId17"/>
    <p:sldId id="401" r:id="rId18"/>
    <p:sldId id="426" r:id="rId19"/>
    <p:sldId id="409" r:id="rId20"/>
    <p:sldId id="423" r:id="rId21"/>
    <p:sldId id="402" r:id="rId22"/>
    <p:sldId id="403" r:id="rId23"/>
    <p:sldId id="427" r:id="rId24"/>
    <p:sldId id="414" r:id="rId25"/>
    <p:sldId id="415" r:id="rId26"/>
    <p:sldId id="425" r:id="rId27"/>
    <p:sldId id="420" r:id="rId28"/>
    <p:sldId id="404" r:id="rId29"/>
    <p:sldId id="405" r:id="rId30"/>
    <p:sldId id="422" r:id="rId31"/>
    <p:sldId id="354" r:id="rId32"/>
    <p:sldId id="315" r:id="rId33"/>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9pPr>
  </p:defaultTextStyle>
  <p:extLst>
    <p:ext uri="{521415D9-36F7-43E2-AB2F-B90AF26B5E84}">
      <p14:sectionLst xmlns:p14="http://schemas.microsoft.com/office/powerpoint/2010/main">
        <p14:section name="Intro" id="{6E24354D-FFE4-D747-BF83-3AB35A628AC8}">
          <p14:sldIdLst>
            <p14:sldId id="256"/>
            <p14:sldId id="391"/>
            <p14:sldId id="268"/>
          </p14:sldIdLst>
        </p14:section>
        <p14:section name="Motivation" id="{FA804598-0BF3-5143-9854-6919486E1FB9}">
          <p14:sldIdLst>
            <p14:sldId id="386"/>
            <p14:sldId id="407"/>
            <p14:sldId id="358"/>
          </p14:sldIdLst>
        </p14:section>
        <p14:section name="Background" id="{FF886A63-B4B4-0E4B-85B3-CBCF5041173F}">
          <p14:sldIdLst>
            <p14:sldId id="355"/>
            <p14:sldId id="394"/>
            <p14:sldId id="395"/>
            <p14:sldId id="396"/>
            <p14:sldId id="277"/>
            <p14:sldId id="397"/>
            <p14:sldId id="410"/>
            <p14:sldId id="411"/>
            <p14:sldId id="398"/>
            <p14:sldId id="399"/>
            <p14:sldId id="401"/>
            <p14:sldId id="426"/>
            <p14:sldId id="409"/>
            <p14:sldId id="423"/>
            <p14:sldId id="402"/>
            <p14:sldId id="403"/>
            <p14:sldId id="427"/>
            <p14:sldId id="414"/>
            <p14:sldId id="415"/>
            <p14:sldId id="425"/>
            <p14:sldId id="420"/>
            <p14:sldId id="404"/>
            <p14:sldId id="405"/>
          </p14:sldIdLst>
        </p14:section>
        <p14:section name="Conclusion" id="{E35403D7-21B5-ED4C-A359-DBC57B3981F5}">
          <p14:sldIdLst>
            <p14:sldId id="422"/>
            <p14:sldId id="354"/>
            <p14:sldId id="315"/>
          </p14:sldIdLst>
        </p14:section>
      </p14:sectionLst>
    </p:ex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Kommineni" initials="TK" lastIdx="56" clrIdx="0">
    <p:extLst>
      <p:ext uri="{19B8F6BF-5375-455C-9EA6-DF929625EA0E}">
        <p15:presenceInfo xmlns:p15="http://schemas.microsoft.com/office/powerpoint/2012/main" userId="3c6519adbd68e3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F6E91"/>
    <a:srgbClr val="BABCBC"/>
    <a:srgbClr val="2626BA"/>
    <a:srgbClr val="155755"/>
    <a:srgbClr val="326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292" autoAdjust="0"/>
  </p:normalViewPr>
  <p:slideViewPr>
    <p:cSldViewPr>
      <p:cViewPr varScale="1">
        <p:scale>
          <a:sx n="43" d="100"/>
          <a:sy n="43" d="100"/>
        </p:scale>
        <p:origin x="904" y="36"/>
      </p:cViewPr>
      <p:guideLst>
        <p:guide orient="horz" pos="3072"/>
        <p:guide pos="4096"/>
      </p:guideLst>
    </p:cSldViewPr>
  </p:slideViewPr>
  <p:notesTextViewPr>
    <p:cViewPr>
      <p:scale>
        <a:sx n="1" d="1"/>
        <a:sy n="1" d="1"/>
      </p:scale>
      <p:origin x="0" y="-384"/>
    </p:cViewPr>
  </p:notesTextViewPr>
  <p:sorterViewPr>
    <p:cViewPr>
      <p:scale>
        <a:sx n="130" d="100"/>
        <a:sy n="130" d="100"/>
      </p:scale>
      <p:origin x="0" y="0"/>
    </p:cViewPr>
  </p:sorterViewPr>
  <p:notesViewPr>
    <p:cSldViewPr showGuides="1">
      <p:cViewPr varScale="1">
        <p:scale>
          <a:sx n="77" d="100"/>
          <a:sy n="77" d="100"/>
        </p:scale>
        <p:origin x="23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83E560-5C58-E745-AE80-50F7E47934A2}" type="datetimeFigureOut">
              <a:rPr lang="en-US" smtClean="0"/>
              <a:t>4/26/2018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59659-AB06-C244-A361-5C6FC6145274}" type="slidenum">
              <a:rPr lang="en-US" smtClean="0"/>
              <a:t>‹#›</a:t>
            </a:fld>
            <a:endParaRPr lang="en-US"/>
          </a:p>
        </p:txBody>
      </p:sp>
    </p:spTree>
    <p:extLst>
      <p:ext uri="{BB962C8B-B14F-4D97-AF65-F5344CB8AC3E}">
        <p14:creationId xmlns:p14="http://schemas.microsoft.com/office/powerpoint/2010/main" val="15008992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00495-5FFA-244B-847E-2E4BDDF52D14}" type="datetimeFigureOut">
              <a:rPr lang="en-US" smtClean="0"/>
              <a:t>4/26/2018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33CED-B7A2-4847-826A-2B6A8B498890}" type="slidenum">
              <a:rPr lang="en-US" smtClean="0"/>
              <a:t>‹#›</a:t>
            </a:fld>
            <a:endParaRPr lang="en-US"/>
          </a:p>
        </p:txBody>
      </p:sp>
    </p:spTree>
    <p:extLst>
      <p:ext uri="{BB962C8B-B14F-4D97-AF65-F5344CB8AC3E}">
        <p14:creationId xmlns:p14="http://schemas.microsoft.com/office/powerpoint/2010/main" val="13133628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24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data is a common issue that DM experiments should deal with as they could lead to exceptions and wrong observations.</a:t>
            </a:r>
          </a:p>
        </p:txBody>
      </p:sp>
    </p:spTree>
    <p:extLst>
      <p:ext uri="{BB962C8B-B14F-4D97-AF65-F5344CB8AC3E}">
        <p14:creationId xmlns:p14="http://schemas.microsoft.com/office/powerpoint/2010/main" val="130344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848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Till now we have seen the details of every connection made by each host, but we want model host behaviors and hence we are aggregate the following details  per host. explain them and each column is called feature and each row/ record defines the behavior of that particular host for a given day.</a:t>
            </a:r>
          </a:p>
          <a:p>
            <a:endParaRPr lang="en-US" dirty="0"/>
          </a:p>
          <a:p>
            <a:r>
              <a:rPr lang="en-US" dirty="0"/>
              <a:t>One aspect of this data that I have to mention here is the skewness of the data as shown in next page. </a:t>
            </a:r>
            <a:br>
              <a:rPr lang="en-US" dirty="0"/>
            </a:br>
            <a:endParaRPr lang="en-US" dirty="0"/>
          </a:p>
        </p:txBody>
      </p:sp>
    </p:spTree>
    <p:extLst>
      <p:ext uri="{BB962C8B-B14F-4D97-AF65-F5344CB8AC3E}">
        <p14:creationId xmlns:p14="http://schemas.microsoft.com/office/powerpoint/2010/main" val="23425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Each feature is highly skewed towards the left and the reason for this is most hosts.</a:t>
            </a:r>
          </a:p>
          <a:p>
            <a:pPr marL="0" indent="0">
              <a:buNone/>
            </a:pPr>
            <a:r>
              <a:rPr lang="en-US" dirty="0"/>
              <a:t>By the end of this step we have modeled host behaviors using the NetFlow data and are set to group all the hosts that behave similarly.</a:t>
            </a:r>
          </a:p>
        </p:txBody>
      </p:sp>
    </p:spTree>
    <p:extLst>
      <p:ext uri="{BB962C8B-B14F-4D97-AF65-F5344CB8AC3E}">
        <p14:creationId xmlns:p14="http://schemas.microsoft.com/office/powerpoint/2010/main" val="320603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By now, one might have clearly seen that our data doesn’t have any labels. So, as we talked in the related section this falls under Unsupervised Learning. Also, we want to group all those hosts that behave similarly. Clustering is the task that groups objects that are similar to each other. </a:t>
            </a:r>
          </a:p>
          <a:p>
            <a:r>
              <a:rPr lang="en-US" sz="1200" b="0" i="0" u="none" strike="noStrike" kern="1200" baseline="0" dirty="0">
                <a:solidFill>
                  <a:schemeClr val="tx1"/>
                </a:solidFill>
                <a:latin typeface="+mn-lt"/>
                <a:ea typeface="+mn-ea"/>
                <a:cs typeface="+mn-cs"/>
              </a:rPr>
              <a:t>2) We have chosen K-Means clustering to solve this problem and our reason is 3-fold. Over-fitting, Scalable, our practical exp with other </a:t>
            </a:r>
            <a:r>
              <a:rPr lang="en-US" sz="1200" b="0" i="0" u="none" strike="noStrike" kern="1200" baseline="0" dirty="0" err="1">
                <a:solidFill>
                  <a:schemeClr val="tx1"/>
                </a:solidFill>
                <a:latin typeface="+mn-lt"/>
                <a:ea typeface="+mn-ea"/>
                <a:cs typeface="+mn-cs"/>
              </a:rPr>
              <a:t>algos</a:t>
            </a:r>
            <a:r>
              <a:rPr lang="en-US" sz="1200" b="0" i="0" u="none" strike="noStrike" kern="1200" baseline="0" dirty="0">
                <a:solidFill>
                  <a:schemeClr val="tx1"/>
                </a:solidFill>
                <a:latin typeface="+mn-lt"/>
                <a:ea typeface="+mn-ea"/>
                <a:cs typeface="+mn-cs"/>
              </a:rPr>
              <a:t>. Let us see what K-Means algorithms is all about.</a:t>
            </a:r>
          </a:p>
        </p:txBody>
      </p:sp>
    </p:spTree>
    <p:extLst>
      <p:ext uri="{BB962C8B-B14F-4D97-AF65-F5344CB8AC3E}">
        <p14:creationId xmlns:p14="http://schemas.microsoft.com/office/powerpoint/2010/main" val="351200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Given a set of data points K-Means algorithms groups these points in to K clusters and it uses distance as a metric to do this.</a:t>
            </a:r>
          </a:p>
          <a:p>
            <a:r>
              <a:rPr lang="en-US" dirty="0"/>
              <a:t>2) Here each data point corresponds to a host behavior.</a:t>
            </a:r>
          </a:p>
          <a:p>
            <a:r>
              <a:rPr lang="en-US" dirty="0"/>
              <a:t>3) Initially we select cluster centers randomly. In this case 3.</a:t>
            </a:r>
          </a:p>
          <a:p>
            <a:r>
              <a:rPr lang="en-US" dirty="0"/>
              <a:t>4) We measure the distance between each point and all the cluster centers and we assign this point to the closest cluster center.</a:t>
            </a:r>
          </a:p>
          <a:p>
            <a:r>
              <a:rPr lang="en-US" dirty="0"/>
              <a:t>5) Now for each cluster we recalculate the cluster center which is the mid point of all the data points in that cluster.</a:t>
            </a:r>
          </a:p>
          <a:p>
            <a:r>
              <a:rPr lang="en-US" dirty="0"/>
              <a:t>6) And then we repeat this process again till the cluster centers are stable.</a:t>
            </a:r>
          </a:p>
          <a:p>
            <a:r>
              <a:rPr lang="en-US" dirty="0"/>
              <a:t>That is all about K-Means clustering. </a:t>
            </a:r>
          </a:p>
        </p:txBody>
      </p:sp>
    </p:spTree>
    <p:extLst>
      <p:ext uri="{BB962C8B-B14F-4D97-AF65-F5344CB8AC3E}">
        <p14:creationId xmlns:p14="http://schemas.microsoft.com/office/powerpoint/2010/main" val="297900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As we saw just now we need to specify an initial K value for K-Means. We can’t choose a random K value as higher value can give us repetitive behaviors and small K value doesn’t give any useful info. </a:t>
            </a:r>
          </a:p>
          <a:p>
            <a:pPr marL="228600" indent="-228600">
              <a:buAutoNum type="arabicParenR"/>
            </a:pPr>
            <a:r>
              <a:rPr lang="en-US" dirty="0"/>
              <a:t>Also each network has hosts exhibiting different set of behaviors which means a different k value is needed for different networks and hence we need a method to determine K.</a:t>
            </a:r>
          </a:p>
          <a:p>
            <a:pPr marL="228600" indent="-228600">
              <a:buAutoNum type="arabicParenR"/>
            </a:pPr>
            <a:r>
              <a:rPr lang="en-US" dirty="0"/>
              <a:t>We used the elbow technique to determine K value and confirmed the same with silhouette approach. In elbow method for each value of K we calculate the compactness of clusters and draw a graph. Initially the compactness increases and after a point the rate of increase drops and we see a curve in the graph also called as elbow. The K value at this point used for K-Means </a:t>
            </a:r>
            <a:r>
              <a:rPr lang="en-US" dirty="0" err="1"/>
              <a:t>algo</a:t>
            </a:r>
            <a:r>
              <a:rPr lang="en-US" dirty="0"/>
              <a:t>.</a:t>
            </a:r>
          </a:p>
          <a:p>
            <a:pPr marL="228600" indent="-228600">
              <a:buAutoNum type="arabicParenR"/>
            </a:pPr>
            <a:r>
              <a:rPr lang="en-US" dirty="0"/>
              <a:t>In the Silhouette approach we calculate average Silhouette index for all the points for each K. Silhouette index measures how perfectly does a point belong to its cluster. The K value corresponding to max silhouette index is the value we use for K-Means.</a:t>
            </a:r>
          </a:p>
          <a:p>
            <a:pPr marL="228600" indent="-228600">
              <a:buAutoNum type="arabicParenR"/>
            </a:pPr>
            <a:r>
              <a:rPr lang="en-US" dirty="0"/>
              <a:t> In our case we found the K value as 7. So, we have found seven unique behaviors hosts are exhibiting in our system. Now, let us see what we have done till now in form of a process diagram.</a:t>
            </a:r>
          </a:p>
          <a:p>
            <a:pPr marL="0" indent="0">
              <a:buNone/>
            </a:pPr>
            <a:endParaRPr lang="en-US" dirty="0"/>
          </a:p>
        </p:txBody>
      </p:sp>
    </p:spTree>
    <p:extLst>
      <p:ext uri="{BB962C8B-B14F-4D97-AF65-F5344CB8AC3E}">
        <p14:creationId xmlns:p14="http://schemas.microsoft.com/office/powerpoint/2010/main" val="7371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So to automate this process we chose a reference day and apply domain knowledge to label the clusters</a:t>
            </a:r>
          </a:p>
        </p:txBody>
      </p:sp>
    </p:spTree>
    <p:extLst>
      <p:ext uri="{BB962C8B-B14F-4D97-AF65-F5344CB8AC3E}">
        <p14:creationId xmlns:p14="http://schemas.microsoft.com/office/powerpoint/2010/main" val="3630661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There are two points that I want to mention here. 1) This one to one mapping works because the number of behaviors that our hosts are exhibiting is constant over time. 2) If network administrator observes there is a change in the way the network is being used. He can chose a new reference day that captures these changes perform our process and label the clusters and use this new reference day going forward. 3) For time purposes I will not describe the way we have done one-one-mapping, We have used Hungarian algorithm an implementation of Earth Movers Distance and further details can be found in thesis.</a:t>
            </a:r>
          </a:p>
        </p:txBody>
      </p:sp>
    </p:spTree>
    <p:extLst>
      <p:ext uri="{BB962C8B-B14F-4D97-AF65-F5344CB8AC3E}">
        <p14:creationId xmlns:p14="http://schemas.microsoft.com/office/powerpoint/2010/main" val="290579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first look at the data-set we are working with. And, the first results that I would like to point is constant behaviors.</a:t>
            </a:r>
          </a:p>
        </p:txBody>
      </p:sp>
    </p:spTree>
    <p:extLst>
      <p:ext uri="{BB962C8B-B14F-4D97-AF65-F5344CB8AC3E}">
        <p14:creationId xmlns:p14="http://schemas.microsoft.com/office/powerpoint/2010/main" val="13571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it and pause for a moment.</a:t>
            </a:r>
          </a:p>
        </p:txBody>
      </p:sp>
    </p:spTree>
    <p:extLst>
      <p:ext uri="{BB962C8B-B14F-4D97-AF65-F5344CB8AC3E}">
        <p14:creationId xmlns:p14="http://schemas.microsoft.com/office/powerpoint/2010/main" val="1487225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88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We found two clusters in which hosts make one-one connections and exchange http, </a:t>
            </a:r>
            <a:r>
              <a:rPr lang="en-US" dirty="0" err="1"/>
              <a:t>ssh</a:t>
            </a:r>
            <a:r>
              <a:rPr lang="en-US" dirty="0"/>
              <a:t> and peer to peer traffic. The two clusters differ in the average packet size. While, T1 has hosts exchanging larger packets. T2 has hosts exchanging smaller packets.</a:t>
            </a:r>
          </a:p>
          <a:p>
            <a:pPr marL="0" indent="0">
              <a:buNone/>
            </a:pPr>
            <a:r>
              <a:rPr lang="en-US" dirty="0"/>
              <a:t>2) We found two clusters in which hosts are trying to make connections with different servers. We named these as clients C1 and C2. C1 contains hosts trying to connect to web and mail servers where as C2 consists of clients making DNS requests.</a:t>
            </a:r>
          </a:p>
          <a:p>
            <a:pPr marL="0" indent="0">
              <a:buNone/>
            </a:pPr>
            <a:r>
              <a:rPr lang="en-US" dirty="0"/>
              <a:t>3) We found two clusters where hosts are behaving as servers and accepting connections on different ports. While S1 contains servers that are within the network. S2 contains a mix of both internal and external hosts serving SSH, Web and DNS requests.</a:t>
            </a:r>
          </a:p>
          <a:p>
            <a:pPr marL="0" indent="0">
              <a:buNone/>
            </a:pPr>
            <a:r>
              <a:rPr lang="en-US" dirty="0"/>
              <a:t>4) </a:t>
            </a:r>
          </a:p>
        </p:txBody>
      </p:sp>
    </p:spTree>
    <p:extLst>
      <p:ext uri="{BB962C8B-B14F-4D97-AF65-F5344CB8AC3E}">
        <p14:creationId xmlns:p14="http://schemas.microsoft.com/office/powerpoint/2010/main" val="2722891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wanted to verify if these behaviors that we found are accurate to how network hosts are behaving in our system. We performed cross validation to verify this. </a:t>
            </a:r>
          </a:p>
          <a:p>
            <a:r>
              <a:rPr lang="en-US" dirty="0"/>
              <a:t>2) Let me explain the set up before showing the results. We performed host classification based on ports. We observe if more than 50% of the time a host is using particular port in exchanging traffic and if so it is classified under that port. If we don’t find any majority port for a host we put it under MIX traffic. </a:t>
            </a:r>
          </a:p>
          <a:p>
            <a:r>
              <a:rPr lang="en-US" dirty="0"/>
              <a:t>3) Now, in each cluster we see how the hosts are distributed based on this port based classification.</a:t>
            </a:r>
          </a:p>
          <a:p>
            <a:r>
              <a:rPr lang="en-US" dirty="0"/>
              <a:t>4) What are the interesting results: Clusters shouldn’t be dominated by single port. Because, we want our process to take into consideration all the features that we passed not just the port.  Is it finding something useful than </a:t>
            </a:r>
            <a:r>
              <a:rPr lang="en-US"/>
              <a:t>the just port that one</a:t>
            </a:r>
            <a:endParaRPr lang="en-US" dirty="0"/>
          </a:p>
        </p:txBody>
      </p:sp>
    </p:spTree>
    <p:extLst>
      <p:ext uri="{BB962C8B-B14F-4D97-AF65-F5344CB8AC3E}">
        <p14:creationId xmlns:p14="http://schemas.microsoft.com/office/powerpoint/2010/main" val="37379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read out this table. The first column indicates the clusters we obtained and the first row indicates the different classes based on ports. For example, the top most cell has a value of 60.88% indicates that within cluster T1 there are 60% of hosts which majorly use port 80 for communication.</a:t>
            </a:r>
          </a:p>
          <a:p>
            <a:pPr marL="228600" indent="-228600">
              <a:buAutoNum type="arabicParenR"/>
            </a:pPr>
            <a:r>
              <a:rPr lang="en-US" dirty="0"/>
              <a:t>We can see cluster T1 also comprises hosts using other ports such as DNS, SSH, etc.. So, when we sum up the row it corresponds to 100%.</a:t>
            </a:r>
          </a:p>
          <a:p>
            <a:pPr marL="228600" indent="-228600">
              <a:buAutoNum type="arabicParenR"/>
            </a:pPr>
            <a:r>
              <a:rPr lang="en-US" dirty="0"/>
              <a:t>Look at each row, though the hosts are using various ports involved they all behave similarly.</a:t>
            </a:r>
          </a:p>
          <a:p>
            <a:pPr marL="228600" indent="-228600">
              <a:buAutoNum type="arabicParenR"/>
            </a:pPr>
            <a:r>
              <a:rPr lang="en-US" dirty="0"/>
              <a:t>Also, I have mentioned that our tool is complementary to existing port based approaches, So If the clusters we are learning correspond to what we get from a port based tool then we didn’t learn anything new. But, that is not the case here. For example, all the web traffic would have been grouped together in a port based approach but in our case it is split across. </a:t>
            </a:r>
          </a:p>
          <a:p>
            <a:r>
              <a:rPr lang="en-US" dirty="0"/>
              <a:t>They also confirm the labels that we gave to these clusters.</a:t>
            </a:r>
          </a:p>
        </p:txBody>
      </p:sp>
    </p:spTree>
    <p:extLst>
      <p:ext uri="{BB962C8B-B14F-4D97-AF65-F5344CB8AC3E}">
        <p14:creationId xmlns:p14="http://schemas.microsoft.com/office/powerpoint/2010/main" val="415929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Till now we have done a qualitative measure of our system by cross-validating with port based approach. Now we want to quantify our system’s performance, and hence we use labeled data to do it. We obtained this data from CAIDA. The features of this data set are it is synthetic data, they mixed real data with synthetic data. This table shows us four of these captures. One other important feature of this data set is each host has been labeled. That is each host behavior is labeled. So, now we can also measure how accurate our system is in measuring behaviors.</a:t>
            </a:r>
          </a:p>
          <a:p>
            <a:r>
              <a:rPr lang="en-US" dirty="0"/>
              <a:t>Experiment Set up:</a:t>
            </a:r>
          </a:p>
          <a:p>
            <a:r>
              <a:rPr lang="en-US" dirty="0"/>
              <a:t>Instead of manually inspecting and labeling the clusters. We retain the majority label of the hosts in that cluster as the cluster label.</a:t>
            </a:r>
          </a:p>
        </p:txBody>
      </p:sp>
    </p:spTree>
    <p:extLst>
      <p:ext uri="{BB962C8B-B14F-4D97-AF65-F5344CB8AC3E}">
        <p14:creationId xmlns:p14="http://schemas.microsoft.com/office/powerpoint/2010/main" val="115855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confusion matrix, that gives results of the experiment.</a:t>
            </a:r>
          </a:p>
          <a:p>
            <a:r>
              <a:rPr lang="en-US" dirty="0"/>
              <a:t>Here we used data from first scenario listed previously. The hosts in this scenario exhibit two different behaviors. Normal Flows, which means one-to-one connections and interactive traffic. Scanning Web flows, hosts which are scanning all the ports to sneak into the network. A confusion matrix has to be read like this: N indicates total number of flows in the data set. Classified indicates how our system classified these flows and actual indicates what actually these are labeled as.</a:t>
            </a:r>
          </a:p>
          <a:p>
            <a:endParaRPr lang="en-US" dirty="0"/>
          </a:p>
          <a:p>
            <a:r>
              <a:rPr lang="en-US" dirty="0"/>
              <a:t>This is interesting result because , when we passed a new set of unobserved data through our system we got results which are around 90% accurate to the labeled information.</a:t>
            </a:r>
          </a:p>
        </p:txBody>
      </p:sp>
    </p:spTree>
    <p:extLst>
      <p:ext uri="{BB962C8B-B14F-4D97-AF65-F5344CB8AC3E}">
        <p14:creationId xmlns:p14="http://schemas.microsoft.com/office/powerpoint/2010/main" val="24052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3273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8314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gave a tool for network administrator to visualize our results. This is how the web interface looks like, on the left nav bar we have various options to explore the results. For example, if we want to compare the behaviors on two different days.</a:t>
            </a:r>
          </a:p>
        </p:txBody>
      </p:sp>
    </p:spTree>
    <p:extLst>
      <p:ext uri="{BB962C8B-B14F-4D97-AF65-F5344CB8AC3E}">
        <p14:creationId xmlns:p14="http://schemas.microsoft.com/office/powerpoint/2010/main" val="1690331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people build up on our system or what future directions they can take</a:t>
            </a:r>
          </a:p>
        </p:txBody>
      </p:sp>
    </p:spTree>
    <p:extLst>
      <p:ext uri="{BB962C8B-B14F-4D97-AF65-F5344CB8AC3E}">
        <p14:creationId xmlns:p14="http://schemas.microsoft.com/office/powerpoint/2010/main" val="417937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Behavior of a host is an aggregate of the amount of traffic that it sends both in terms of packets and</a:t>
            </a:r>
          </a:p>
          <a:p>
            <a:r>
              <a:rPr lang="en-US" dirty="0"/>
              <a:t>bytes, the set of destinations it tries to connect to , the set of protocols it uses over some time period.</a:t>
            </a:r>
          </a:p>
          <a:p>
            <a:r>
              <a:rPr lang="en-US" dirty="0"/>
              <a:t>So we want to find these host behaviors to ease network management.</a:t>
            </a:r>
          </a:p>
          <a:p>
            <a:r>
              <a:rPr lang="en-US" dirty="0"/>
              <a:t>3) Security, Capacity Planning, Congestion Handling, Quality Of Service, Threat Analysis, IDS, Traffic Classification.</a:t>
            </a:r>
          </a:p>
          <a:p>
            <a:r>
              <a:rPr lang="en-US" dirty="0"/>
              <a:t>4) There is lot of data to look into.. DM instead of ML is .. you want to find behaviors/patterns a human may have not known to look in first place.</a:t>
            </a:r>
          </a:p>
          <a:p>
            <a:r>
              <a:rPr lang="en-US" dirty="0"/>
              <a:t>Overall we want to find the behaviors of hosts group those behaving similarly so that they help in </a:t>
            </a:r>
          </a:p>
        </p:txBody>
      </p:sp>
    </p:spTree>
    <p:extLst>
      <p:ext uri="{BB962C8B-B14F-4D97-AF65-F5344CB8AC3E}">
        <p14:creationId xmlns:p14="http://schemas.microsoft.com/office/powerpoint/2010/main" val="264053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Using results from our system we can build applications that benefit network administrator. For example, by observing the Anomalous cluster formed people can build Anomaly detectors or Dynamic Firewall Rule generators. </a:t>
            </a:r>
          </a:p>
          <a:p>
            <a:r>
              <a:rPr lang="en-US" dirty="0"/>
              <a:t>2) Earlier we have mentioned that the network administrator can change the reference day when he observes there is a change in the way network is being used. We can formalize this process by using Temporal Clustering. Using temporal clustering we can measure how far the clusters are displaced over any two days and can configure when a admin has to be notified.</a:t>
            </a:r>
          </a:p>
          <a:p>
            <a:r>
              <a:rPr lang="en-US" dirty="0"/>
              <a:t>3) We can also explore streaming algorithms that leave lesser memory foot print while capturing various characteristics about data. They also help us in settings were we don’t have any provision to store the data but we can only see once.</a:t>
            </a:r>
          </a:p>
        </p:txBody>
      </p:sp>
    </p:spTree>
    <p:extLst>
      <p:ext uri="{BB962C8B-B14F-4D97-AF65-F5344CB8AC3E}">
        <p14:creationId xmlns:p14="http://schemas.microsoft.com/office/powerpoint/2010/main" val="1877321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using the NetFlow data collected at Emulab routers we were able to aggregate based on host, model their behaviors and group all those which are behaving similarly. We also performed validation to confirm these behaviors and extended our approach to unseen labeled data to quantitatively measure the significance of the system we built. </a:t>
            </a:r>
          </a:p>
        </p:txBody>
      </p:sp>
    </p:spTree>
    <p:extLst>
      <p:ext uri="{BB962C8B-B14F-4D97-AF65-F5344CB8AC3E}">
        <p14:creationId xmlns:p14="http://schemas.microsoft.com/office/powerpoint/2010/main" val="333638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24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order to know the top used applications, who are contributing to major traffic, to understand the bandwidth requirements and to address congestion.</a:t>
            </a:r>
          </a:p>
          <a:p>
            <a:r>
              <a:rPr lang="en-US" dirty="0"/>
              <a:t>2) Inspects the actual payload of the packet. It is a fine grain version of above point. What are the sites or </a:t>
            </a:r>
            <a:r>
              <a:rPr lang="en-US" dirty="0" err="1"/>
              <a:t>urls</a:t>
            </a:r>
            <a:r>
              <a:rPr lang="en-US" dirty="0"/>
              <a:t>.</a:t>
            </a:r>
          </a:p>
          <a:p>
            <a:r>
              <a:rPr lang="en-US" dirty="0"/>
              <a:t>3) Limiting the number of attempts to login into a system, placing rules on how many requests a host can make in given time to avoid DDOS attacks.</a:t>
            </a:r>
          </a:p>
          <a:p>
            <a:r>
              <a:rPr lang="en-US" dirty="0"/>
              <a:t>We have built a tool that complements these existing techniques. Let us look into it in detail.</a:t>
            </a:r>
          </a:p>
        </p:txBody>
      </p:sp>
    </p:spTree>
    <p:extLst>
      <p:ext uri="{BB962C8B-B14F-4D97-AF65-F5344CB8AC3E}">
        <p14:creationId xmlns:p14="http://schemas.microsoft.com/office/powerpoint/2010/main" val="19809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Wide range of behaviors </a:t>
            </a:r>
          </a:p>
          <a:p>
            <a:pPr marL="228600" indent="-228600">
              <a:buAutoNum type="arabicParenR"/>
            </a:pPr>
            <a:r>
              <a:rPr lang="en-US" dirty="0"/>
              <a:t>How are these two similar?  - They both use same data.</a:t>
            </a:r>
          </a:p>
          <a:p>
            <a:pPr marL="228600" indent="-228600">
              <a:buAutoNum type="arabicParenR"/>
            </a:pPr>
            <a:r>
              <a:rPr lang="en-US" dirty="0"/>
              <a:t>How are they different? – They are 2 different views of same data , while one aggregates based on ports other does it based on host behaviors. We induce domain knowledge to label these behaviors.</a:t>
            </a:r>
          </a:p>
          <a:p>
            <a:pPr marL="228600" indent="-228600">
              <a:buAutoNum type="arabicParenR"/>
            </a:pPr>
            <a:r>
              <a:rPr lang="en-US" dirty="0"/>
              <a:t>Why do we need a different tool? , similar ports for different services, thus making it tough to distinguish based on just a single feature.</a:t>
            </a:r>
          </a:p>
          <a:p>
            <a:pPr marL="0" indent="0">
              <a:buNone/>
            </a:pPr>
            <a:r>
              <a:rPr lang="en-US" dirty="0"/>
              <a:t>Are we the first guys using ML, DM on network data.</a:t>
            </a:r>
          </a:p>
        </p:txBody>
      </p:sp>
    </p:spTree>
    <p:extLst>
      <p:ext uri="{BB962C8B-B14F-4D97-AF65-F5344CB8AC3E}">
        <p14:creationId xmlns:p14="http://schemas.microsoft.com/office/powerpoint/2010/main" val="344862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talking about related work lets look at supervised and unsupervised learning. These two differ based on the data in hand and training the models.</a:t>
            </a:r>
          </a:p>
          <a:p>
            <a:r>
              <a:rPr lang="en-US" dirty="0"/>
              <a:t>Using this supervised technique mentioned now, people tried to classify network traffic into known classes. How our work is different from others?</a:t>
            </a:r>
          </a:p>
          <a:p>
            <a:endParaRPr lang="en-US" dirty="0"/>
          </a:p>
          <a:p>
            <a:r>
              <a:rPr lang="en-US" dirty="0"/>
              <a:t>Till now we have seen techniques used by the admins, the tool we ought to build and related work in this area. Now let us see how did we approach this problem. Just to reiterate the problem that we want to solve here is to determine the host behaviors and group those behaving similarly. We have built a system to solve this. In the next slide we will see the design of this system one component at a time.</a:t>
            </a:r>
          </a:p>
        </p:txBody>
      </p:sp>
    </p:spTree>
    <p:extLst>
      <p:ext uri="{BB962C8B-B14F-4D97-AF65-F5344CB8AC3E}">
        <p14:creationId xmlns:p14="http://schemas.microsoft.com/office/powerpoint/2010/main" val="88332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each component on first slide only. flow to hosts so we need to do host based split.</a:t>
            </a:r>
          </a:p>
          <a:p>
            <a:r>
              <a:rPr lang="en-US" dirty="0"/>
              <a:t>This is the structure for rest of my talk.</a:t>
            </a:r>
          </a:p>
          <a:p>
            <a:endParaRPr lang="en-US" dirty="0"/>
          </a:p>
        </p:txBody>
      </p:sp>
    </p:spTree>
    <p:extLst>
      <p:ext uri="{BB962C8B-B14F-4D97-AF65-F5344CB8AC3E}">
        <p14:creationId xmlns:p14="http://schemas.microsoft.com/office/powerpoint/2010/main" val="33892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collecting all the packets is tough and infeasible</a:t>
            </a:r>
          </a:p>
          <a:p>
            <a:r>
              <a:rPr lang="en-US" dirty="0"/>
              <a:t>All packets with the same source/destination IP address, source/destination ports, protocol interface are grouped into a flow. In short flow is an instance of communication between two hosts.</a:t>
            </a:r>
          </a:p>
          <a:p>
            <a:r>
              <a:rPr lang="en-US" dirty="0"/>
              <a:t>For each flow we capture other details such as duration, flags, packets, bytes and others ...</a:t>
            </a:r>
          </a:p>
          <a:p>
            <a:r>
              <a:rPr lang="en-US" dirty="0"/>
              <a:t>For example, A </a:t>
            </a:r>
            <a:r>
              <a:rPr lang="en-US" dirty="0" err="1"/>
              <a:t>tcp</a:t>
            </a:r>
            <a:r>
              <a:rPr lang="en-US" dirty="0"/>
              <a:t> connection to get a web page is a flow.</a:t>
            </a:r>
          </a:p>
          <a:p>
            <a:r>
              <a:rPr lang="en-US" dirty="0"/>
              <a:t>So, what we are see in this step is detail of every connection made in the network.</a:t>
            </a:r>
          </a:p>
        </p:txBody>
      </p:sp>
    </p:spTree>
    <p:extLst>
      <p:ext uri="{BB962C8B-B14F-4D97-AF65-F5344CB8AC3E}">
        <p14:creationId xmlns:p14="http://schemas.microsoft.com/office/powerpoint/2010/main" val="299247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table that we are seeing on screen is a n example of raw data obtained from previous step. This data cannot be used directly in ML. We need to clean this data and select those columns that better represent the problem we ought to solve. These selected columns are called features and this process of cleaning and selecting features is called Feature Engineering. Even simpler ML </a:t>
            </a:r>
            <a:r>
              <a:rPr lang="en-US" dirty="0" err="1"/>
              <a:t>algos</a:t>
            </a:r>
            <a:r>
              <a:rPr lang="en-US" dirty="0"/>
              <a:t> work well if we select good features.</a:t>
            </a:r>
          </a:p>
          <a:p>
            <a:endParaRPr lang="en-US" dirty="0"/>
          </a:p>
        </p:txBody>
      </p:sp>
    </p:spTree>
    <p:extLst>
      <p:ext uri="{BB962C8B-B14F-4D97-AF65-F5344CB8AC3E}">
        <p14:creationId xmlns:p14="http://schemas.microsoft.com/office/powerpoint/2010/main" val="267874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63360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709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044700"/>
            <a:ext cx="90678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82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AE4E1CA-3F24-4799-AA69-80FA1C7A8A31}"/>
              </a:ext>
            </a:extLst>
          </p:cNvPr>
          <p:cNvSpPr>
            <a:spLocks noGrp="1"/>
          </p:cNvSpPr>
          <p:nvPr>
            <p:ph type="sldNum" sz="quarter" idx="10"/>
          </p:nvPr>
        </p:nvSpPr>
        <p:spPr/>
        <p:txBody>
          <a:bodyPr/>
          <a:lstStyle>
            <a:lvl1pPr>
              <a:defRPr sz="2800"/>
            </a:lvl1pPr>
          </a:lstStyle>
          <a:p>
            <a:fld id="{FEF0C5C6-7631-47E2-8B65-F73CA4F43D0C}" type="slidenum">
              <a:rPr lang="en-US" smtClean="0"/>
              <a:pPr/>
              <a:t>‹#›</a:t>
            </a:fld>
            <a:endParaRPr lang="en-US" dirty="0"/>
          </a:p>
        </p:txBody>
      </p:sp>
    </p:spTree>
    <p:extLst>
      <p:ext uri="{BB962C8B-B14F-4D97-AF65-F5344CB8AC3E}">
        <p14:creationId xmlns:p14="http://schemas.microsoft.com/office/powerpoint/2010/main" val="14372238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D3F680A-9500-4B08-B0FF-459151A7F038}"/>
              </a:ext>
            </a:extLst>
          </p:cNvPr>
          <p:cNvSpPr>
            <a:spLocks noGrp="1"/>
          </p:cNvSpPr>
          <p:nvPr>
            <p:ph type="sldNum" sz="quarter" idx="10"/>
          </p:nvPr>
        </p:nvSpPr>
        <p:spPr/>
        <p:txBody>
          <a:bodyPr/>
          <a:lstStyle/>
          <a:p>
            <a:fld id="{FEF0C5C6-7631-47E2-8B65-F73CA4F43D0C}" type="slidenum">
              <a:rPr lang="en-US" smtClean="0"/>
              <a:t>‹#›</a:t>
            </a:fld>
            <a:endParaRPr lang="en-US"/>
          </a:p>
        </p:txBody>
      </p:sp>
    </p:spTree>
    <p:extLst>
      <p:ext uri="{BB962C8B-B14F-4D97-AF65-F5344CB8AC3E}">
        <p14:creationId xmlns:p14="http://schemas.microsoft.com/office/powerpoint/2010/main" val="525740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571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607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238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9735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24051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60700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3004800" cy="97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1026"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ltLang="en-US">
                <a:sym typeface="Gill Sans Light" charset="0"/>
              </a:rPr>
              <a:t>Click to edit Master title style</a:t>
            </a:r>
          </a:p>
        </p:txBody>
      </p:sp>
      <p:sp>
        <p:nvSpPr>
          <p:cNvPr id="1027" name="Rectangle 3"/>
          <p:cNvSpPr>
            <a:spLocks noGrp="1" noChangeArrowheads="1"/>
          </p:cNvSpPr>
          <p:nvPr>
            <p:ph type="body" idx="1"/>
          </p:nvPr>
        </p:nvSpPr>
        <p:spPr bwMode="auto">
          <a:xfrm>
            <a:off x="355600" y="5270500"/>
            <a:ext cx="12293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ltLang="en-US">
                <a:sym typeface="Gill Sans Light" charset="0"/>
              </a:rPr>
              <a:t>Click to edit Master text styles</a:t>
            </a:r>
          </a:p>
          <a:p>
            <a:pPr lvl="1"/>
            <a:r>
              <a:rPr lang="en-US" altLang="en-US">
                <a:sym typeface="Gill Sans Light" charset="0"/>
              </a:rPr>
              <a:t>Second level</a:t>
            </a:r>
          </a:p>
          <a:p>
            <a:pPr lvl="2"/>
            <a:r>
              <a:rPr lang="en-US" altLang="en-US">
                <a:sym typeface="Gill Sans Light" charset="0"/>
              </a:rPr>
              <a:t>Third level</a:t>
            </a:r>
          </a:p>
          <a:p>
            <a:pPr lvl="3"/>
            <a:r>
              <a:rPr lang="en-US" altLang="en-US">
                <a:sym typeface="Gill Sans Light" charset="0"/>
              </a:rPr>
              <a:t>Fourth level</a:t>
            </a:r>
          </a:p>
          <a:p>
            <a:pPr lvl="4"/>
            <a:r>
              <a:rPr lang="en-US" altLang="en-US">
                <a:sym typeface="Gill Sans Light" charset="0"/>
              </a:rPr>
              <a:t>Fifth level</a:t>
            </a:r>
          </a:p>
        </p:txBody>
      </p:sp>
      <p:sp>
        <p:nvSpPr>
          <p:cNvPr id="2" name="Slide Number Placeholder 1">
            <a:extLst>
              <a:ext uri="{FF2B5EF4-FFF2-40B4-BE49-F238E27FC236}">
                <a16:creationId xmlns:a16="http://schemas.microsoft.com/office/drawing/2014/main" id="{E979BD01-B769-4EDC-8D9B-32942C420137}"/>
              </a:ext>
            </a:extLst>
          </p:cNvPr>
          <p:cNvSpPr>
            <a:spLocks noGrp="1"/>
          </p:cNvSpPr>
          <p:nvPr>
            <p:ph type="sldNum" sz="quarter" idx="4"/>
          </p:nvPr>
        </p:nvSpPr>
        <p:spPr>
          <a:xfrm>
            <a:off x="9724123" y="8839200"/>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FEF0C5C6-7631-47E2-8B65-F73CA4F43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dt="0"/>
  <p:txStyles>
    <p:title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p:titleStyle>
    <p:bodyStyle>
      <a:lvl1pPr algn="ctr" rtl="0" fontAlgn="base">
        <a:spcBef>
          <a:spcPct val="0"/>
        </a:spcBef>
        <a:spcAft>
          <a:spcPct val="0"/>
        </a:spcAft>
        <a:defRPr sz="3800" kern="1200">
          <a:solidFill>
            <a:schemeClr val="tx1"/>
          </a:solidFill>
          <a:latin typeface="+mn-lt"/>
          <a:ea typeface="+mn-ea"/>
          <a:cs typeface="+mn-cs"/>
          <a:sym typeface="Gill Sans Light" charset="0"/>
        </a:defRPr>
      </a:lvl1pPr>
      <a:lvl2pPr algn="ctr" rtl="0" fontAlgn="base">
        <a:spcBef>
          <a:spcPct val="0"/>
        </a:spcBef>
        <a:spcAft>
          <a:spcPct val="0"/>
        </a:spcAft>
        <a:defRPr sz="3800" kern="1200">
          <a:solidFill>
            <a:schemeClr val="tx1"/>
          </a:solidFill>
          <a:latin typeface="+mn-lt"/>
          <a:ea typeface="+mn-ea"/>
          <a:cs typeface="+mn-cs"/>
          <a:sym typeface="Gill Sans Light" charset="0"/>
        </a:defRPr>
      </a:lvl2pPr>
      <a:lvl3pPr algn="ctr" rtl="0" fontAlgn="base">
        <a:spcBef>
          <a:spcPct val="0"/>
        </a:spcBef>
        <a:spcAft>
          <a:spcPct val="0"/>
        </a:spcAft>
        <a:defRPr sz="3800" kern="1200">
          <a:solidFill>
            <a:schemeClr val="tx1"/>
          </a:solidFill>
          <a:latin typeface="+mn-lt"/>
          <a:ea typeface="+mn-ea"/>
          <a:cs typeface="+mn-cs"/>
          <a:sym typeface="Gill Sans Light" charset="0"/>
        </a:defRPr>
      </a:lvl3pPr>
      <a:lvl4pPr algn="ctr" rtl="0" fontAlgn="base">
        <a:spcBef>
          <a:spcPct val="0"/>
        </a:spcBef>
        <a:spcAft>
          <a:spcPct val="0"/>
        </a:spcAft>
        <a:defRPr sz="3800" kern="1200">
          <a:solidFill>
            <a:schemeClr val="tx1"/>
          </a:solidFill>
          <a:latin typeface="+mn-lt"/>
          <a:ea typeface="+mn-ea"/>
          <a:cs typeface="+mn-cs"/>
          <a:sym typeface="Gill Sans Light" charset="0"/>
        </a:defRPr>
      </a:lvl4pPr>
      <a:lvl5pPr algn="ctr" rtl="0" fontAlgn="base">
        <a:spcBef>
          <a:spcPct val="0"/>
        </a:spcBef>
        <a:spcAft>
          <a:spcPct val="0"/>
        </a:spcAft>
        <a:defRPr sz="3800" kern="1200">
          <a:solidFill>
            <a:schemeClr val="tx1"/>
          </a:solidFill>
          <a:latin typeface="+mn-lt"/>
          <a:ea typeface="+mn-ea"/>
          <a:cs typeface="+mn-cs"/>
          <a:sym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354106" y="1752600"/>
            <a:ext cx="12293600" cy="3238500"/>
          </a:xfrm>
          <a:ln/>
        </p:spPr>
        <p:txBody>
          <a:bodyPr/>
          <a:lstStyle/>
          <a:p>
            <a:r>
              <a:rPr lang="en-US" sz="6000" b="1" dirty="0">
                <a:solidFill>
                  <a:srgbClr val="FF0000"/>
                </a:solidFill>
                <a:latin typeface="Arial" charset="0"/>
                <a:ea typeface="Arial" charset="0"/>
                <a:cs typeface="Arial" charset="0"/>
              </a:rPr>
              <a:t>MINING NETFLOW RECORDS FOR HOST BEHAVIO</a:t>
            </a:r>
            <a:r>
              <a:rPr lang="en" sz="6000" b="1" dirty="0">
                <a:solidFill>
                  <a:srgbClr val="FF0000"/>
                </a:solidFill>
                <a:latin typeface="Arial" charset="0"/>
                <a:ea typeface="Arial" charset="0"/>
                <a:cs typeface="Arial" charset="0"/>
              </a:rPr>
              <a:t>RS </a:t>
            </a:r>
          </a:p>
        </p:txBody>
      </p:sp>
      <p:sp>
        <p:nvSpPr>
          <p:cNvPr id="16386" name="Rectangle 2"/>
          <p:cNvSpPr>
            <a:spLocks noGrp="1" noChangeArrowheads="1"/>
          </p:cNvSpPr>
          <p:nvPr>
            <p:ph type="body" idx="1"/>
          </p:nvPr>
        </p:nvSpPr>
        <p:spPr>
          <a:xfrm>
            <a:off x="354106" y="6705600"/>
            <a:ext cx="12293600" cy="2120900"/>
          </a:xfrm>
          <a:ln/>
        </p:spPr>
        <p:txBody>
          <a:bodyPr/>
          <a:lstStyle/>
          <a:p>
            <a:pPr lvl="0" algn="r">
              <a:spcBef>
                <a:spcPts val="0"/>
              </a:spcBef>
              <a:buNone/>
            </a:pPr>
            <a:r>
              <a:rPr lang="en-US" b="1">
                <a:latin typeface="Arial" charset="0"/>
                <a:ea typeface="Arial" charset="0"/>
                <a:cs typeface="Arial" charset="0"/>
              </a:rPr>
              <a:t>Teja Kommineni</a:t>
            </a:r>
            <a:endParaRPr lang="en" b="1">
              <a:latin typeface="Arial" charset="0"/>
              <a:ea typeface="Arial" charset="0"/>
              <a:cs typeface="Arial" charset="0"/>
            </a:endParaRPr>
          </a:p>
          <a:p>
            <a:r>
              <a:rPr lang="en" sz="2800">
                <a:latin typeface="Arial" charset="0"/>
                <a:ea typeface="Arial" charset="0"/>
                <a:cs typeface="Arial" charset="0"/>
              </a:rPr>
              <a:t>Robert Ricci</a:t>
            </a:r>
            <a:r>
              <a:rPr lang="en-US" sz="2800">
                <a:latin typeface="Arial" charset="0"/>
                <a:ea typeface="Arial" charset="0"/>
                <a:cs typeface="Arial" charset="0"/>
              </a:rPr>
              <a:t>, </a:t>
            </a:r>
            <a:r>
              <a:rPr lang="en-US" sz="2800">
                <a:latin typeface="Source Sans Pro"/>
              </a:rPr>
              <a:t>Kobus van der Merwe </a:t>
            </a:r>
            <a:r>
              <a:rPr lang="en" sz="2800">
                <a:latin typeface="Arial" charset="0"/>
                <a:ea typeface="Arial" charset="0"/>
                <a:cs typeface="Arial" charset="0"/>
              </a:rPr>
              <a:t>and </a:t>
            </a:r>
            <a:r>
              <a:rPr lang="en-US" sz="2800">
                <a:latin typeface="Roboto"/>
              </a:rPr>
              <a:t>Suresh Venkatasubramanian</a:t>
            </a:r>
            <a:endParaRPr lang="en-US" altLang="en-US" dirty="0">
              <a:latin typeface="Arial" charset="0"/>
              <a:ea typeface="Arial" charset="0"/>
              <a:cs typeface="Arial" charset="0"/>
            </a:endParaRPr>
          </a:p>
        </p:txBody>
      </p:sp>
      <p:cxnSp>
        <p:nvCxnSpPr>
          <p:cNvPr id="2" name="Straight Arrow Connector 1">
            <a:extLst>
              <a:ext uri="{FF2B5EF4-FFF2-40B4-BE49-F238E27FC236}">
                <a16:creationId xmlns:a16="http://schemas.microsoft.com/office/drawing/2014/main" id="{B6732BCA-E6F9-45FD-8F0B-9AC49607C9E0}"/>
              </a:ext>
            </a:extLst>
          </p:cNvPr>
          <p:cNvCxnSpPr/>
          <p:nvPr/>
        </p:nvCxnSpPr>
        <p:spPr bwMode="auto">
          <a:xfrm>
            <a:off x="5588000" y="4267200"/>
            <a:ext cx="1828800" cy="1828800"/>
          </a:xfrm>
          <a:prstGeom prst="straightConnector1">
            <a:avLst/>
          </a:pr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Slide Number Placeholder 4">
            <a:extLst>
              <a:ext uri="{FF2B5EF4-FFF2-40B4-BE49-F238E27FC236}">
                <a16:creationId xmlns:a16="http://schemas.microsoft.com/office/drawing/2014/main" id="{56EB06EF-A54A-4987-BA5F-A66A5279D6B6}"/>
              </a:ext>
            </a:extLst>
          </p:cNvPr>
          <p:cNvSpPr>
            <a:spLocks noGrp="1"/>
          </p:cNvSpPr>
          <p:nvPr>
            <p:ph type="sldNum" sz="quarter" idx="10"/>
          </p:nvPr>
        </p:nvSpPr>
        <p:spPr/>
        <p:txBody>
          <a:bodyPr/>
          <a:lstStyle/>
          <a:p>
            <a:fld id="{FEF0C5C6-7631-47E2-8B65-F73CA4F43D0C}" type="slidenum">
              <a:rPr lang="en-US" smtClean="0"/>
              <a:t>1</a:t>
            </a:fld>
            <a:endParaRPr lang="en-US"/>
          </a:p>
        </p:txBody>
      </p:sp>
    </p:spTree>
  </p:cSld>
  <p:clrMapOvr>
    <a:masterClrMapping/>
  </p:clrMapOvr>
  <p:transition advTm="54977"/>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6600" b="1" dirty="0">
                <a:solidFill>
                  <a:srgbClr val="FF0000"/>
                </a:solidFill>
                <a:latin typeface="Arial" charset="0"/>
                <a:ea typeface="Arial" charset="0"/>
                <a:cs typeface="Arial" charset="0"/>
              </a:rPr>
              <a:t>Missing Data</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3"/>
          <a:stretch>
            <a:fillRect/>
          </a:stretch>
        </p:blipFill>
        <p:spPr>
          <a:xfrm>
            <a:off x="322852" y="3021090"/>
            <a:ext cx="9308418" cy="6296145"/>
          </a:xfrm>
          <a:prstGeom prst="rect">
            <a:avLst/>
          </a:prstGeom>
        </p:spPr>
      </p:pic>
      <p:sp>
        <p:nvSpPr>
          <p:cNvPr id="9" name="Arrow: Up 8">
            <a:extLst>
              <a:ext uri="{FF2B5EF4-FFF2-40B4-BE49-F238E27FC236}">
                <a16:creationId xmlns:a16="http://schemas.microsoft.com/office/drawing/2014/main" id="{CDDB8E48-39CB-420B-906F-04D51121DBEC}"/>
              </a:ext>
            </a:extLst>
          </p:cNvPr>
          <p:cNvSpPr/>
          <p:nvPr/>
        </p:nvSpPr>
        <p:spPr bwMode="auto">
          <a:xfrm>
            <a:off x="6888694" y="8154086"/>
            <a:ext cx="609600" cy="1219200"/>
          </a:xfrm>
          <a:prstGeom prst="upArrow">
            <a:avLst/>
          </a:prstGeom>
          <a:solidFill>
            <a:srgbClr val="FF0000"/>
          </a:soli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Arrow: Left 9">
            <a:extLst>
              <a:ext uri="{FF2B5EF4-FFF2-40B4-BE49-F238E27FC236}">
                <a16:creationId xmlns:a16="http://schemas.microsoft.com/office/drawing/2014/main" id="{AF8FB46B-8F2A-47D2-85A7-6D829D28EA11}"/>
              </a:ext>
            </a:extLst>
          </p:cNvPr>
          <p:cNvSpPr/>
          <p:nvPr/>
        </p:nvSpPr>
        <p:spPr bwMode="auto">
          <a:xfrm>
            <a:off x="9158663" y="6201541"/>
            <a:ext cx="1219200" cy="678976"/>
          </a:xfrm>
          <a:prstGeom prst="lef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 name="Slide Number Placeholder 1">
            <a:extLst>
              <a:ext uri="{FF2B5EF4-FFF2-40B4-BE49-F238E27FC236}">
                <a16:creationId xmlns:a16="http://schemas.microsoft.com/office/drawing/2014/main" id="{16F4C85B-F8E9-49DD-B02A-0D9A73485A12}"/>
              </a:ext>
            </a:extLst>
          </p:cNvPr>
          <p:cNvSpPr>
            <a:spLocks noGrp="1"/>
          </p:cNvSpPr>
          <p:nvPr>
            <p:ph type="sldNum" sz="quarter" idx="10"/>
          </p:nvPr>
        </p:nvSpPr>
        <p:spPr/>
        <p:txBody>
          <a:bodyPr/>
          <a:lstStyle/>
          <a:p>
            <a:fld id="{FEF0C5C6-7631-47E2-8B65-F73CA4F43D0C}" type="slidenum">
              <a:rPr lang="en-US" smtClean="0"/>
              <a:t>10</a:t>
            </a:fld>
            <a:endParaRPr lang="en-US"/>
          </a:p>
        </p:txBody>
      </p:sp>
      <p:sp>
        <p:nvSpPr>
          <p:cNvPr id="7" name="Flowchart: Magnetic Disk 6">
            <a:extLst>
              <a:ext uri="{FF2B5EF4-FFF2-40B4-BE49-F238E27FC236}">
                <a16:creationId xmlns:a16="http://schemas.microsoft.com/office/drawing/2014/main" id="{695F37A4-11C5-49D6-ABD8-6A89CE543B9E}"/>
              </a:ext>
            </a:extLst>
          </p:cNvPr>
          <p:cNvSpPr/>
          <p:nvPr/>
        </p:nvSpPr>
        <p:spPr bwMode="auto">
          <a:xfrm>
            <a:off x="6968482" y="1322967"/>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 name="Flowchart: Magnetic Disk 7">
            <a:extLst>
              <a:ext uri="{FF2B5EF4-FFF2-40B4-BE49-F238E27FC236}">
                <a16:creationId xmlns:a16="http://schemas.microsoft.com/office/drawing/2014/main" id="{9F296A53-BF11-4A94-B66C-B5489920F302}"/>
              </a:ext>
            </a:extLst>
          </p:cNvPr>
          <p:cNvSpPr/>
          <p:nvPr/>
        </p:nvSpPr>
        <p:spPr bwMode="auto">
          <a:xfrm>
            <a:off x="6966227" y="2045215"/>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D2B6C6FF-A23B-44FA-96C2-84EF43049F69}"/>
              </a:ext>
            </a:extLst>
          </p:cNvPr>
          <p:cNvSpPr/>
          <p:nvPr/>
        </p:nvSpPr>
        <p:spPr bwMode="auto">
          <a:xfrm>
            <a:off x="7955795" y="1125779"/>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TextBox 11">
            <a:extLst>
              <a:ext uri="{FF2B5EF4-FFF2-40B4-BE49-F238E27FC236}">
                <a16:creationId xmlns:a16="http://schemas.microsoft.com/office/drawing/2014/main" id="{5A654A0F-86BB-4D55-B6B1-A5DC31D906F3}"/>
              </a:ext>
            </a:extLst>
          </p:cNvPr>
          <p:cNvSpPr txBox="1"/>
          <p:nvPr/>
        </p:nvSpPr>
        <p:spPr>
          <a:xfrm>
            <a:off x="7816222" y="2198890"/>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98F3DB94-831E-4355-9369-050F432A1DD8}"/>
              </a:ext>
            </a:extLst>
          </p:cNvPr>
          <p:cNvSpPr/>
          <p:nvPr/>
        </p:nvSpPr>
        <p:spPr bwMode="auto">
          <a:xfrm>
            <a:off x="8853559" y="67803"/>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2F78B1D8-0422-408B-80B1-1D2132C05818}"/>
              </a:ext>
            </a:extLst>
          </p:cNvPr>
          <p:cNvSpPr/>
          <p:nvPr/>
        </p:nvSpPr>
        <p:spPr bwMode="auto">
          <a:xfrm>
            <a:off x="9087143" y="219928"/>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058A86F4-E4FC-424C-9D05-9354012F68C6}"/>
              </a:ext>
            </a:extLst>
          </p:cNvPr>
          <p:cNvSpPr/>
          <p:nvPr/>
        </p:nvSpPr>
        <p:spPr bwMode="auto">
          <a:xfrm>
            <a:off x="9087143" y="896290"/>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E2C25D1A-8C9E-4144-9828-393788164D2E}"/>
              </a:ext>
            </a:extLst>
          </p:cNvPr>
          <p:cNvSpPr/>
          <p:nvPr/>
        </p:nvSpPr>
        <p:spPr bwMode="auto">
          <a:xfrm>
            <a:off x="10203789" y="671773"/>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B8341C7B-3ABD-4D6D-9172-7D0EB0AC8C15}"/>
              </a:ext>
            </a:extLst>
          </p:cNvPr>
          <p:cNvCxnSpPr>
            <a:cxnSpLocks/>
            <a:stCxn id="11" idx="5"/>
            <a:endCxn id="14" idx="1"/>
          </p:cNvCxnSpPr>
          <p:nvPr/>
        </p:nvCxnSpPr>
        <p:spPr bwMode="auto">
          <a:xfrm flipV="1">
            <a:off x="8356023" y="464058"/>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F701894-BBB5-4125-8D99-B3360539629B}"/>
              </a:ext>
            </a:extLst>
          </p:cNvPr>
          <p:cNvCxnSpPr>
            <a:cxnSpLocks/>
            <a:stCxn id="14" idx="2"/>
            <a:endCxn id="15" idx="0"/>
          </p:cNvCxnSpPr>
          <p:nvPr/>
        </p:nvCxnSpPr>
        <p:spPr bwMode="auto">
          <a:xfrm>
            <a:off x="9558787" y="708188"/>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4FAEB46-9582-46BF-8910-6B4AF9F4276C}"/>
              </a:ext>
            </a:extLst>
          </p:cNvPr>
          <p:cNvCxnSpPr>
            <a:cxnSpLocks/>
            <a:stCxn id="15" idx="2"/>
            <a:endCxn id="16" idx="2"/>
          </p:cNvCxnSpPr>
          <p:nvPr/>
        </p:nvCxnSpPr>
        <p:spPr bwMode="auto">
          <a:xfrm rot="5400000" flipH="1" flipV="1">
            <a:off x="10004851" y="713969"/>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541FBB34-9E4E-4E1A-A22E-68C5893FBCE9}"/>
              </a:ext>
            </a:extLst>
          </p:cNvPr>
          <p:cNvSpPr/>
          <p:nvPr/>
        </p:nvSpPr>
        <p:spPr bwMode="auto">
          <a:xfrm>
            <a:off x="11950430" y="32284"/>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816EBF91-A2D2-451D-94F6-08BEE7E92787}"/>
              </a:ext>
            </a:extLst>
          </p:cNvPr>
          <p:cNvSpPr/>
          <p:nvPr/>
        </p:nvSpPr>
        <p:spPr bwMode="auto">
          <a:xfrm>
            <a:off x="11967965" y="777434"/>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140EF10D-DD1C-42A4-8004-E0D25FA43BF7}"/>
              </a:ext>
            </a:extLst>
          </p:cNvPr>
          <p:cNvSpPr/>
          <p:nvPr/>
        </p:nvSpPr>
        <p:spPr bwMode="auto">
          <a:xfrm>
            <a:off x="11973395" y="1487952"/>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295F89A9-2791-4ADD-823A-EE2629E370B6}"/>
              </a:ext>
            </a:extLst>
          </p:cNvPr>
          <p:cNvCxnSpPr>
            <a:cxnSpLocks/>
            <a:stCxn id="16" idx="3"/>
            <a:endCxn id="20" idx="1"/>
          </p:cNvCxnSpPr>
          <p:nvPr/>
        </p:nvCxnSpPr>
        <p:spPr bwMode="auto">
          <a:xfrm flipV="1">
            <a:off x="11147076" y="282794"/>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A07D859-2A00-4921-B3A2-77FA8BFAA00A}"/>
              </a:ext>
            </a:extLst>
          </p:cNvPr>
          <p:cNvCxnSpPr>
            <a:cxnSpLocks/>
            <a:stCxn id="16" idx="3"/>
            <a:endCxn id="21" idx="1"/>
          </p:cNvCxnSpPr>
          <p:nvPr/>
        </p:nvCxnSpPr>
        <p:spPr bwMode="auto">
          <a:xfrm>
            <a:off x="11147076" y="915903"/>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29DD4F8-14F7-419D-BB04-EEDD79DA428E}"/>
              </a:ext>
            </a:extLst>
          </p:cNvPr>
          <p:cNvCxnSpPr>
            <a:cxnSpLocks/>
            <a:stCxn id="16" idx="3"/>
            <a:endCxn id="22" idx="1"/>
          </p:cNvCxnSpPr>
          <p:nvPr/>
        </p:nvCxnSpPr>
        <p:spPr bwMode="auto">
          <a:xfrm>
            <a:off x="11147076" y="915903"/>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7954B672-99DF-46B0-840F-5BD581644CE7}"/>
              </a:ext>
            </a:extLst>
          </p:cNvPr>
          <p:cNvCxnSpPr>
            <a:cxnSpLocks/>
            <a:stCxn id="7" idx="1"/>
            <a:endCxn id="11" idx="0"/>
          </p:cNvCxnSpPr>
          <p:nvPr/>
        </p:nvCxnSpPr>
        <p:spPr bwMode="auto">
          <a:xfrm rot="5400000" flipH="1" flipV="1">
            <a:off x="7565598" y="682628"/>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58ABE328-6907-4985-A2E6-CF0BDECD8289}"/>
              </a:ext>
            </a:extLst>
          </p:cNvPr>
          <p:cNvCxnSpPr>
            <a:cxnSpLocks/>
            <a:stCxn id="8" idx="3"/>
            <a:endCxn id="11" idx="3"/>
          </p:cNvCxnSpPr>
          <p:nvPr/>
        </p:nvCxnSpPr>
        <p:spPr bwMode="auto">
          <a:xfrm rot="5400000" flipH="1" flipV="1">
            <a:off x="7489024" y="1654584"/>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556BFAF-164A-466D-B9D2-5AA55171A54A}"/>
              </a:ext>
            </a:extLst>
          </p:cNvPr>
          <p:cNvSpPr/>
          <p:nvPr/>
        </p:nvSpPr>
        <p:spPr bwMode="auto">
          <a:xfrm>
            <a:off x="9763347" y="2342321"/>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B9640C0E-ECDC-43F4-9DDB-8C3CF2AE0156}"/>
              </a:ext>
            </a:extLst>
          </p:cNvPr>
          <p:cNvSpPr txBox="1"/>
          <p:nvPr/>
        </p:nvSpPr>
        <p:spPr>
          <a:xfrm>
            <a:off x="9858715" y="2270246"/>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E886D249-E891-4094-AFCE-8A57B058DB22}"/>
              </a:ext>
            </a:extLst>
          </p:cNvPr>
          <p:cNvSpPr txBox="1"/>
          <p:nvPr/>
        </p:nvSpPr>
        <p:spPr>
          <a:xfrm>
            <a:off x="9991367" y="2025282"/>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F5D18CE5-4E48-4AA2-B92C-5B068E6B5C94}"/>
              </a:ext>
            </a:extLst>
          </p:cNvPr>
          <p:cNvSpPr/>
          <p:nvPr/>
        </p:nvSpPr>
        <p:spPr bwMode="auto">
          <a:xfrm>
            <a:off x="9763347" y="2607833"/>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EF1468C6-36B6-4663-9B30-0951A0D96CB2}"/>
              </a:ext>
            </a:extLst>
          </p:cNvPr>
          <p:cNvSpPr txBox="1"/>
          <p:nvPr/>
        </p:nvSpPr>
        <p:spPr>
          <a:xfrm>
            <a:off x="9991947" y="2498623"/>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E45BD1A-8FC8-4F60-8470-779AB68C6C11}"/>
              </a:ext>
            </a:extLst>
          </p:cNvPr>
          <p:cNvSpPr/>
          <p:nvPr/>
        </p:nvSpPr>
        <p:spPr bwMode="auto">
          <a:xfrm>
            <a:off x="9763347" y="2074433"/>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4" name="TextBox 33">
            <a:extLst>
              <a:ext uri="{FF2B5EF4-FFF2-40B4-BE49-F238E27FC236}">
                <a16:creationId xmlns:a16="http://schemas.microsoft.com/office/drawing/2014/main" id="{8A29B537-4BED-41B3-92C9-BB1253D1C607}"/>
              </a:ext>
            </a:extLst>
          </p:cNvPr>
          <p:cNvSpPr txBox="1"/>
          <p:nvPr/>
        </p:nvSpPr>
        <p:spPr>
          <a:xfrm>
            <a:off x="6443279" y="1669283"/>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B8037875-EC8E-4D17-8639-E3CAB60BDA01}"/>
              </a:ext>
            </a:extLst>
          </p:cNvPr>
          <p:cNvSpPr/>
          <p:nvPr/>
        </p:nvSpPr>
        <p:spPr bwMode="auto">
          <a:xfrm>
            <a:off x="8992965" y="143122"/>
            <a:ext cx="1116646" cy="686792"/>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3508237628"/>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37910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Categorical Data</a:t>
            </a:r>
            <a:endParaRPr lang="en-US" altLang="en-US" b="1" dirty="0">
              <a:solidFill>
                <a:srgbClr val="FF0000"/>
              </a:solidFill>
              <a:latin typeface="Arial" charset="0"/>
              <a:ea typeface="Arial" charset="0"/>
              <a:cs typeface="Arial" charset="0"/>
            </a:endParaRPr>
          </a:p>
        </p:txBody>
      </p:sp>
      <p:pic>
        <p:nvPicPr>
          <p:cNvPr id="8" name="Picture 7">
            <a:extLst>
              <a:ext uri="{FF2B5EF4-FFF2-40B4-BE49-F238E27FC236}">
                <a16:creationId xmlns:a16="http://schemas.microsoft.com/office/drawing/2014/main" id="{760A69DD-79FF-408D-9B68-99767DE0685A}"/>
              </a:ext>
            </a:extLst>
          </p:cNvPr>
          <p:cNvPicPr>
            <a:picLocks noChangeAspect="1"/>
          </p:cNvPicPr>
          <p:nvPr/>
        </p:nvPicPr>
        <p:blipFill>
          <a:blip r:embed="rId3"/>
          <a:stretch>
            <a:fillRect/>
          </a:stretch>
        </p:blipFill>
        <p:spPr>
          <a:xfrm>
            <a:off x="604621" y="6373774"/>
            <a:ext cx="7836715" cy="2757920"/>
          </a:xfrm>
          <a:prstGeom prst="rect">
            <a:avLst/>
          </a:prstGeom>
        </p:spPr>
      </p:pic>
      <p:pic>
        <p:nvPicPr>
          <p:cNvPr id="9" name="Picture 8">
            <a:extLst>
              <a:ext uri="{FF2B5EF4-FFF2-40B4-BE49-F238E27FC236}">
                <a16:creationId xmlns:a16="http://schemas.microsoft.com/office/drawing/2014/main" id="{503B5A5A-3AC6-4839-8B85-B14D60DE4D19}"/>
              </a:ext>
            </a:extLst>
          </p:cNvPr>
          <p:cNvPicPr>
            <a:picLocks noChangeAspect="1"/>
          </p:cNvPicPr>
          <p:nvPr/>
        </p:nvPicPr>
        <p:blipFill>
          <a:blip r:embed="rId4"/>
          <a:stretch>
            <a:fillRect/>
          </a:stretch>
        </p:blipFill>
        <p:spPr>
          <a:xfrm>
            <a:off x="604621" y="2909178"/>
            <a:ext cx="7854619" cy="2869557"/>
          </a:xfrm>
          <a:prstGeom prst="rect">
            <a:avLst/>
          </a:prstGeom>
        </p:spPr>
      </p:pic>
      <p:sp>
        <p:nvSpPr>
          <p:cNvPr id="10" name="Oval 9">
            <a:extLst>
              <a:ext uri="{FF2B5EF4-FFF2-40B4-BE49-F238E27FC236}">
                <a16:creationId xmlns:a16="http://schemas.microsoft.com/office/drawing/2014/main" id="{009EB361-E4C4-4090-A096-DA525F1EE818}"/>
              </a:ext>
            </a:extLst>
          </p:cNvPr>
          <p:cNvSpPr/>
          <p:nvPr/>
        </p:nvSpPr>
        <p:spPr bwMode="auto">
          <a:xfrm>
            <a:off x="4402952" y="2231443"/>
            <a:ext cx="1028047" cy="3894094"/>
          </a:xfrm>
          <a:prstGeom prst="ellipse">
            <a:avLst/>
          </a:prstGeom>
          <a:noFill/>
          <a:ln>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i="0" u="none" strike="noStrike" normalizeH="0" baseline="0">
              <a:ln w="0"/>
              <a:solidFill>
                <a:schemeClr val="tx1"/>
              </a:solidFill>
              <a:effectLst>
                <a:outerShdw blurRad="38100" dist="19050" dir="2700000" algn="tl" rotWithShape="0">
                  <a:schemeClr val="dk1">
                    <a:alpha val="40000"/>
                  </a:schemeClr>
                </a:outerShdw>
              </a:effectLst>
              <a:latin typeface="Gill Sans Light" charset="0"/>
              <a:ea typeface="ヒラギノ角ゴ ProN W3" charset="-128"/>
              <a:cs typeface="ヒラギノ角ゴ ProN W3" charset="-128"/>
              <a:sym typeface="Gill Sans Light" charset="0"/>
            </a:endParaRPr>
          </a:p>
        </p:txBody>
      </p:sp>
      <p:sp>
        <p:nvSpPr>
          <p:cNvPr id="11" name="Rectangle 10">
            <a:extLst>
              <a:ext uri="{FF2B5EF4-FFF2-40B4-BE49-F238E27FC236}">
                <a16:creationId xmlns:a16="http://schemas.microsoft.com/office/drawing/2014/main" id="{63C26DD1-206A-4AE1-BFFA-91848607F021}"/>
              </a:ext>
            </a:extLst>
          </p:cNvPr>
          <p:cNvSpPr/>
          <p:nvPr/>
        </p:nvSpPr>
        <p:spPr bwMode="auto">
          <a:xfrm>
            <a:off x="4445000" y="6098231"/>
            <a:ext cx="1295399" cy="3507096"/>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B9A468B7-05DB-4B64-9047-341D200B4373}"/>
              </a:ext>
            </a:extLst>
          </p:cNvPr>
          <p:cNvSpPr>
            <a:spLocks noGrp="1"/>
          </p:cNvSpPr>
          <p:nvPr>
            <p:ph type="sldNum" sz="quarter" idx="10"/>
          </p:nvPr>
        </p:nvSpPr>
        <p:spPr/>
        <p:txBody>
          <a:bodyPr/>
          <a:lstStyle/>
          <a:p>
            <a:fld id="{FEF0C5C6-7631-47E2-8B65-F73CA4F43D0C}" type="slidenum">
              <a:rPr lang="en-US" smtClean="0"/>
              <a:t>11</a:t>
            </a:fld>
            <a:endParaRPr lang="en-US"/>
          </a:p>
        </p:txBody>
      </p:sp>
      <p:sp>
        <p:nvSpPr>
          <p:cNvPr id="38" name="Flowchart: Magnetic Disk 37">
            <a:extLst>
              <a:ext uri="{FF2B5EF4-FFF2-40B4-BE49-F238E27FC236}">
                <a16:creationId xmlns:a16="http://schemas.microsoft.com/office/drawing/2014/main" id="{B354243F-9061-4919-A9CF-3B677C6DA402}"/>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9" name="Flowchart: Magnetic Disk 38">
            <a:extLst>
              <a:ext uri="{FF2B5EF4-FFF2-40B4-BE49-F238E27FC236}">
                <a16:creationId xmlns:a16="http://schemas.microsoft.com/office/drawing/2014/main" id="{F6319F18-7183-4238-A6E6-3559DA939B9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0" name="Cube 39">
            <a:extLst>
              <a:ext uri="{FF2B5EF4-FFF2-40B4-BE49-F238E27FC236}">
                <a16:creationId xmlns:a16="http://schemas.microsoft.com/office/drawing/2014/main" id="{C42A8124-639C-4F03-BBF3-E4DBCB673F26}"/>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TextBox 40">
            <a:extLst>
              <a:ext uri="{FF2B5EF4-FFF2-40B4-BE49-F238E27FC236}">
                <a16:creationId xmlns:a16="http://schemas.microsoft.com/office/drawing/2014/main" id="{6EC907A2-DB5C-4725-B50B-0E5AAF17879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2" name="Rectangle 41">
            <a:extLst>
              <a:ext uri="{FF2B5EF4-FFF2-40B4-BE49-F238E27FC236}">
                <a16:creationId xmlns:a16="http://schemas.microsoft.com/office/drawing/2014/main" id="{14FF24F4-01D2-4582-9550-68C1367CF7BB}"/>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Rectangle 42">
            <a:extLst>
              <a:ext uri="{FF2B5EF4-FFF2-40B4-BE49-F238E27FC236}">
                <a16:creationId xmlns:a16="http://schemas.microsoft.com/office/drawing/2014/main" id="{6408F3FB-A82D-4AD8-9182-509FB29AF5FE}"/>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4" name="Rectangle 43">
            <a:extLst>
              <a:ext uri="{FF2B5EF4-FFF2-40B4-BE49-F238E27FC236}">
                <a16:creationId xmlns:a16="http://schemas.microsoft.com/office/drawing/2014/main" id="{6252ABBC-AD55-4C01-BAE9-FD663648973A}"/>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5" name="Rectangle 44">
            <a:extLst>
              <a:ext uri="{FF2B5EF4-FFF2-40B4-BE49-F238E27FC236}">
                <a16:creationId xmlns:a16="http://schemas.microsoft.com/office/drawing/2014/main" id="{A5D64A98-B850-4ADD-BE9F-C68228B96991}"/>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0BA25C42-2AD2-478B-A3B2-BB3DA933FF39}"/>
              </a:ext>
            </a:extLst>
          </p:cNvPr>
          <p:cNvCxnSpPr>
            <a:cxnSpLocks/>
            <a:stCxn id="40" idx="5"/>
            <a:endCxn id="43"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EA8B935-B2D3-44A0-8E3A-9A6091B86AFB}"/>
              </a:ext>
            </a:extLst>
          </p:cNvPr>
          <p:cNvCxnSpPr>
            <a:cxnSpLocks/>
            <a:stCxn id="43" idx="2"/>
            <a:endCxn id="44"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8A37ECE-622A-4980-B819-87FD4EAB6DCA}"/>
              </a:ext>
            </a:extLst>
          </p:cNvPr>
          <p:cNvCxnSpPr>
            <a:cxnSpLocks/>
            <a:stCxn id="44" idx="2"/>
            <a:endCxn id="45"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721EE30E-370D-4725-8358-C49B8CAE53C0}"/>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0" name="Rectangle 49">
            <a:extLst>
              <a:ext uri="{FF2B5EF4-FFF2-40B4-BE49-F238E27FC236}">
                <a16:creationId xmlns:a16="http://schemas.microsoft.com/office/drawing/2014/main" id="{55EDED4E-5AB0-4621-8506-3D38204F5FF3}"/>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1" name="Rectangle 50">
            <a:extLst>
              <a:ext uri="{FF2B5EF4-FFF2-40B4-BE49-F238E27FC236}">
                <a16:creationId xmlns:a16="http://schemas.microsoft.com/office/drawing/2014/main" id="{1B60F22C-F4C9-4B85-8D78-58955D1E2243}"/>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2" name="Straight Arrow Connector 51">
            <a:extLst>
              <a:ext uri="{FF2B5EF4-FFF2-40B4-BE49-F238E27FC236}">
                <a16:creationId xmlns:a16="http://schemas.microsoft.com/office/drawing/2014/main" id="{41FCF56E-2F80-444E-8B6A-B3F8E1340F20}"/>
              </a:ext>
            </a:extLst>
          </p:cNvPr>
          <p:cNvCxnSpPr>
            <a:cxnSpLocks/>
            <a:stCxn id="45" idx="3"/>
            <a:endCxn id="49"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CD94A1C-9BD7-4BCB-8A06-BA6DF42DA340}"/>
              </a:ext>
            </a:extLst>
          </p:cNvPr>
          <p:cNvCxnSpPr>
            <a:cxnSpLocks/>
            <a:stCxn id="45" idx="3"/>
            <a:endCxn id="50"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256BB82-5D09-41F1-8643-ACBE7874D8CB}"/>
              </a:ext>
            </a:extLst>
          </p:cNvPr>
          <p:cNvCxnSpPr>
            <a:cxnSpLocks/>
            <a:stCxn id="45" idx="3"/>
            <a:endCxn id="51"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Connector: Curved 54">
            <a:extLst>
              <a:ext uri="{FF2B5EF4-FFF2-40B4-BE49-F238E27FC236}">
                <a16:creationId xmlns:a16="http://schemas.microsoft.com/office/drawing/2014/main" id="{E114F264-9625-4B22-8FCB-F829E9DADC1E}"/>
              </a:ext>
            </a:extLst>
          </p:cNvPr>
          <p:cNvCxnSpPr>
            <a:cxnSpLocks/>
            <a:stCxn id="38" idx="1"/>
            <a:endCxn id="4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09FFA9CE-0215-44B6-8C82-2664A8A236D6}"/>
              </a:ext>
            </a:extLst>
          </p:cNvPr>
          <p:cNvCxnSpPr>
            <a:cxnSpLocks/>
            <a:stCxn id="39" idx="3"/>
            <a:endCxn id="4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CD691FC4-C7B7-4659-99D4-F6A1A5C0CFAC}"/>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031A8F7E-7695-4C87-9B77-61F9D0C7806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59" name="TextBox 58">
            <a:extLst>
              <a:ext uri="{FF2B5EF4-FFF2-40B4-BE49-F238E27FC236}">
                <a16:creationId xmlns:a16="http://schemas.microsoft.com/office/drawing/2014/main" id="{7CFB68F4-28B2-430C-992B-D38C31C725A2}"/>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0" name="Rectangle 59">
            <a:extLst>
              <a:ext uri="{FF2B5EF4-FFF2-40B4-BE49-F238E27FC236}">
                <a16:creationId xmlns:a16="http://schemas.microsoft.com/office/drawing/2014/main" id="{BD1EA0C0-A4E5-4F1A-A142-C5AEDBB32315}"/>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DC7B5AA7-7934-42C5-95FB-6B9229AAE839}"/>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2" name="Rectangle 61">
            <a:extLst>
              <a:ext uri="{FF2B5EF4-FFF2-40B4-BE49-F238E27FC236}">
                <a16:creationId xmlns:a16="http://schemas.microsoft.com/office/drawing/2014/main" id="{364AE6B0-27F3-40D6-8426-78E1466EF43C}"/>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3" name="TextBox 62">
            <a:extLst>
              <a:ext uri="{FF2B5EF4-FFF2-40B4-BE49-F238E27FC236}">
                <a16:creationId xmlns:a16="http://schemas.microsoft.com/office/drawing/2014/main" id="{ACD93435-A75E-4968-835F-FE6CD0F8EF31}"/>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7E403792-38F7-4788-8564-722844B8DE13}"/>
              </a:ext>
            </a:extLst>
          </p:cNvPr>
          <p:cNvSpPr/>
          <p:nvPr/>
        </p:nvSpPr>
        <p:spPr bwMode="auto">
          <a:xfrm>
            <a:off x="9085776" y="264031"/>
            <a:ext cx="1116646" cy="686792"/>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2091558218"/>
      </p:ext>
    </p:extLst>
  </p:cSld>
  <p:clrMapOvr>
    <a:masterClrMapping/>
  </p:clrMapOvr>
  <p:transition advTm="32840"/>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Host Based Split</a:t>
            </a:r>
          </a:p>
        </p:txBody>
      </p:sp>
      <p:pic>
        <p:nvPicPr>
          <p:cNvPr id="3" name="Picture 2">
            <a:extLst>
              <a:ext uri="{FF2B5EF4-FFF2-40B4-BE49-F238E27FC236}">
                <a16:creationId xmlns:a16="http://schemas.microsoft.com/office/drawing/2014/main" id="{4EAD25BC-9FA1-46DB-B00E-E873720A638E}"/>
              </a:ext>
            </a:extLst>
          </p:cNvPr>
          <p:cNvPicPr>
            <a:picLocks noChangeAspect="1"/>
          </p:cNvPicPr>
          <p:nvPr/>
        </p:nvPicPr>
        <p:blipFill>
          <a:blip r:embed="rId3"/>
          <a:stretch>
            <a:fillRect/>
          </a:stretch>
        </p:blipFill>
        <p:spPr>
          <a:xfrm>
            <a:off x="1391988" y="4429447"/>
            <a:ext cx="10945971" cy="3278366"/>
          </a:xfrm>
          <a:prstGeom prst="rect">
            <a:avLst/>
          </a:prstGeom>
        </p:spPr>
      </p:pic>
      <p:sp>
        <p:nvSpPr>
          <p:cNvPr id="12" name="TextBox 11">
            <a:extLst>
              <a:ext uri="{FF2B5EF4-FFF2-40B4-BE49-F238E27FC236}">
                <a16:creationId xmlns:a16="http://schemas.microsoft.com/office/drawing/2014/main" id="{C655AC83-E129-4BBE-AB55-483376607033}"/>
              </a:ext>
            </a:extLst>
          </p:cNvPr>
          <p:cNvSpPr txBox="1"/>
          <p:nvPr/>
        </p:nvSpPr>
        <p:spPr>
          <a:xfrm>
            <a:off x="339091" y="8199647"/>
            <a:ext cx="12255500" cy="92442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Feature Scaling</a:t>
            </a: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12</a:t>
            </a:fld>
            <a:endParaRPr lang="en-US"/>
          </a:p>
        </p:txBody>
      </p:sp>
      <p:sp>
        <p:nvSpPr>
          <p:cNvPr id="9" name="Flowchart: Magnetic Disk 8">
            <a:extLst>
              <a:ext uri="{FF2B5EF4-FFF2-40B4-BE49-F238E27FC236}">
                <a16:creationId xmlns:a16="http://schemas.microsoft.com/office/drawing/2014/main" id="{8EC212AC-B133-4E25-8C54-05237A11B06F}"/>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Flowchart: Magnetic Disk 9">
            <a:extLst>
              <a:ext uri="{FF2B5EF4-FFF2-40B4-BE49-F238E27FC236}">
                <a16:creationId xmlns:a16="http://schemas.microsoft.com/office/drawing/2014/main" id="{AD92CB2F-C6A0-4DAB-8314-2D44FB904488}"/>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9B3F762D-0A96-46CB-9A43-FB0EFFBD9BD8}"/>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TextBox 12">
            <a:extLst>
              <a:ext uri="{FF2B5EF4-FFF2-40B4-BE49-F238E27FC236}">
                <a16:creationId xmlns:a16="http://schemas.microsoft.com/office/drawing/2014/main" id="{4CE42C6F-27E6-47ED-A8FE-F5190F314364}"/>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4" name="Rectangle 13">
            <a:extLst>
              <a:ext uri="{FF2B5EF4-FFF2-40B4-BE49-F238E27FC236}">
                <a16:creationId xmlns:a16="http://schemas.microsoft.com/office/drawing/2014/main" id="{8A0A99D0-1FB3-4432-88C6-85E0EEEC59AD}"/>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Rectangle 14">
            <a:extLst>
              <a:ext uri="{FF2B5EF4-FFF2-40B4-BE49-F238E27FC236}">
                <a16:creationId xmlns:a16="http://schemas.microsoft.com/office/drawing/2014/main" id="{C2F8B340-4CD8-4BB4-AC79-B587D92D34E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6" name="Rectangle 15">
            <a:extLst>
              <a:ext uri="{FF2B5EF4-FFF2-40B4-BE49-F238E27FC236}">
                <a16:creationId xmlns:a16="http://schemas.microsoft.com/office/drawing/2014/main" id="{505F15CA-B65C-42EB-8E4F-B2A842ED9332}"/>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7" name="Rectangle 16">
            <a:extLst>
              <a:ext uri="{FF2B5EF4-FFF2-40B4-BE49-F238E27FC236}">
                <a16:creationId xmlns:a16="http://schemas.microsoft.com/office/drawing/2014/main" id="{57E81D09-3495-43F6-9F71-5E399643DAA4}"/>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8" name="Connector: Curved 17">
            <a:extLst>
              <a:ext uri="{FF2B5EF4-FFF2-40B4-BE49-F238E27FC236}">
                <a16:creationId xmlns:a16="http://schemas.microsoft.com/office/drawing/2014/main" id="{C3BBCE73-4A3F-4B19-887D-28D0DEA0AE53}"/>
              </a:ext>
            </a:extLst>
          </p:cNvPr>
          <p:cNvCxnSpPr>
            <a:cxnSpLocks/>
            <a:stCxn id="11" idx="5"/>
            <a:endCxn id="1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0E469E5-60DA-4502-8DBA-4CB840F311F3}"/>
              </a:ext>
            </a:extLst>
          </p:cNvPr>
          <p:cNvCxnSpPr>
            <a:cxnSpLocks/>
            <a:stCxn id="15" idx="2"/>
            <a:endCxn id="1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F33C0B4F-95B2-409A-BED4-755F9B6E11B5}"/>
              </a:ext>
            </a:extLst>
          </p:cNvPr>
          <p:cNvCxnSpPr>
            <a:cxnSpLocks/>
            <a:stCxn id="16" idx="2"/>
            <a:endCxn id="1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B070F0C-F075-4307-B109-68A5951F758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2" name="Rectangle 21">
            <a:extLst>
              <a:ext uri="{FF2B5EF4-FFF2-40B4-BE49-F238E27FC236}">
                <a16:creationId xmlns:a16="http://schemas.microsoft.com/office/drawing/2014/main" id="{9D3468E4-A9EA-4B34-921E-423DEB5589E2}"/>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3" name="Rectangle 22">
            <a:extLst>
              <a:ext uri="{FF2B5EF4-FFF2-40B4-BE49-F238E27FC236}">
                <a16:creationId xmlns:a16="http://schemas.microsoft.com/office/drawing/2014/main" id="{902B5E1E-20D3-4820-9B39-5602919B208E}"/>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72B70B68-E564-41B2-872C-5255B8C787AE}"/>
              </a:ext>
            </a:extLst>
          </p:cNvPr>
          <p:cNvCxnSpPr>
            <a:cxnSpLocks/>
            <a:stCxn id="17" idx="3"/>
            <a:endCxn id="2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058A1C0-5BF8-4F3A-A29E-0ED5FAC18221}"/>
              </a:ext>
            </a:extLst>
          </p:cNvPr>
          <p:cNvCxnSpPr>
            <a:cxnSpLocks/>
            <a:stCxn id="17" idx="3"/>
            <a:endCxn id="2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5797A86-9706-4ED9-9A56-CAE7E5C651D2}"/>
              </a:ext>
            </a:extLst>
          </p:cNvPr>
          <p:cNvCxnSpPr>
            <a:cxnSpLocks/>
            <a:stCxn id="17" idx="3"/>
            <a:endCxn id="2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3BC7B0B9-A112-4392-9B63-A2E843612C33}"/>
              </a:ext>
            </a:extLst>
          </p:cNvPr>
          <p:cNvCxnSpPr>
            <a:cxnSpLocks/>
            <a:stCxn id="9" idx="1"/>
            <a:endCxn id="11"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825C6EA9-F77D-412D-881A-A22B12A20073}"/>
              </a:ext>
            </a:extLst>
          </p:cNvPr>
          <p:cNvCxnSpPr>
            <a:cxnSpLocks/>
            <a:stCxn id="10" idx="3"/>
            <a:endCxn id="11"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6C90EA0-D088-428D-B4A0-C633ADD387CB}"/>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CC7696A-3893-4FDD-9EA3-8C94CF02610D}"/>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1" name="TextBox 30">
            <a:extLst>
              <a:ext uri="{FF2B5EF4-FFF2-40B4-BE49-F238E27FC236}">
                <a16:creationId xmlns:a16="http://schemas.microsoft.com/office/drawing/2014/main" id="{1C7FF46E-B381-409C-BD0D-4675BEA339D9}"/>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2" name="Rectangle 31">
            <a:extLst>
              <a:ext uri="{FF2B5EF4-FFF2-40B4-BE49-F238E27FC236}">
                <a16:creationId xmlns:a16="http://schemas.microsoft.com/office/drawing/2014/main" id="{1C40297A-DAF8-49D3-ADCE-8D10D47D9B86}"/>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F5AAF9-FC80-4606-87E1-3F2A880635C6}"/>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4" name="Rectangle 33">
            <a:extLst>
              <a:ext uri="{FF2B5EF4-FFF2-40B4-BE49-F238E27FC236}">
                <a16:creationId xmlns:a16="http://schemas.microsoft.com/office/drawing/2014/main" id="{C8C83D20-9702-47A9-B70F-0019C22F9562}"/>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5" name="TextBox 34">
            <a:extLst>
              <a:ext uri="{FF2B5EF4-FFF2-40B4-BE49-F238E27FC236}">
                <a16:creationId xmlns:a16="http://schemas.microsoft.com/office/drawing/2014/main" id="{33F92CC9-2CDA-47EC-A9EF-73ED901858A3}"/>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
        <p:nvSpPr>
          <p:cNvPr id="36" name="Arrow: Left 35">
            <a:extLst>
              <a:ext uri="{FF2B5EF4-FFF2-40B4-BE49-F238E27FC236}">
                <a16:creationId xmlns:a16="http://schemas.microsoft.com/office/drawing/2014/main" id="{5955ABF9-C655-41D0-91A0-C7937E432571}"/>
              </a:ext>
            </a:extLst>
          </p:cNvPr>
          <p:cNvSpPr/>
          <p:nvPr/>
        </p:nvSpPr>
        <p:spPr bwMode="auto">
          <a:xfrm rot="16200000">
            <a:off x="5089288" y="3386313"/>
            <a:ext cx="1219200" cy="678976"/>
          </a:xfrm>
          <a:prstGeom prst="leftArrow">
            <a:avLst>
              <a:gd name="adj1" fmla="val 50000"/>
              <a:gd name="adj2" fmla="val 50000"/>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 name="TextBox 4">
            <a:extLst>
              <a:ext uri="{FF2B5EF4-FFF2-40B4-BE49-F238E27FC236}">
                <a16:creationId xmlns:a16="http://schemas.microsoft.com/office/drawing/2014/main" id="{67092FF3-46FC-435A-A86D-B6B0D02CF937}"/>
              </a:ext>
            </a:extLst>
          </p:cNvPr>
          <p:cNvSpPr txBox="1"/>
          <p:nvPr/>
        </p:nvSpPr>
        <p:spPr>
          <a:xfrm flipH="1">
            <a:off x="4500120" y="3291915"/>
            <a:ext cx="4258560"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feature</a:t>
            </a:r>
          </a:p>
        </p:txBody>
      </p:sp>
      <p:sp>
        <p:nvSpPr>
          <p:cNvPr id="6" name="Arrow: Left-Up 5">
            <a:extLst>
              <a:ext uri="{FF2B5EF4-FFF2-40B4-BE49-F238E27FC236}">
                <a16:creationId xmlns:a16="http://schemas.microsoft.com/office/drawing/2014/main" id="{0AF96035-10EB-4F20-98E6-92271797E554}"/>
              </a:ext>
            </a:extLst>
          </p:cNvPr>
          <p:cNvSpPr/>
          <p:nvPr/>
        </p:nvSpPr>
        <p:spPr bwMode="auto">
          <a:xfrm flipH="1">
            <a:off x="482600" y="3291915"/>
            <a:ext cx="909388" cy="2721286"/>
          </a:xfrm>
          <a:prstGeom prst="leftUp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9" name="TextBox 38">
            <a:extLst>
              <a:ext uri="{FF2B5EF4-FFF2-40B4-BE49-F238E27FC236}">
                <a16:creationId xmlns:a16="http://schemas.microsoft.com/office/drawing/2014/main" id="{06D88541-ED51-4E82-8E37-88D7A48B87D6}"/>
              </a:ext>
            </a:extLst>
          </p:cNvPr>
          <p:cNvSpPr txBox="1"/>
          <p:nvPr/>
        </p:nvSpPr>
        <p:spPr>
          <a:xfrm flipH="1">
            <a:off x="177800" y="3606088"/>
            <a:ext cx="4258560"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Host behavior</a:t>
            </a:r>
          </a:p>
        </p:txBody>
      </p:sp>
      <p:sp>
        <p:nvSpPr>
          <p:cNvPr id="41" name="Rectangle 40">
            <a:extLst>
              <a:ext uri="{FF2B5EF4-FFF2-40B4-BE49-F238E27FC236}">
                <a16:creationId xmlns:a16="http://schemas.microsoft.com/office/drawing/2014/main" id="{A4F242BA-EBB7-4C47-9C78-66B085C417D3}"/>
              </a:ext>
            </a:extLst>
          </p:cNvPr>
          <p:cNvSpPr/>
          <p:nvPr/>
        </p:nvSpPr>
        <p:spPr bwMode="auto">
          <a:xfrm flipV="1">
            <a:off x="9086337" y="923948"/>
            <a:ext cx="1117846" cy="655998"/>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2578768270"/>
      </p:ext>
    </p:extLst>
  </p:cSld>
  <p:clrMapOvr>
    <a:masterClrMapping/>
  </p:clrMapOvr>
  <p:transition advTm="3284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242918" y="-10841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600" b="1" dirty="0">
                <a:solidFill>
                  <a:srgbClr val="FF0000"/>
                </a:solidFill>
                <a:latin typeface="Arial" charset="0"/>
                <a:ea typeface="Arial" charset="0"/>
                <a:cs typeface="Arial" charset="0"/>
              </a:rPr>
              <a:t>Normalization</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63645" y="6818370"/>
            <a:ext cx="12255500" cy="924420"/>
          </a:xfrm>
          <a:prstGeom prst="rect">
            <a:avLst/>
          </a:prstGeom>
          <a:noFill/>
        </p:spPr>
        <p:txBody>
          <a:bodyPr wrap="square" rtlCol="0">
            <a:spAutoFit/>
          </a:bodyPr>
          <a:lstStyle/>
          <a:p>
            <a:pPr algn="l">
              <a:lnSpc>
                <a:spcPct val="200000"/>
              </a:lnSpc>
            </a:pPr>
            <a:endParaRPr lang="en-US" sz="3200" dirty="0">
              <a:latin typeface="Arial" charset="0"/>
              <a:ea typeface="Arial" charset="0"/>
              <a:cs typeface="Arial" charset="0"/>
            </a:endParaRP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13</a:t>
            </a:fld>
            <a:endParaRPr lang="en-US"/>
          </a:p>
        </p:txBody>
      </p:sp>
      <p:sp>
        <p:nvSpPr>
          <p:cNvPr id="11" name="Rectangle 10">
            <a:extLst>
              <a:ext uri="{FF2B5EF4-FFF2-40B4-BE49-F238E27FC236}">
                <a16:creationId xmlns:a16="http://schemas.microsoft.com/office/drawing/2014/main" id="{E2B469F4-C6E1-4C53-BC2C-E8754549E87B}"/>
              </a:ext>
            </a:extLst>
          </p:cNvPr>
          <p:cNvSpPr/>
          <p:nvPr/>
        </p:nvSpPr>
        <p:spPr bwMode="auto">
          <a:xfrm>
            <a:off x="1209484" y="3962400"/>
            <a:ext cx="416116" cy="502024"/>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14" name="Picture 13">
            <a:extLst>
              <a:ext uri="{FF2B5EF4-FFF2-40B4-BE49-F238E27FC236}">
                <a16:creationId xmlns:a16="http://schemas.microsoft.com/office/drawing/2014/main" id="{6B795964-9B35-4E45-9CE9-D64739B79350}"/>
              </a:ext>
            </a:extLst>
          </p:cNvPr>
          <p:cNvPicPr>
            <a:picLocks noChangeAspect="1"/>
          </p:cNvPicPr>
          <p:nvPr/>
        </p:nvPicPr>
        <p:blipFill>
          <a:blip r:embed="rId3"/>
          <a:stretch>
            <a:fillRect/>
          </a:stretch>
        </p:blipFill>
        <p:spPr>
          <a:xfrm>
            <a:off x="6815535" y="3341032"/>
            <a:ext cx="6124500" cy="5278384"/>
          </a:xfrm>
          <a:prstGeom prst="rect">
            <a:avLst/>
          </a:prstGeom>
        </p:spPr>
      </p:pic>
      <p:sp>
        <p:nvSpPr>
          <p:cNvPr id="15" name="Freeform: Shape 14">
            <a:extLst>
              <a:ext uri="{FF2B5EF4-FFF2-40B4-BE49-F238E27FC236}">
                <a16:creationId xmlns:a16="http://schemas.microsoft.com/office/drawing/2014/main" id="{831C8F37-28B8-410F-BFF5-5B57917714FA}"/>
              </a:ext>
            </a:extLst>
          </p:cNvPr>
          <p:cNvSpPr/>
          <p:nvPr/>
        </p:nvSpPr>
        <p:spPr bwMode="auto">
          <a:xfrm>
            <a:off x="7733654" y="4339525"/>
            <a:ext cx="4025648" cy="1767317"/>
          </a:xfrm>
          <a:custGeom>
            <a:avLst/>
            <a:gdLst>
              <a:gd name="connsiteX0" fmla="*/ 0 w 4025648"/>
              <a:gd name="connsiteY0" fmla="*/ 1503336 h 1767317"/>
              <a:gd name="connsiteX1" fmla="*/ 1580827 w 4025648"/>
              <a:gd name="connsiteY1" fmla="*/ 0 h 1767317"/>
              <a:gd name="connsiteX2" fmla="*/ 1580827 w 4025648"/>
              <a:gd name="connsiteY2" fmla="*/ 0 h 1767317"/>
              <a:gd name="connsiteX3" fmla="*/ 3843580 w 4025648"/>
              <a:gd name="connsiteY3" fmla="*/ 1627322 h 1767317"/>
              <a:gd name="connsiteX4" fmla="*/ 3890075 w 4025648"/>
              <a:gd name="connsiteY4" fmla="*/ 1580828 h 1767317"/>
              <a:gd name="connsiteX5" fmla="*/ 3890075 w 4025648"/>
              <a:gd name="connsiteY5" fmla="*/ 743919 h 17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5648" h="1767317">
                <a:moveTo>
                  <a:pt x="0" y="1503336"/>
                </a:moveTo>
                <a:lnTo>
                  <a:pt x="1580827" y="0"/>
                </a:lnTo>
                <a:lnTo>
                  <a:pt x="1580827" y="0"/>
                </a:lnTo>
                <a:lnTo>
                  <a:pt x="3843580" y="1627322"/>
                </a:lnTo>
                <a:cubicBezTo>
                  <a:pt x="4228455" y="1890793"/>
                  <a:pt x="3882326" y="1728062"/>
                  <a:pt x="3890075" y="1580828"/>
                </a:cubicBezTo>
                <a:cubicBezTo>
                  <a:pt x="3897824" y="1433594"/>
                  <a:pt x="3887492" y="792997"/>
                  <a:pt x="3890075" y="743919"/>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Freeform: Shape 15">
            <a:extLst>
              <a:ext uri="{FF2B5EF4-FFF2-40B4-BE49-F238E27FC236}">
                <a16:creationId xmlns:a16="http://schemas.microsoft.com/office/drawing/2014/main" id="{ECA8A819-C232-4B19-BBCA-1F5B26BB5B90}"/>
              </a:ext>
            </a:extLst>
          </p:cNvPr>
          <p:cNvSpPr/>
          <p:nvPr/>
        </p:nvSpPr>
        <p:spPr bwMode="auto">
          <a:xfrm>
            <a:off x="7718156" y="4626375"/>
            <a:ext cx="4341141" cy="1796033"/>
          </a:xfrm>
          <a:custGeom>
            <a:avLst/>
            <a:gdLst>
              <a:gd name="connsiteX0" fmla="*/ 0 w 4341141"/>
              <a:gd name="connsiteY0" fmla="*/ 1386967 h 1796033"/>
              <a:gd name="connsiteX1" fmla="*/ 1332854 w 4341141"/>
              <a:gd name="connsiteY1" fmla="*/ 23117 h 1796033"/>
              <a:gd name="connsiteX2" fmla="*/ 3223647 w 4341141"/>
              <a:gd name="connsiteY2" fmla="*/ 612052 h 1796033"/>
              <a:gd name="connsiteX3" fmla="*/ 4122549 w 4341141"/>
              <a:gd name="connsiteY3" fmla="*/ 1681435 h 1796033"/>
              <a:gd name="connsiteX4" fmla="*/ 4138047 w 4341141"/>
              <a:gd name="connsiteY4" fmla="*/ 1758927 h 1796033"/>
              <a:gd name="connsiteX5" fmla="*/ 4324027 w 4341141"/>
              <a:gd name="connsiteY5" fmla="*/ 1619442 h 1796033"/>
              <a:gd name="connsiteX6" fmla="*/ 4324027 w 4341141"/>
              <a:gd name="connsiteY6" fmla="*/ 1712432 h 1796033"/>
              <a:gd name="connsiteX7" fmla="*/ 4246536 w 4341141"/>
              <a:gd name="connsiteY7" fmla="*/ 1696933 h 17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1141" h="1796033">
                <a:moveTo>
                  <a:pt x="0" y="1386967"/>
                </a:moveTo>
                <a:cubicBezTo>
                  <a:pt x="397790" y="769618"/>
                  <a:pt x="795580" y="152269"/>
                  <a:pt x="1332854" y="23117"/>
                </a:cubicBezTo>
                <a:cubicBezTo>
                  <a:pt x="1870128" y="-106035"/>
                  <a:pt x="2758698" y="335666"/>
                  <a:pt x="3223647" y="612052"/>
                </a:cubicBezTo>
                <a:cubicBezTo>
                  <a:pt x="3688596" y="888438"/>
                  <a:pt x="3970149" y="1490289"/>
                  <a:pt x="4122549" y="1681435"/>
                </a:cubicBezTo>
                <a:cubicBezTo>
                  <a:pt x="4274949" y="1872581"/>
                  <a:pt x="4104467" y="1769259"/>
                  <a:pt x="4138047" y="1758927"/>
                </a:cubicBezTo>
                <a:cubicBezTo>
                  <a:pt x="4171627" y="1748595"/>
                  <a:pt x="4293030" y="1627191"/>
                  <a:pt x="4324027" y="1619442"/>
                </a:cubicBezTo>
                <a:cubicBezTo>
                  <a:pt x="4355024" y="1611693"/>
                  <a:pt x="4336942" y="1699517"/>
                  <a:pt x="4324027" y="1712432"/>
                </a:cubicBezTo>
                <a:cubicBezTo>
                  <a:pt x="4311112" y="1725347"/>
                  <a:pt x="4278824" y="1711140"/>
                  <a:pt x="4246536" y="1696933"/>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7" name="Freeform: Shape 16">
            <a:extLst>
              <a:ext uri="{FF2B5EF4-FFF2-40B4-BE49-F238E27FC236}">
                <a16:creationId xmlns:a16="http://schemas.microsoft.com/office/drawing/2014/main" id="{C7168CEA-0407-4940-9AD4-43E15CF506F2}"/>
              </a:ext>
            </a:extLst>
          </p:cNvPr>
          <p:cNvSpPr/>
          <p:nvPr/>
        </p:nvSpPr>
        <p:spPr bwMode="auto">
          <a:xfrm>
            <a:off x="7702658" y="4226313"/>
            <a:ext cx="2278250" cy="1694040"/>
          </a:xfrm>
          <a:custGeom>
            <a:avLst/>
            <a:gdLst>
              <a:gd name="connsiteX0" fmla="*/ 0 w 2278250"/>
              <a:gd name="connsiteY0" fmla="*/ 1694040 h 1694040"/>
              <a:gd name="connsiteX1" fmla="*/ 1472339 w 2278250"/>
              <a:gd name="connsiteY1" fmla="*/ 66718 h 1694040"/>
              <a:gd name="connsiteX2" fmla="*/ 2278250 w 2278250"/>
              <a:gd name="connsiteY2" fmla="*/ 283694 h 1694040"/>
            </a:gdLst>
            <a:ahLst/>
            <a:cxnLst>
              <a:cxn ang="0">
                <a:pos x="connsiteX0" y="connsiteY0"/>
              </a:cxn>
              <a:cxn ang="0">
                <a:pos x="connsiteX1" y="connsiteY1"/>
              </a:cxn>
              <a:cxn ang="0">
                <a:pos x="connsiteX2" y="connsiteY2"/>
              </a:cxn>
            </a:cxnLst>
            <a:rect l="l" t="t" r="r" b="b"/>
            <a:pathLst>
              <a:path w="2278250" h="1694040">
                <a:moveTo>
                  <a:pt x="0" y="1694040"/>
                </a:moveTo>
                <a:cubicBezTo>
                  <a:pt x="546315" y="997908"/>
                  <a:pt x="1092631" y="301776"/>
                  <a:pt x="1472339" y="66718"/>
                </a:cubicBezTo>
                <a:cubicBezTo>
                  <a:pt x="1852047" y="-168340"/>
                  <a:pt x="2229172" y="294026"/>
                  <a:pt x="2278250" y="283694"/>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Freeform: Shape 17">
            <a:extLst>
              <a:ext uri="{FF2B5EF4-FFF2-40B4-BE49-F238E27FC236}">
                <a16:creationId xmlns:a16="http://schemas.microsoft.com/office/drawing/2014/main" id="{5EDD7B04-3582-4CA6-8770-A7CB281D88D7}"/>
              </a:ext>
            </a:extLst>
          </p:cNvPr>
          <p:cNvSpPr/>
          <p:nvPr/>
        </p:nvSpPr>
        <p:spPr bwMode="auto">
          <a:xfrm>
            <a:off x="7687159" y="4522808"/>
            <a:ext cx="4401519" cy="1807909"/>
          </a:xfrm>
          <a:custGeom>
            <a:avLst/>
            <a:gdLst>
              <a:gd name="connsiteX0" fmla="*/ 0 w 4401519"/>
              <a:gd name="connsiteY0" fmla="*/ 1211565 h 1807909"/>
              <a:gd name="connsiteX1" fmla="*/ 1472339 w 4401519"/>
              <a:gd name="connsiteY1" fmla="*/ 2697 h 1807909"/>
              <a:gd name="connsiteX2" fmla="*/ 3967566 w 4401519"/>
              <a:gd name="connsiteY2" fmla="*/ 1506033 h 1807909"/>
              <a:gd name="connsiteX3" fmla="*/ 4262034 w 4401519"/>
              <a:gd name="connsiteY3" fmla="*/ 1428541 h 1807909"/>
              <a:gd name="connsiteX4" fmla="*/ 4231038 w 4401519"/>
              <a:gd name="connsiteY4" fmla="*/ 1428541 h 1807909"/>
              <a:gd name="connsiteX5" fmla="*/ 4169044 w 4401519"/>
              <a:gd name="connsiteY5" fmla="*/ 1459538 h 1807909"/>
              <a:gd name="connsiteX6" fmla="*/ 3859078 w 4401519"/>
              <a:gd name="connsiteY6" fmla="*/ 1800500 h 1807909"/>
              <a:gd name="connsiteX7" fmla="*/ 4401519 w 4401519"/>
              <a:gd name="connsiteY7" fmla="*/ 1661016 h 18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519" h="1807909">
                <a:moveTo>
                  <a:pt x="0" y="1211565"/>
                </a:moveTo>
                <a:cubicBezTo>
                  <a:pt x="405539" y="582592"/>
                  <a:pt x="811078" y="-46381"/>
                  <a:pt x="1472339" y="2697"/>
                </a:cubicBezTo>
                <a:cubicBezTo>
                  <a:pt x="2133600" y="51775"/>
                  <a:pt x="3502617" y="1268392"/>
                  <a:pt x="3967566" y="1506033"/>
                </a:cubicBezTo>
                <a:cubicBezTo>
                  <a:pt x="4432515" y="1743674"/>
                  <a:pt x="4218122" y="1441456"/>
                  <a:pt x="4262034" y="1428541"/>
                </a:cubicBezTo>
                <a:cubicBezTo>
                  <a:pt x="4305946" y="1415626"/>
                  <a:pt x="4246536" y="1423375"/>
                  <a:pt x="4231038" y="1428541"/>
                </a:cubicBezTo>
                <a:cubicBezTo>
                  <a:pt x="4215540" y="1433707"/>
                  <a:pt x="4231037" y="1397545"/>
                  <a:pt x="4169044" y="1459538"/>
                </a:cubicBezTo>
                <a:cubicBezTo>
                  <a:pt x="4107051" y="1521531"/>
                  <a:pt x="3820332" y="1766920"/>
                  <a:pt x="3859078" y="1800500"/>
                </a:cubicBezTo>
                <a:cubicBezTo>
                  <a:pt x="3897824" y="1834080"/>
                  <a:pt x="4149671" y="1747548"/>
                  <a:pt x="4401519" y="1661016"/>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9" name="Freeform: Shape 18">
            <a:extLst>
              <a:ext uri="{FF2B5EF4-FFF2-40B4-BE49-F238E27FC236}">
                <a16:creationId xmlns:a16="http://schemas.microsoft.com/office/drawing/2014/main" id="{7F8CBD79-734D-45F4-8F00-5BA985668267}"/>
              </a:ext>
            </a:extLst>
          </p:cNvPr>
          <p:cNvSpPr/>
          <p:nvPr/>
        </p:nvSpPr>
        <p:spPr bwMode="auto">
          <a:xfrm>
            <a:off x="7656163" y="4393877"/>
            <a:ext cx="5021451" cy="2262791"/>
          </a:xfrm>
          <a:custGeom>
            <a:avLst/>
            <a:gdLst>
              <a:gd name="connsiteX0" fmla="*/ 0 w 5021451"/>
              <a:gd name="connsiteY0" fmla="*/ 1371492 h 2262791"/>
              <a:gd name="connsiteX1" fmla="*/ 1673817 w 5021451"/>
              <a:gd name="connsiteY1" fmla="*/ 7642 h 2262791"/>
              <a:gd name="connsiteX2" fmla="*/ 3874576 w 5021451"/>
              <a:gd name="connsiteY2" fmla="*/ 1913933 h 2262791"/>
              <a:gd name="connsiteX3" fmla="*/ 4355023 w 5021451"/>
              <a:gd name="connsiteY3" fmla="*/ 1758950 h 2262791"/>
              <a:gd name="connsiteX4" fmla="*/ 4308529 w 5021451"/>
              <a:gd name="connsiteY4" fmla="*/ 2192903 h 2262791"/>
              <a:gd name="connsiteX5" fmla="*/ 4742481 w 5021451"/>
              <a:gd name="connsiteY5" fmla="*/ 2130909 h 2262791"/>
              <a:gd name="connsiteX6" fmla="*/ 4525505 w 5021451"/>
              <a:gd name="connsiteY6" fmla="*/ 953038 h 2262791"/>
              <a:gd name="connsiteX7" fmla="*/ 4525505 w 5021451"/>
              <a:gd name="connsiteY7" fmla="*/ 953038 h 2262791"/>
              <a:gd name="connsiteX8" fmla="*/ 4525505 w 5021451"/>
              <a:gd name="connsiteY8" fmla="*/ 953038 h 2262791"/>
              <a:gd name="connsiteX9" fmla="*/ 4897464 w 5021451"/>
              <a:gd name="connsiteY9" fmla="*/ 1077025 h 2262791"/>
              <a:gd name="connsiteX10" fmla="*/ 4943959 w 5021451"/>
              <a:gd name="connsiteY10" fmla="*/ 1526476 h 2262791"/>
              <a:gd name="connsiteX11" fmla="*/ 4959457 w 5021451"/>
              <a:gd name="connsiteY11" fmla="*/ 1975926 h 2262791"/>
              <a:gd name="connsiteX12" fmla="*/ 4835471 w 5021451"/>
              <a:gd name="connsiteY12" fmla="*/ 1603967 h 2262791"/>
              <a:gd name="connsiteX13" fmla="*/ 4835471 w 5021451"/>
              <a:gd name="connsiteY13" fmla="*/ 1603967 h 2262791"/>
              <a:gd name="connsiteX14" fmla="*/ 5021451 w 5021451"/>
              <a:gd name="connsiteY14" fmla="*/ 2068916 h 2262791"/>
              <a:gd name="connsiteX15" fmla="*/ 5021451 w 5021451"/>
              <a:gd name="connsiteY15" fmla="*/ 2068916 h 226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451" h="2262791">
                <a:moveTo>
                  <a:pt x="0" y="1371492"/>
                </a:moveTo>
                <a:cubicBezTo>
                  <a:pt x="514027" y="644363"/>
                  <a:pt x="1028054" y="-82765"/>
                  <a:pt x="1673817" y="7642"/>
                </a:cubicBezTo>
                <a:cubicBezTo>
                  <a:pt x="2319580" y="98049"/>
                  <a:pt x="3427708" y="1622048"/>
                  <a:pt x="3874576" y="1913933"/>
                </a:cubicBezTo>
                <a:cubicBezTo>
                  <a:pt x="4321444" y="2205818"/>
                  <a:pt x="4282698" y="1712455"/>
                  <a:pt x="4355023" y="1758950"/>
                </a:cubicBezTo>
                <a:cubicBezTo>
                  <a:pt x="4427348" y="1805445"/>
                  <a:pt x="4243953" y="2130910"/>
                  <a:pt x="4308529" y="2192903"/>
                </a:cubicBezTo>
                <a:cubicBezTo>
                  <a:pt x="4373105" y="2254896"/>
                  <a:pt x="4706318" y="2337553"/>
                  <a:pt x="4742481" y="2130909"/>
                </a:cubicBezTo>
                <a:cubicBezTo>
                  <a:pt x="4778644" y="1924265"/>
                  <a:pt x="4525505" y="953038"/>
                  <a:pt x="4525505" y="953038"/>
                </a:cubicBezTo>
                <a:lnTo>
                  <a:pt x="4525505" y="953038"/>
                </a:lnTo>
                <a:lnTo>
                  <a:pt x="4525505" y="953038"/>
                </a:lnTo>
                <a:cubicBezTo>
                  <a:pt x="4587498" y="973702"/>
                  <a:pt x="4827722" y="981452"/>
                  <a:pt x="4897464" y="1077025"/>
                </a:cubicBezTo>
                <a:cubicBezTo>
                  <a:pt x="4967206" y="1172598"/>
                  <a:pt x="4933627" y="1376659"/>
                  <a:pt x="4943959" y="1526476"/>
                </a:cubicBezTo>
                <a:cubicBezTo>
                  <a:pt x="4954291" y="1676293"/>
                  <a:pt x="4977538" y="1963011"/>
                  <a:pt x="4959457" y="1975926"/>
                </a:cubicBezTo>
                <a:cubicBezTo>
                  <a:pt x="4941376" y="1988841"/>
                  <a:pt x="4835471" y="1603967"/>
                  <a:pt x="4835471" y="1603967"/>
                </a:cubicBezTo>
                <a:lnTo>
                  <a:pt x="4835471" y="1603967"/>
                </a:lnTo>
                <a:lnTo>
                  <a:pt x="5021451" y="2068916"/>
                </a:lnTo>
                <a:lnTo>
                  <a:pt x="5021451" y="2068916"/>
                </a:ln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0" name="Freeform: Shape 19">
            <a:extLst>
              <a:ext uri="{FF2B5EF4-FFF2-40B4-BE49-F238E27FC236}">
                <a16:creationId xmlns:a16="http://schemas.microsoft.com/office/drawing/2014/main" id="{4415C87F-C165-4F17-A666-DF599B7B4679}"/>
              </a:ext>
            </a:extLst>
          </p:cNvPr>
          <p:cNvSpPr/>
          <p:nvPr/>
        </p:nvSpPr>
        <p:spPr bwMode="auto">
          <a:xfrm>
            <a:off x="7671661" y="4492888"/>
            <a:ext cx="4634804" cy="1590155"/>
          </a:xfrm>
          <a:custGeom>
            <a:avLst/>
            <a:gdLst>
              <a:gd name="connsiteX0" fmla="*/ 0 w 4634804"/>
              <a:gd name="connsiteY0" fmla="*/ 1287980 h 1590155"/>
              <a:gd name="connsiteX1" fmla="*/ 1394847 w 4634804"/>
              <a:gd name="connsiteY1" fmla="*/ 1620 h 1590155"/>
              <a:gd name="connsiteX2" fmla="*/ 3952068 w 4634804"/>
              <a:gd name="connsiteY2" fmla="*/ 1520454 h 1590155"/>
              <a:gd name="connsiteX3" fmla="*/ 4432515 w 4634804"/>
              <a:gd name="connsiteY3" fmla="*/ 1334475 h 1590155"/>
              <a:gd name="connsiteX4" fmla="*/ 4479010 w 4634804"/>
              <a:gd name="connsiteY4" fmla="*/ 1334475 h 1590155"/>
              <a:gd name="connsiteX5" fmla="*/ 4339525 w 4634804"/>
              <a:gd name="connsiteY5" fmla="*/ 1411966 h 1590155"/>
              <a:gd name="connsiteX6" fmla="*/ 4293031 w 4634804"/>
              <a:gd name="connsiteY6" fmla="*/ 1411966 h 1590155"/>
              <a:gd name="connsiteX7" fmla="*/ 4618495 w 4634804"/>
              <a:gd name="connsiteY7" fmla="*/ 1380970 h 1590155"/>
              <a:gd name="connsiteX8" fmla="*/ 4556502 w 4634804"/>
              <a:gd name="connsiteY8" fmla="*/ 1334475 h 159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4804" h="1590155">
                <a:moveTo>
                  <a:pt x="0" y="1287980"/>
                </a:moveTo>
                <a:cubicBezTo>
                  <a:pt x="368084" y="625427"/>
                  <a:pt x="736169" y="-37126"/>
                  <a:pt x="1394847" y="1620"/>
                </a:cubicBezTo>
                <a:cubicBezTo>
                  <a:pt x="2053525" y="40366"/>
                  <a:pt x="3445790" y="1298312"/>
                  <a:pt x="3952068" y="1520454"/>
                </a:cubicBezTo>
                <a:cubicBezTo>
                  <a:pt x="4458346" y="1742596"/>
                  <a:pt x="4344691" y="1365471"/>
                  <a:pt x="4432515" y="1334475"/>
                </a:cubicBezTo>
                <a:cubicBezTo>
                  <a:pt x="4520339" y="1303479"/>
                  <a:pt x="4494508" y="1321560"/>
                  <a:pt x="4479010" y="1334475"/>
                </a:cubicBezTo>
                <a:cubicBezTo>
                  <a:pt x="4463512" y="1347390"/>
                  <a:pt x="4339525" y="1411966"/>
                  <a:pt x="4339525" y="1411966"/>
                </a:cubicBezTo>
                <a:cubicBezTo>
                  <a:pt x="4308529" y="1424881"/>
                  <a:pt x="4246536" y="1417132"/>
                  <a:pt x="4293031" y="1411966"/>
                </a:cubicBezTo>
                <a:cubicBezTo>
                  <a:pt x="4339526" y="1406800"/>
                  <a:pt x="4574583" y="1393885"/>
                  <a:pt x="4618495" y="1380970"/>
                </a:cubicBezTo>
                <a:cubicBezTo>
                  <a:pt x="4662407" y="1368055"/>
                  <a:pt x="4609454" y="1351265"/>
                  <a:pt x="4556502" y="1334475"/>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BE1B327-3519-4D67-A893-20B5A0E7F4E9}"/>
              </a:ext>
            </a:extLst>
          </p:cNvPr>
          <p:cNvPicPr>
            <a:picLocks noChangeAspect="1"/>
          </p:cNvPicPr>
          <p:nvPr/>
        </p:nvPicPr>
        <p:blipFill>
          <a:blip r:embed="rId4"/>
          <a:stretch>
            <a:fillRect/>
          </a:stretch>
        </p:blipFill>
        <p:spPr>
          <a:xfrm>
            <a:off x="227268" y="3467166"/>
            <a:ext cx="6445345" cy="5166210"/>
          </a:xfrm>
          <a:prstGeom prst="rect">
            <a:avLst/>
          </a:prstGeom>
        </p:spPr>
      </p:pic>
      <p:sp>
        <p:nvSpPr>
          <p:cNvPr id="3" name="TextBox 2">
            <a:extLst>
              <a:ext uri="{FF2B5EF4-FFF2-40B4-BE49-F238E27FC236}">
                <a16:creationId xmlns:a16="http://schemas.microsoft.com/office/drawing/2014/main" id="{58853FF6-E642-48A8-A69D-5E625EB7EDDF}"/>
              </a:ext>
            </a:extLst>
          </p:cNvPr>
          <p:cNvSpPr txBox="1"/>
          <p:nvPr/>
        </p:nvSpPr>
        <p:spPr>
          <a:xfrm>
            <a:off x="4064000" y="6288440"/>
            <a:ext cx="977577" cy="353937"/>
          </a:xfrm>
          <a:prstGeom prst="rect">
            <a:avLst/>
          </a:prstGeom>
          <a:solidFill>
            <a:schemeClr val="bg1"/>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BF1A4D4D-7B1A-4ACF-8CA4-6790A3387C9A}"/>
              </a:ext>
            </a:extLst>
          </p:cNvPr>
          <p:cNvSpPr txBox="1"/>
          <p:nvPr/>
        </p:nvSpPr>
        <p:spPr>
          <a:xfrm>
            <a:off x="3353122" y="6258830"/>
            <a:ext cx="977577" cy="353937"/>
          </a:xfrm>
          <a:prstGeom prst="rect">
            <a:avLst/>
          </a:prstGeom>
          <a:solidFill>
            <a:schemeClr val="bg1"/>
          </a:solidFill>
        </p:spPr>
        <p:txBody>
          <a:bodyPr wrap="square" rtlCol="0">
            <a:spAutoFit/>
          </a:bodyPr>
          <a:lstStyle/>
          <a:p>
            <a:endParaRPr lang="en-US" dirty="0"/>
          </a:p>
        </p:txBody>
      </p:sp>
      <p:sp>
        <p:nvSpPr>
          <p:cNvPr id="22" name="Arc 21">
            <a:extLst>
              <a:ext uri="{FF2B5EF4-FFF2-40B4-BE49-F238E27FC236}">
                <a16:creationId xmlns:a16="http://schemas.microsoft.com/office/drawing/2014/main" id="{D960E1AB-AFC1-4DB3-8865-8E005BF8EC85}"/>
              </a:ext>
            </a:extLst>
          </p:cNvPr>
          <p:cNvSpPr/>
          <p:nvPr/>
        </p:nvSpPr>
        <p:spPr bwMode="auto">
          <a:xfrm rot="11705408">
            <a:off x="1393818" y="4091715"/>
            <a:ext cx="10778482" cy="3179493"/>
          </a:xfrm>
          <a:prstGeom prst="arc">
            <a:avLst>
              <a:gd name="adj1" fmla="val 16200000"/>
              <a:gd name="adj2" fmla="val 21472898"/>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3" name="Flowchart: Magnetic Disk 22">
            <a:extLst>
              <a:ext uri="{FF2B5EF4-FFF2-40B4-BE49-F238E27FC236}">
                <a16:creationId xmlns:a16="http://schemas.microsoft.com/office/drawing/2014/main" id="{425D8DCA-BE22-4CD8-B378-921F67E705C8}"/>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4" name="Flowchart: Magnetic Disk 23">
            <a:extLst>
              <a:ext uri="{FF2B5EF4-FFF2-40B4-BE49-F238E27FC236}">
                <a16:creationId xmlns:a16="http://schemas.microsoft.com/office/drawing/2014/main" id="{17ADAA77-4295-40A1-A0C7-2F3CE9AB0D3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5" name="Cube 24">
            <a:extLst>
              <a:ext uri="{FF2B5EF4-FFF2-40B4-BE49-F238E27FC236}">
                <a16:creationId xmlns:a16="http://schemas.microsoft.com/office/drawing/2014/main" id="{9939CA05-5297-4F1F-B364-57D4D46755C1}"/>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6" name="TextBox 25">
            <a:extLst>
              <a:ext uri="{FF2B5EF4-FFF2-40B4-BE49-F238E27FC236}">
                <a16:creationId xmlns:a16="http://schemas.microsoft.com/office/drawing/2014/main" id="{F7E95D83-9B20-4331-92A2-5850D1401435}"/>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27" name="Rectangle 26">
            <a:extLst>
              <a:ext uri="{FF2B5EF4-FFF2-40B4-BE49-F238E27FC236}">
                <a16:creationId xmlns:a16="http://schemas.microsoft.com/office/drawing/2014/main" id="{652DA735-F3CF-44FE-BBC3-B6FBF9517186}"/>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8" name="Rectangle 27">
            <a:extLst>
              <a:ext uri="{FF2B5EF4-FFF2-40B4-BE49-F238E27FC236}">
                <a16:creationId xmlns:a16="http://schemas.microsoft.com/office/drawing/2014/main" id="{3EAA080B-43BD-4FA0-8776-569A94D73C3D}"/>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29" name="Rectangle 28">
            <a:extLst>
              <a:ext uri="{FF2B5EF4-FFF2-40B4-BE49-F238E27FC236}">
                <a16:creationId xmlns:a16="http://schemas.microsoft.com/office/drawing/2014/main" id="{FA9A44FC-AD94-4387-AEBF-A43E2C6479E5}"/>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30" name="Rectangle 29">
            <a:extLst>
              <a:ext uri="{FF2B5EF4-FFF2-40B4-BE49-F238E27FC236}">
                <a16:creationId xmlns:a16="http://schemas.microsoft.com/office/drawing/2014/main" id="{CE36160A-AAEC-423C-8B87-4AD4A50892E9}"/>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31" name="Connector: Curved 30">
            <a:extLst>
              <a:ext uri="{FF2B5EF4-FFF2-40B4-BE49-F238E27FC236}">
                <a16:creationId xmlns:a16="http://schemas.microsoft.com/office/drawing/2014/main" id="{533397DD-82A1-4943-82A1-16FFFBBA865D}"/>
              </a:ext>
            </a:extLst>
          </p:cNvPr>
          <p:cNvCxnSpPr>
            <a:cxnSpLocks/>
            <a:stCxn id="25" idx="5"/>
            <a:endCxn id="2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3CBDA7B-EF75-4771-859A-C4755CC18D55}"/>
              </a:ext>
            </a:extLst>
          </p:cNvPr>
          <p:cNvCxnSpPr>
            <a:cxnSpLocks/>
            <a:stCxn id="28" idx="2"/>
            <a:endCxn id="2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DF757CFE-394B-4400-B07F-4F27481D52D4}"/>
              </a:ext>
            </a:extLst>
          </p:cNvPr>
          <p:cNvCxnSpPr>
            <a:cxnSpLocks/>
            <a:stCxn id="29" idx="2"/>
            <a:endCxn id="3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D5D97CFC-D51D-4626-B486-526D0BE4D2C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35" name="Rectangle 34">
            <a:extLst>
              <a:ext uri="{FF2B5EF4-FFF2-40B4-BE49-F238E27FC236}">
                <a16:creationId xmlns:a16="http://schemas.microsoft.com/office/drawing/2014/main" id="{940BAF6D-446B-48DC-94AF-CE78D065F103}"/>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36" name="Rectangle 35">
            <a:extLst>
              <a:ext uri="{FF2B5EF4-FFF2-40B4-BE49-F238E27FC236}">
                <a16:creationId xmlns:a16="http://schemas.microsoft.com/office/drawing/2014/main" id="{E2DB0ABA-4155-4792-AE41-5F518985D363}"/>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75F4FBD2-C492-4978-9D01-3D644B17DBFC}"/>
              </a:ext>
            </a:extLst>
          </p:cNvPr>
          <p:cNvCxnSpPr>
            <a:cxnSpLocks/>
            <a:stCxn id="30" idx="3"/>
            <a:endCxn id="3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F608D47-2361-457A-A351-898098B29AA2}"/>
              </a:ext>
            </a:extLst>
          </p:cNvPr>
          <p:cNvCxnSpPr>
            <a:cxnSpLocks/>
            <a:stCxn id="30" idx="3"/>
            <a:endCxn id="3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1F6806C-2A59-4431-AABE-BAACB5430203}"/>
              </a:ext>
            </a:extLst>
          </p:cNvPr>
          <p:cNvCxnSpPr>
            <a:cxnSpLocks/>
            <a:stCxn id="30" idx="3"/>
            <a:endCxn id="3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3A714B42-BEDA-4FA2-906E-C2234941368C}"/>
              </a:ext>
            </a:extLst>
          </p:cNvPr>
          <p:cNvCxnSpPr>
            <a:cxnSpLocks/>
            <a:stCxn id="23" idx="1"/>
            <a:endCxn id="2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00E89B29-3576-4F9B-9E42-AA384A1D8F75}"/>
              </a:ext>
            </a:extLst>
          </p:cNvPr>
          <p:cNvCxnSpPr>
            <a:cxnSpLocks/>
            <a:stCxn id="24" idx="3"/>
            <a:endCxn id="2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EB543159-13E3-440E-8310-62C8501644D8}"/>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E4164FD6-DB62-4C81-8697-AC0A57A035CE}"/>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44" name="TextBox 43">
            <a:extLst>
              <a:ext uri="{FF2B5EF4-FFF2-40B4-BE49-F238E27FC236}">
                <a16:creationId xmlns:a16="http://schemas.microsoft.com/office/drawing/2014/main" id="{3FB0E517-A722-4367-B16E-86314840C3A1}"/>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45" name="Rectangle 44">
            <a:extLst>
              <a:ext uri="{FF2B5EF4-FFF2-40B4-BE49-F238E27FC236}">
                <a16:creationId xmlns:a16="http://schemas.microsoft.com/office/drawing/2014/main" id="{1C03CE70-3FB9-45C3-8A02-B7FC9A9FC671}"/>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87DDE322-89CA-498D-8ED2-896EEB672C5C}"/>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47" name="Rectangle 46">
            <a:extLst>
              <a:ext uri="{FF2B5EF4-FFF2-40B4-BE49-F238E27FC236}">
                <a16:creationId xmlns:a16="http://schemas.microsoft.com/office/drawing/2014/main" id="{6857C001-19C9-4E58-BF7D-ED6B405A6498}"/>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 name="Oval 5">
            <a:extLst>
              <a:ext uri="{FF2B5EF4-FFF2-40B4-BE49-F238E27FC236}">
                <a16:creationId xmlns:a16="http://schemas.microsoft.com/office/drawing/2014/main" id="{8EBAE95B-33B8-4C91-950A-82862BE38D83}"/>
              </a:ext>
            </a:extLst>
          </p:cNvPr>
          <p:cNvSpPr/>
          <p:nvPr/>
        </p:nvSpPr>
        <p:spPr bwMode="auto">
          <a:xfrm>
            <a:off x="1273044" y="4554361"/>
            <a:ext cx="332169" cy="265170"/>
          </a:xfrm>
          <a:prstGeom prst="ellipse">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 name="TextBox 7">
            <a:extLst>
              <a:ext uri="{FF2B5EF4-FFF2-40B4-BE49-F238E27FC236}">
                <a16:creationId xmlns:a16="http://schemas.microsoft.com/office/drawing/2014/main" id="{9E01DE5F-1706-47EA-B8FC-604405A99CEE}"/>
              </a:ext>
            </a:extLst>
          </p:cNvPr>
          <p:cNvSpPr txBox="1"/>
          <p:nvPr/>
        </p:nvSpPr>
        <p:spPr>
          <a:xfrm>
            <a:off x="1936762" y="7958888"/>
            <a:ext cx="3124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Total  Packets</a:t>
            </a:r>
          </a:p>
        </p:txBody>
      </p:sp>
      <p:sp>
        <p:nvSpPr>
          <p:cNvPr id="9" name="Rectangle 8">
            <a:extLst>
              <a:ext uri="{FF2B5EF4-FFF2-40B4-BE49-F238E27FC236}">
                <a16:creationId xmlns:a16="http://schemas.microsoft.com/office/drawing/2014/main" id="{0E8506B0-4C3E-4EFC-8C12-B9C8DD9D2BC6}"/>
              </a:ext>
            </a:extLst>
          </p:cNvPr>
          <p:cNvSpPr/>
          <p:nvPr/>
        </p:nvSpPr>
        <p:spPr bwMode="auto">
          <a:xfrm>
            <a:off x="2844799" y="8211951"/>
            <a:ext cx="1485899" cy="435385"/>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8" name="Rectangle 47">
            <a:extLst>
              <a:ext uri="{FF2B5EF4-FFF2-40B4-BE49-F238E27FC236}">
                <a16:creationId xmlns:a16="http://schemas.microsoft.com/office/drawing/2014/main" id="{D01DD093-0315-4E9D-9B30-9D89732E3697}"/>
              </a:ext>
            </a:extLst>
          </p:cNvPr>
          <p:cNvSpPr/>
          <p:nvPr/>
        </p:nvSpPr>
        <p:spPr bwMode="auto">
          <a:xfrm>
            <a:off x="9105710" y="8175528"/>
            <a:ext cx="1485899" cy="435385"/>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9" name="TextBox 48">
            <a:extLst>
              <a:ext uri="{FF2B5EF4-FFF2-40B4-BE49-F238E27FC236}">
                <a16:creationId xmlns:a16="http://schemas.microsoft.com/office/drawing/2014/main" id="{CC0D804F-0BF4-4398-8944-EF055E0B569D}"/>
              </a:ext>
            </a:extLst>
          </p:cNvPr>
          <p:cNvSpPr txBox="1"/>
          <p:nvPr/>
        </p:nvSpPr>
        <p:spPr>
          <a:xfrm>
            <a:off x="8184378" y="7992291"/>
            <a:ext cx="3124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Total  Packets</a:t>
            </a:r>
          </a:p>
        </p:txBody>
      </p:sp>
    </p:spTree>
    <p:extLst>
      <p:ext uri="{BB962C8B-B14F-4D97-AF65-F5344CB8AC3E}">
        <p14:creationId xmlns:p14="http://schemas.microsoft.com/office/powerpoint/2010/main" val="197444262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30881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Pattern Detector</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82600" y="3222905"/>
            <a:ext cx="12255500" cy="486396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Unsupervised Learning?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Clustering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K-Means ?</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Over-Fitting</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Scalable</a:t>
            </a: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14</a:t>
            </a:fld>
            <a:endParaRPr lang="en-US"/>
          </a:p>
        </p:txBody>
      </p:sp>
      <p:sp>
        <p:nvSpPr>
          <p:cNvPr id="8" name="Flowchart: Magnetic Disk 7">
            <a:extLst>
              <a:ext uri="{FF2B5EF4-FFF2-40B4-BE49-F238E27FC236}">
                <a16:creationId xmlns:a16="http://schemas.microsoft.com/office/drawing/2014/main" id="{F5884D85-58A2-46B0-80AD-C4C9C884F615}"/>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Flowchart: Magnetic Disk 8">
            <a:extLst>
              <a:ext uri="{FF2B5EF4-FFF2-40B4-BE49-F238E27FC236}">
                <a16:creationId xmlns:a16="http://schemas.microsoft.com/office/drawing/2014/main" id="{502D21F2-E481-4EF5-879A-EE6551CDFB24}"/>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Cube 9">
            <a:extLst>
              <a:ext uri="{FF2B5EF4-FFF2-40B4-BE49-F238E27FC236}">
                <a16:creationId xmlns:a16="http://schemas.microsoft.com/office/drawing/2014/main" id="{DE8591C5-E455-4E82-BE3C-B2F9C581E460}"/>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TextBox 10">
            <a:extLst>
              <a:ext uri="{FF2B5EF4-FFF2-40B4-BE49-F238E27FC236}">
                <a16:creationId xmlns:a16="http://schemas.microsoft.com/office/drawing/2014/main" id="{B0526D60-7AAE-4666-9A0C-2FD5E8BF437C}"/>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7F9D74D4-840C-4557-A309-856E6DE9945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9732D3A0-F83D-4438-B7E9-6AEC5AF3F803}"/>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9429687D-2F0A-47CE-BF9C-5A4A1B1C05F0}"/>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CB1EFB89-60E7-4EC8-9AA8-D9D816122C6D}"/>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9F39F4AF-9007-488D-B42A-29130EF7A82C}"/>
              </a:ext>
            </a:extLst>
          </p:cNvPr>
          <p:cNvCxnSpPr>
            <a:cxnSpLocks/>
            <a:stCxn id="10" idx="5"/>
            <a:endCxn id="14"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D2A1D06-053A-40C2-B9B8-F6C4D3848117}"/>
              </a:ext>
            </a:extLst>
          </p:cNvPr>
          <p:cNvCxnSpPr>
            <a:cxnSpLocks/>
            <a:stCxn id="14" idx="2"/>
            <a:endCxn id="15"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33240061-6860-418F-8D99-F87636945D73}"/>
              </a:ext>
            </a:extLst>
          </p:cNvPr>
          <p:cNvCxnSpPr>
            <a:cxnSpLocks/>
            <a:stCxn id="15" idx="2"/>
            <a:endCxn id="16"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CECCF85-7AF5-4AA8-9929-CD6E9F633348}"/>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FD7C668F-A68C-48FC-B00B-78AC19DDACB4}"/>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4C24183F-8F00-4882-B49E-C2697BE4EBA0}"/>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88A3AF5D-010F-4E09-A968-A6D23F93521F}"/>
              </a:ext>
            </a:extLst>
          </p:cNvPr>
          <p:cNvCxnSpPr>
            <a:cxnSpLocks/>
            <a:stCxn id="16" idx="3"/>
            <a:endCxn id="20"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96319E4-662C-4E18-BE10-48876EB4F98B}"/>
              </a:ext>
            </a:extLst>
          </p:cNvPr>
          <p:cNvCxnSpPr>
            <a:cxnSpLocks/>
            <a:stCxn id="16" idx="3"/>
            <a:endCxn id="21"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AA07A48-D281-48ED-9CB5-4B19E7D2C92D}"/>
              </a:ext>
            </a:extLst>
          </p:cNvPr>
          <p:cNvCxnSpPr>
            <a:cxnSpLocks/>
            <a:stCxn id="16" idx="3"/>
            <a:endCxn id="22"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67BDE73C-8791-4A3D-B92E-525E2DF7579C}"/>
              </a:ext>
            </a:extLst>
          </p:cNvPr>
          <p:cNvCxnSpPr>
            <a:cxnSpLocks/>
            <a:stCxn id="8" idx="1"/>
            <a:endCxn id="1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A691A41F-3139-42AC-ABF1-DE7E40E2A4F7}"/>
              </a:ext>
            </a:extLst>
          </p:cNvPr>
          <p:cNvCxnSpPr>
            <a:cxnSpLocks/>
            <a:stCxn id="9" idx="3"/>
            <a:endCxn id="1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7BC47406-0FCB-4CA7-B800-8759BBA97DF3}"/>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4574AB2A-16BD-41C4-94CB-A3349100A3A8}"/>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FC90196C-72FA-4D07-945F-D03F2960623B}"/>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11FEA4CE-7B75-499C-904E-8C2E433B253C}"/>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AC3ECB60-22AF-4E78-885B-9C653EB871B0}"/>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BBE2E76-D79A-4886-9E07-30241CB7588A}"/>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5" name="Rectangle 34">
            <a:extLst>
              <a:ext uri="{FF2B5EF4-FFF2-40B4-BE49-F238E27FC236}">
                <a16:creationId xmlns:a16="http://schemas.microsoft.com/office/drawing/2014/main" id="{F4D093EE-A7FF-4612-A318-867477B80B4C}"/>
              </a:ext>
            </a:extLst>
          </p:cNvPr>
          <p:cNvSpPr/>
          <p:nvPr/>
        </p:nvSpPr>
        <p:spPr bwMode="auto">
          <a:xfrm>
            <a:off x="10209921" y="709974"/>
            <a:ext cx="1116646" cy="686792"/>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3096003003"/>
      </p:ext>
    </p:extLst>
  </p:cSld>
  <p:clrMapOvr>
    <a:masterClrMapping/>
  </p:clrMapOvr>
  <p:transition advTm="3284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33065"/>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K-Means</a:t>
            </a:r>
          </a:p>
        </p:txBody>
      </p:sp>
      <p:pic>
        <p:nvPicPr>
          <p:cNvPr id="3" name="Picture 2">
            <a:extLst>
              <a:ext uri="{FF2B5EF4-FFF2-40B4-BE49-F238E27FC236}">
                <a16:creationId xmlns:a16="http://schemas.microsoft.com/office/drawing/2014/main" id="{D59B04FF-D453-4055-875C-2CF2D362E51C}"/>
              </a:ext>
            </a:extLst>
          </p:cNvPr>
          <p:cNvPicPr>
            <a:picLocks noChangeAspect="1"/>
          </p:cNvPicPr>
          <p:nvPr/>
        </p:nvPicPr>
        <p:blipFill>
          <a:blip r:embed="rId3"/>
          <a:stretch>
            <a:fillRect/>
          </a:stretch>
        </p:blipFill>
        <p:spPr>
          <a:xfrm>
            <a:off x="1857115" y="3375486"/>
            <a:ext cx="9263063" cy="6168277"/>
          </a:xfrm>
          <a:prstGeom prst="rect">
            <a:avLst/>
          </a:prstGeom>
        </p:spPr>
      </p:pic>
      <p:sp>
        <p:nvSpPr>
          <p:cNvPr id="4" name="Rectangle 3">
            <a:extLst>
              <a:ext uri="{FF2B5EF4-FFF2-40B4-BE49-F238E27FC236}">
                <a16:creationId xmlns:a16="http://schemas.microsoft.com/office/drawing/2014/main" id="{2022C9CF-8C70-431D-8F29-4BBD236BBE97}"/>
              </a:ext>
            </a:extLst>
          </p:cNvPr>
          <p:cNvSpPr/>
          <p:nvPr/>
        </p:nvSpPr>
        <p:spPr bwMode="auto">
          <a:xfrm>
            <a:off x="1854200" y="3348886"/>
            <a:ext cx="9296400" cy="6159178"/>
          </a:xfrm>
          <a:prstGeom prst="rect">
            <a:avLst/>
          </a:prstGeom>
          <a:no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F7EE5DE-D4D0-4FEF-8D1E-76F78CE41065}"/>
              </a:ext>
            </a:extLst>
          </p:cNvPr>
          <p:cNvPicPr>
            <a:picLocks noChangeAspect="1"/>
          </p:cNvPicPr>
          <p:nvPr/>
        </p:nvPicPr>
        <p:blipFill>
          <a:blip r:embed="rId4"/>
          <a:stretch>
            <a:fillRect/>
          </a:stretch>
        </p:blipFill>
        <p:spPr>
          <a:xfrm>
            <a:off x="1906703" y="3347644"/>
            <a:ext cx="9212251" cy="6152838"/>
          </a:xfrm>
          <a:prstGeom prst="rect">
            <a:avLst/>
          </a:prstGeom>
        </p:spPr>
      </p:pic>
      <p:pic>
        <p:nvPicPr>
          <p:cNvPr id="6" name="Picture 5">
            <a:extLst>
              <a:ext uri="{FF2B5EF4-FFF2-40B4-BE49-F238E27FC236}">
                <a16:creationId xmlns:a16="http://schemas.microsoft.com/office/drawing/2014/main" id="{D730DBE0-387A-4BAB-82AB-8AA2B42AD759}"/>
              </a:ext>
            </a:extLst>
          </p:cNvPr>
          <p:cNvPicPr>
            <a:picLocks noChangeAspect="1"/>
          </p:cNvPicPr>
          <p:nvPr/>
        </p:nvPicPr>
        <p:blipFill>
          <a:blip r:embed="rId5"/>
          <a:stretch>
            <a:fillRect/>
          </a:stretch>
        </p:blipFill>
        <p:spPr>
          <a:xfrm>
            <a:off x="1853550" y="3353936"/>
            <a:ext cx="9254331" cy="6114627"/>
          </a:xfrm>
          <a:prstGeom prst="rect">
            <a:avLst/>
          </a:prstGeom>
        </p:spPr>
      </p:pic>
      <p:pic>
        <p:nvPicPr>
          <p:cNvPr id="9" name="Picture 8">
            <a:extLst>
              <a:ext uri="{FF2B5EF4-FFF2-40B4-BE49-F238E27FC236}">
                <a16:creationId xmlns:a16="http://schemas.microsoft.com/office/drawing/2014/main" id="{95ADED60-081C-4103-9646-5D8506E84827}"/>
              </a:ext>
            </a:extLst>
          </p:cNvPr>
          <p:cNvPicPr>
            <a:picLocks noChangeAspect="1"/>
          </p:cNvPicPr>
          <p:nvPr/>
        </p:nvPicPr>
        <p:blipFill>
          <a:blip r:embed="rId6"/>
          <a:stretch>
            <a:fillRect/>
          </a:stretch>
        </p:blipFill>
        <p:spPr>
          <a:xfrm>
            <a:off x="1914764" y="3410163"/>
            <a:ext cx="9263063" cy="6088951"/>
          </a:xfrm>
          <a:prstGeom prst="rect">
            <a:avLst/>
          </a:prstGeom>
        </p:spPr>
      </p:pic>
      <p:pic>
        <p:nvPicPr>
          <p:cNvPr id="10" name="Picture 9">
            <a:extLst>
              <a:ext uri="{FF2B5EF4-FFF2-40B4-BE49-F238E27FC236}">
                <a16:creationId xmlns:a16="http://schemas.microsoft.com/office/drawing/2014/main" id="{E4AE9EDD-89E2-421D-BBAA-D804BEDC299F}"/>
              </a:ext>
            </a:extLst>
          </p:cNvPr>
          <p:cNvPicPr>
            <a:picLocks noChangeAspect="1"/>
          </p:cNvPicPr>
          <p:nvPr/>
        </p:nvPicPr>
        <p:blipFill>
          <a:blip r:embed="rId7"/>
          <a:stretch>
            <a:fillRect/>
          </a:stretch>
        </p:blipFill>
        <p:spPr>
          <a:xfrm>
            <a:off x="1904870" y="3351410"/>
            <a:ext cx="9228921" cy="6112524"/>
          </a:xfrm>
          <a:prstGeom prst="rect">
            <a:avLst/>
          </a:prstGeom>
        </p:spPr>
      </p:pic>
      <p:pic>
        <p:nvPicPr>
          <p:cNvPr id="11" name="Picture 10">
            <a:extLst>
              <a:ext uri="{FF2B5EF4-FFF2-40B4-BE49-F238E27FC236}">
                <a16:creationId xmlns:a16="http://schemas.microsoft.com/office/drawing/2014/main" id="{C6D8EFF0-79EE-4025-8994-F6DDAFAD6F7E}"/>
              </a:ext>
            </a:extLst>
          </p:cNvPr>
          <p:cNvPicPr>
            <a:picLocks noChangeAspect="1"/>
          </p:cNvPicPr>
          <p:nvPr/>
        </p:nvPicPr>
        <p:blipFill>
          <a:blip r:embed="rId8"/>
          <a:stretch>
            <a:fillRect/>
          </a:stretch>
        </p:blipFill>
        <p:spPr>
          <a:xfrm>
            <a:off x="1846830" y="3336950"/>
            <a:ext cx="9232068" cy="6088951"/>
          </a:xfrm>
          <a:prstGeom prst="rect">
            <a:avLst/>
          </a:prstGeom>
        </p:spPr>
      </p:pic>
      <p:sp>
        <p:nvSpPr>
          <p:cNvPr id="8" name="Slide Number Placeholder 7">
            <a:extLst>
              <a:ext uri="{FF2B5EF4-FFF2-40B4-BE49-F238E27FC236}">
                <a16:creationId xmlns:a16="http://schemas.microsoft.com/office/drawing/2014/main" id="{9A002C7C-C598-45BD-97FB-767B77D11FE4}"/>
              </a:ext>
            </a:extLst>
          </p:cNvPr>
          <p:cNvSpPr>
            <a:spLocks noGrp="1"/>
          </p:cNvSpPr>
          <p:nvPr>
            <p:ph type="sldNum" sz="quarter" idx="10"/>
          </p:nvPr>
        </p:nvSpPr>
        <p:spPr/>
        <p:txBody>
          <a:bodyPr/>
          <a:lstStyle/>
          <a:p>
            <a:fld id="{FEF0C5C6-7631-47E2-8B65-F73CA4F43D0C}" type="slidenum">
              <a:rPr lang="en-US" smtClean="0"/>
              <a:t>15</a:t>
            </a:fld>
            <a:endParaRPr lang="en-US"/>
          </a:p>
        </p:txBody>
      </p:sp>
      <p:sp>
        <p:nvSpPr>
          <p:cNvPr id="40" name="Flowchart: Magnetic Disk 39">
            <a:extLst>
              <a:ext uri="{FF2B5EF4-FFF2-40B4-BE49-F238E27FC236}">
                <a16:creationId xmlns:a16="http://schemas.microsoft.com/office/drawing/2014/main" id="{0A7183C2-2D45-409C-B101-85A2C4BE6401}"/>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Flowchart: Magnetic Disk 40">
            <a:extLst>
              <a:ext uri="{FF2B5EF4-FFF2-40B4-BE49-F238E27FC236}">
                <a16:creationId xmlns:a16="http://schemas.microsoft.com/office/drawing/2014/main" id="{0AEF0321-8797-494E-81BA-AE27BE1613AC}"/>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2" name="Cube 41">
            <a:extLst>
              <a:ext uri="{FF2B5EF4-FFF2-40B4-BE49-F238E27FC236}">
                <a16:creationId xmlns:a16="http://schemas.microsoft.com/office/drawing/2014/main" id="{0A1E9F32-B50A-44EB-BEA1-FF6861AB265B}"/>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TextBox 42">
            <a:extLst>
              <a:ext uri="{FF2B5EF4-FFF2-40B4-BE49-F238E27FC236}">
                <a16:creationId xmlns:a16="http://schemas.microsoft.com/office/drawing/2014/main" id="{C3F68F0F-FF0F-433C-875A-E13B8F764516}"/>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4" name="Rectangle 43">
            <a:extLst>
              <a:ext uri="{FF2B5EF4-FFF2-40B4-BE49-F238E27FC236}">
                <a16:creationId xmlns:a16="http://schemas.microsoft.com/office/drawing/2014/main" id="{F8D1849D-10FE-4EE8-9DBF-BAC82E7DD9A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5" name="Rectangle 44">
            <a:extLst>
              <a:ext uri="{FF2B5EF4-FFF2-40B4-BE49-F238E27FC236}">
                <a16:creationId xmlns:a16="http://schemas.microsoft.com/office/drawing/2014/main" id="{628B155B-DF3E-4BD1-B72C-3C2F4F983A89}"/>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6" name="Rectangle 45">
            <a:extLst>
              <a:ext uri="{FF2B5EF4-FFF2-40B4-BE49-F238E27FC236}">
                <a16:creationId xmlns:a16="http://schemas.microsoft.com/office/drawing/2014/main" id="{53FDFA21-7BD9-400B-9D0E-23C51058A86D}"/>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7" name="Rectangle 46">
            <a:extLst>
              <a:ext uri="{FF2B5EF4-FFF2-40B4-BE49-F238E27FC236}">
                <a16:creationId xmlns:a16="http://schemas.microsoft.com/office/drawing/2014/main" id="{63E6C6F0-B544-4C16-8C43-527457494138}"/>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8" name="Connector: Curved 47">
            <a:extLst>
              <a:ext uri="{FF2B5EF4-FFF2-40B4-BE49-F238E27FC236}">
                <a16:creationId xmlns:a16="http://schemas.microsoft.com/office/drawing/2014/main" id="{11C738F1-6D5C-4060-9312-370638D87B99}"/>
              </a:ext>
            </a:extLst>
          </p:cNvPr>
          <p:cNvCxnSpPr>
            <a:cxnSpLocks/>
            <a:stCxn id="42" idx="5"/>
            <a:endCxn id="4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A3CEF73-88DA-48D5-B478-596C0CA86950}"/>
              </a:ext>
            </a:extLst>
          </p:cNvPr>
          <p:cNvCxnSpPr>
            <a:cxnSpLocks/>
            <a:stCxn id="45" idx="2"/>
            <a:endCxn id="4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FD9AEE3-C34B-443E-BBA2-9B259D963A70}"/>
              </a:ext>
            </a:extLst>
          </p:cNvPr>
          <p:cNvCxnSpPr>
            <a:cxnSpLocks/>
            <a:stCxn id="46" idx="2"/>
            <a:endCxn id="4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B718A9F-167C-479A-BB63-5091D34B8F54}"/>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2" name="Rectangle 51">
            <a:extLst>
              <a:ext uri="{FF2B5EF4-FFF2-40B4-BE49-F238E27FC236}">
                <a16:creationId xmlns:a16="http://schemas.microsoft.com/office/drawing/2014/main" id="{8702E4A5-B5CF-4059-8274-993DAAFB12D3}"/>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3" name="Rectangle 52">
            <a:extLst>
              <a:ext uri="{FF2B5EF4-FFF2-40B4-BE49-F238E27FC236}">
                <a16:creationId xmlns:a16="http://schemas.microsoft.com/office/drawing/2014/main" id="{321A097E-A42C-40FF-AC68-D7A7098AF349}"/>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4" name="Straight Arrow Connector 53">
            <a:extLst>
              <a:ext uri="{FF2B5EF4-FFF2-40B4-BE49-F238E27FC236}">
                <a16:creationId xmlns:a16="http://schemas.microsoft.com/office/drawing/2014/main" id="{FF28D0F3-300F-47B0-BD8A-073B6E27981B}"/>
              </a:ext>
            </a:extLst>
          </p:cNvPr>
          <p:cNvCxnSpPr>
            <a:cxnSpLocks/>
            <a:stCxn id="47" idx="3"/>
            <a:endCxn id="5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78AD14C-1BFB-4B98-B88A-5DCB57413601}"/>
              </a:ext>
            </a:extLst>
          </p:cNvPr>
          <p:cNvCxnSpPr>
            <a:cxnSpLocks/>
            <a:stCxn id="47" idx="3"/>
            <a:endCxn id="5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ADDA5192-7E12-41EB-AED3-463264D3F247}"/>
              </a:ext>
            </a:extLst>
          </p:cNvPr>
          <p:cNvCxnSpPr>
            <a:cxnSpLocks/>
            <a:stCxn id="47" idx="3"/>
            <a:endCxn id="5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Connector: Curved 56">
            <a:extLst>
              <a:ext uri="{FF2B5EF4-FFF2-40B4-BE49-F238E27FC236}">
                <a16:creationId xmlns:a16="http://schemas.microsoft.com/office/drawing/2014/main" id="{1DBA8466-EF5D-4B62-AF21-810542C5FA15}"/>
              </a:ext>
            </a:extLst>
          </p:cNvPr>
          <p:cNvCxnSpPr>
            <a:cxnSpLocks/>
            <a:stCxn id="40" idx="1"/>
            <a:endCxn id="42"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1DB6462B-EF60-4494-B169-4E48098F119B}"/>
              </a:ext>
            </a:extLst>
          </p:cNvPr>
          <p:cNvCxnSpPr>
            <a:cxnSpLocks/>
            <a:stCxn id="41" idx="3"/>
            <a:endCxn id="42"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4AB8A1F0-0063-408B-B42B-7CD27D30CE94}"/>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183E64CB-4E0E-41FA-88D8-A6A7FD3CB4A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61" name="TextBox 60">
            <a:extLst>
              <a:ext uri="{FF2B5EF4-FFF2-40B4-BE49-F238E27FC236}">
                <a16:creationId xmlns:a16="http://schemas.microsoft.com/office/drawing/2014/main" id="{019C277E-AB4C-48AA-B0F5-7F261320BB43}"/>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2" name="Rectangle 61">
            <a:extLst>
              <a:ext uri="{FF2B5EF4-FFF2-40B4-BE49-F238E27FC236}">
                <a16:creationId xmlns:a16="http://schemas.microsoft.com/office/drawing/2014/main" id="{AB118F39-6477-438C-ABA2-5A7DB9F10648}"/>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A2488741-67BF-4C97-BC71-B7D4047E26B2}"/>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4" name="Rectangle 63">
            <a:extLst>
              <a:ext uri="{FF2B5EF4-FFF2-40B4-BE49-F238E27FC236}">
                <a16:creationId xmlns:a16="http://schemas.microsoft.com/office/drawing/2014/main" id="{4D6A2377-BED2-44C5-A146-C79844567339}"/>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pic>
        <p:nvPicPr>
          <p:cNvPr id="39" name="Picture 38">
            <a:extLst>
              <a:ext uri="{FF2B5EF4-FFF2-40B4-BE49-F238E27FC236}">
                <a16:creationId xmlns:a16="http://schemas.microsoft.com/office/drawing/2014/main" id="{F3BEB7C6-780E-44B1-81E0-849009A6987A}"/>
              </a:ext>
            </a:extLst>
          </p:cNvPr>
          <p:cNvPicPr>
            <a:picLocks noChangeAspect="1"/>
          </p:cNvPicPr>
          <p:nvPr/>
        </p:nvPicPr>
        <p:blipFill>
          <a:blip r:embed="rId9"/>
          <a:stretch>
            <a:fillRect/>
          </a:stretch>
        </p:blipFill>
        <p:spPr>
          <a:xfrm>
            <a:off x="229815" y="8681059"/>
            <a:ext cx="6101725" cy="897381"/>
          </a:xfrm>
          <a:prstGeom prst="rect">
            <a:avLst/>
          </a:prstGeom>
        </p:spPr>
      </p:pic>
      <p:cxnSp>
        <p:nvCxnSpPr>
          <p:cNvPr id="65" name="Straight Arrow Connector 64">
            <a:extLst>
              <a:ext uri="{FF2B5EF4-FFF2-40B4-BE49-F238E27FC236}">
                <a16:creationId xmlns:a16="http://schemas.microsoft.com/office/drawing/2014/main" id="{5357D3E5-9B80-450B-BA94-1DF0673F7FA6}"/>
              </a:ext>
            </a:extLst>
          </p:cNvPr>
          <p:cNvCxnSpPr>
            <a:cxnSpLocks/>
            <a:endCxn id="39" idx="0"/>
          </p:cNvCxnSpPr>
          <p:nvPr/>
        </p:nvCxnSpPr>
        <p:spPr bwMode="auto">
          <a:xfrm flipH="1">
            <a:off x="3280678" y="7391400"/>
            <a:ext cx="1632878" cy="1289659"/>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748474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ipe(down)">
                                      <p:cBhvr>
                                        <p:cTn id="13" dur="500"/>
                                        <p:tgtEl>
                                          <p:spTgt spid="65"/>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sz="6000" dirty="0">
                <a:solidFill>
                  <a:srgbClr val="FF0000"/>
                </a:solidFill>
                <a:latin typeface="Arial" charset="0"/>
                <a:ea typeface="Arial" charset="0"/>
                <a:cs typeface="Arial" charset="0"/>
              </a:rPr>
              <a:t>How to choose K ?</a:t>
            </a:r>
            <a:endParaRPr lang="en-US" altLang="en-US" sz="6000" b="1" dirty="0">
              <a:solidFill>
                <a:srgbClr val="FF0000"/>
              </a:solidFill>
              <a:latin typeface="Arial" charset="0"/>
              <a:ea typeface="Arial" charset="0"/>
              <a:cs typeface="Arial" charset="0"/>
            </a:endParaRPr>
          </a:p>
        </p:txBody>
      </p:sp>
      <p:pic>
        <p:nvPicPr>
          <p:cNvPr id="4" name="Picture 3">
            <a:extLst>
              <a:ext uri="{FF2B5EF4-FFF2-40B4-BE49-F238E27FC236}">
                <a16:creationId xmlns:a16="http://schemas.microsoft.com/office/drawing/2014/main" id="{8B57315C-9633-4544-A7FF-43F6E82A9E8B}"/>
              </a:ext>
            </a:extLst>
          </p:cNvPr>
          <p:cNvPicPr>
            <a:picLocks noChangeAspect="1"/>
          </p:cNvPicPr>
          <p:nvPr/>
        </p:nvPicPr>
        <p:blipFill>
          <a:blip r:embed="rId3"/>
          <a:stretch>
            <a:fillRect/>
          </a:stretch>
        </p:blipFill>
        <p:spPr>
          <a:xfrm>
            <a:off x="179317" y="4648200"/>
            <a:ext cx="6627883" cy="4937078"/>
          </a:xfrm>
          <a:prstGeom prst="rect">
            <a:avLst/>
          </a:prstGeom>
        </p:spPr>
      </p:pic>
      <p:pic>
        <p:nvPicPr>
          <p:cNvPr id="5" name="Picture 4">
            <a:extLst>
              <a:ext uri="{FF2B5EF4-FFF2-40B4-BE49-F238E27FC236}">
                <a16:creationId xmlns:a16="http://schemas.microsoft.com/office/drawing/2014/main" id="{A5A1D60C-3F7B-40FC-8A6B-146BB090682F}"/>
              </a:ext>
            </a:extLst>
          </p:cNvPr>
          <p:cNvPicPr>
            <a:picLocks noChangeAspect="1"/>
          </p:cNvPicPr>
          <p:nvPr/>
        </p:nvPicPr>
        <p:blipFill>
          <a:blip r:embed="rId4"/>
          <a:stretch>
            <a:fillRect/>
          </a:stretch>
        </p:blipFill>
        <p:spPr>
          <a:xfrm>
            <a:off x="7075604" y="4643660"/>
            <a:ext cx="5818497" cy="4864406"/>
          </a:xfrm>
          <a:prstGeom prst="rect">
            <a:avLst/>
          </a:prstGeom>
        </p:spPr>
      </p:pic>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Rectangle 8">
            <a:extLst>
              <a:ext uri="{FF2B5EF4-FFF2-40B4-BE49-F238E27FC236}">
                <a16:creationId xmlns:a16="http://schemas.microsoft.com/office/drawing/2014/main" id="{985409A0-9FF5-44A9-A3E7-22FF3EFA6EAF}"/>
              </a:ext>
            </a:extLst>
          </p:cNvPr>
          <p:cNvSpPr/>
          <p:nvPr/>
        </p:nvSpPr>
        <p:spPr bwMode="auto">
          <a:xfrm>
            <a:off x="7075604" y="4643659"/>
            <a:ext cx="5818497" cy="4864405"/>
          </a:xfrm>
          <a:prstGeom prst="rect">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16</a:t>
            </a:fld>
            <a:endParaRPr lang="en-US"/>
          </a:p>
        </p:txBody>
      </p:sp>
      <p:sp>
        <p:nvSpPr>
          <p:cNvPr id="13" name="Flowchart: Magnetic Disk 12">
            <a:extLst>
              <a:ext uri="{FF2B5EF4-FFF2-40B4-BE49-F238E27FC236}">
                <a16:creationId xmlns:a16="http://schemas.microsoft.com/office/drawing/2014/main" id="{CEC717E8-3510-4181-9A9C-33FCD404B7B4}"/>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Flowchart: Magnetic Disk 13">
            <a:extLst>
              <a:ext uri="{FF2B5EF4-FFF2-40B4-BE49-F238E27FC236}">
                <a16:creationId xmlns:a16="http://schemas.microsoft.com/office/drawing/2014/main" id="{E4E246EE-265F-422A-A349-502BB95CE84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Cube 14">
            <a:extLst>
              <a:ext uri="{FF2B5EF4-FFF2-40B4-BE49-F238E27FC236}">
                <a16:creationId xmlns:a16="http://schemas.microsoft.com/office/drawing/2014/main" id="{1279F134-E959-4802-8083-B9301F46A439}"/>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TextBox 15">
            <a:extLst>
              <a:ext uri="{FF2B5EF4-FFF2-40B4-BE49-F238E27FC236}">
                <a16:creationId xmlns:a16="http://schemas.microsoft.com/office/drawing/2014/main" id="{E86361A5-27D2-4C08-BE36-C9958E229C7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7" name="Rectangle 16">
            <a:extLst>
              <a:ext uri="{FF2B5EF4-FFF2-40B4-BE49-F238E27FC236}">
                <a16:creationId xmlns:a16="http://schemas.microsoft.com/office/drawing/2014/main" id="{F295B33E-6EFA-4DBF-A147-99A822108522}"/>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Rectangle 17">
            <a:extLst>
              <a:ext uri="{FF2B5EF4-FFF2-40B4-BE49-F238E27FC236}">
                <a16:creationId xmlns:a16="http://schemas.microsoft.com/office/drawing/2014/main" id="{BDBBC215-6A0E-4A8F-9AB0-1B0D07E0FA7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9" name="Rectangle 18">
            <a:extLst>
              <a:ext uri="{FF2B5EF4-FFF2-40B4-BE49-F238E27FC236}">
                <a16:creationId xmlns:a16="http://schemas.microsoft.com/office/drawing/2014/main" id="{6077F310-5703-4653-8673-033835C63C93}"/>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20" name="Rectangle 19">
            <a:extLst>
              <a:ext uri="{FF2B5EF4-FFF2-40B4-BE49-F238E27FC236}">
                <a16:creationId xmlns:a16="http://schemas.microsoft.com/office/drawing/2014/main" id="{6E720B2A-D8A7-460C-A638-B8D603614B02}"/>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21" name="Connector: Curved 20">
            <a:extLst>
              <a:ext uri="{FF2B5EF4-FFF2-40B4-BE49-F238E27FC236}">
                <a16:creationId xmlns:a16="http://schemas.microsoft.com/office/drawing/2014/main" id="{90A013D0-7CB0-4D76-8A92-F99DBBDAD6A8}"/>
              </a:ext>
            </a:extLst>
          </p:cNvPr>
          <p:cNvCxnSpPr>
            <a:cxnSpLocks/>
            <a:stCxn id="15" idx="5"/>
            <a:endCxn id="1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AAFFDD0-2175-4F7F-B46A-10B6DF880626}"/>
              </a:ext>
            </a:extLst>
          </p:cNvPr>
          <p:cNvCxnSpPr>
            <a:cxnSpLocks/>
            <a:stCxn id="18" idx="2"/>
            <a:endCxn id="1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3CBEE2A-FAE8-4CDF-A8DE-10CE67A3D531}"/>
              </a:ext>
            </a:extLst>
          </p:cNvPr>
          <p:cNvCxnSpPr>
            <a:cxnSpLocks/>
            <a:stCxn id="19" idx="2"/>
            <a:endCxn id="2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B3D22F4-737E-4650-806D-631A17FE8473}"/>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5" name="Rectangle 24">
            <a:extLst>
              <a:ext uri="{FF2B5EF4-FFF2-40B4-BE49-F238E27FC236}">
                <a16:creationId xmlns:a16="http://schemas.microsoft.com/office/drawing/2014/main" id="{7C8DAB7E-00B7-44A7-B935-F13BFF12BDED}"/>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6" name="Rectangle 25">
            <a:extLst>
              <a:ext uri="{FF2B5EF4-FFF2-40B4-BE49-F238E27FC236}">
                <a16:creationId xmlns:a16="http://schemas.microsoft.com/office/drawing/2014/main" id="{73AAA9B9-A3A1-438C-B324-D39B9E6E9A40}"/>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7" name="Straight Arrow Connector 26">
            <a:extLst>
              <a:ext uri="{FF2B5EF4-FFF2-40B4-BE49-F238E27FC236}">
                <a16:creationId xmlns:a16="http://schemas.microsoft.com/office/drawing/2014/main" id="{469F23E7-51B2-4BB5-8BD0-50E9D9362371}"/>
              </a:ext>
            </a:extLst>
          </p:cNvPr>
          <p:cNvCxnSpPr>
            <a:cxnSpLocks/>
            <a:stCxn id="20" idx="3"/>
            <a:endCxn id="2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49588EF-D244-4282-9B37-A9974CDB370B}"/>
              </a:ext>
            </a:extLst>
          </p:cNvPr>
          <p:cNvCxnSpPr>
            <a:cxnSpLocks/>
            <a:stCxn id="20" idx="3"/>
            <a:endCxn id="2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26BFA4D-7985-465B-ADDD-9369A13FB44D}"/>
              </a:ext>
            </a:extLst>
          </p:cNvPr>
          <p:cNvCxnSpPr>
            <a:cxnSpLocks/>
            <a:stCxn id="20" idx="3"/>
            <a:endCxn id="2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16A9F10-C535-494F-9655-796E5F4A6692}"/>
              </a:ext>
            </a:extLst>
          </p:cNvPr>
          <p:cNvCxnSpPr>
            <a:cxnSpLocks/>
            <a:stCxn id="13" idx="1"/>
            <a:endCxn id="1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5E284127-C65C-4A0F-890B-59E77B958290}"/>
              </a:ext>
            </a:extLst>
          </p:cNvPr>
          <p:cNvCxnSpPr>
            <a:cxnSpLocks/>
            <a:stCxn id="14" idx="3"/>
            <a:endCxn id="1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93E7C9B-677F-4ADC-BF94-1D2494ED9CDA}"/>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4A14D3A2-0B91-47FF-B10D-924F43B84A21}"/>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4" name="TextBox 33">
            <a:extLst>
              <a:ext uri="{FF2B5EF4-FFF2-40B4-BE49-F238E27FC236}">
                <a16:creationId xmlns:a16="http://schemas.microsoft.com/office/drawing/2014/main" id="{9642194E-398B-4713-9E1A-F3A922E1F488}"/>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5" name="Rectangle 34">
            <a:extLst>
              <a:ext uri="{FF2B5EF4-FFF2-40B4-BE49-F238E27FC236}">
                <a16:creationId xmlns:a16="http://schemas.microsoft.com/office/drawing/2014/main" id="{51223A76-5A18-4B17-8931-B78572FD1A5F}"/>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7E0B21BB-DC2A-48DD-AE46-60AB23F945C3}"/>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7" name="Rectangle 36">
            <a:extLst>
              <a:ext uri="{FF2B5EF4-FFF2-40B4-BE49-F238E27FC236}">
                <a16:creationId xmlns:a16="http://schemas.microsoft.com/office/drawing/2014/main" id="{FB8FAD44-F7D2-4F22-9474-3AFDE9802E44}"/>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 name="TextBox 5">
            <a:extLst>
              <a:ext uri="{FF2B5EF4-FFF2-40B4-BE49-F238E27FC236}">
                <a16:creationId xmlns:a16="http://schemas.microsoft.com/office/drawing/2014/main" id="{0169402F-C568-46EF-80CD-44F2EF204118}"/>
              </a:ext>
            </a:extLst>
          </p:cNvPr>
          <p:cNvSpPr txBox="1"/>
          <p:nvPr/>
        </p:nvSpPr>
        <p:spPr>
          <a:xfrm>
            <a:off x="8896543" y="3725760"/>
            <a:ext cx="2438400" cy="738664"/>
          </a:xfrm>
          <a:prstGeom prst="rect">
            <a:avLst/>
          </a:prstGeom>
          <a:noFill/>
        </p:spPr>
        <p:txBody>
          <a:bodyPr wrap="square" rtlCol="0">
            <a:spAutoFit/>
          </a:bodyPr>
          <a:lstStyle/>
          <a:p>
            <a:r>
              <a:rPr lang="en-US" dirty="0"/>
              <a:t>Silhouette</a:t>
            </a:r>
          </a:p>
        </p:txBody>
      </p:sp>
      <p:sp>
        <p:nvSpPr>
          <p:cNvPr id="38" name="TextBox 37">
            <a:extLst>
              <a:ext uri="{FF2B5EF4-FFF2-40B4-BE49-F238E27FC236}">
                <a16:creationId xmlns:a16="http://schemas.microsoft.com/office/drawing/2014/main" id="{1190ADCE-45A9-433A-8F83-11D5FAD543EF}"/>
              </a:ext>
            </a:extLst>
          </p:cNvPr>
          <p:cNvSpPr txBox="1"/>
          <p:nvPr/>
        </p:nvSpPr>
        <p:spPr>
          <a:xfrm>
            <a:off x="1588870" y="3799984"/>
            <a:ext cx="3808775" cy="738664"/>
          </a:xfrm>
          <a:prstGeom prst="rect">
            <a:avLst/>
          </a:prstGeom>
          <a:noFill/>
        </p:spPr>
        <p:txBody>
          <a:bodyPr wrap="square" rtlCol="0">
            <a:spAutoFit/>
          </a:bodyPr>
          <a:lstStyle/>
          <a:p>
            <a:r>
              <a:rPr lang="en-US" dirty="0"/>
              <a:t>Elbow Method</a:t>
            </a:r>
          </a:p>
        </p:txBody>
      </p:sp>
      <p:sp>
        <p:nvSpPr>
          <p:cNvPr id="45" name="Oval 44">
            <a:extLst>
              <a:ext uri="{FF2B5EF4-FFF2-40B4-BE49-F238E27FC236}">
                <a16:creationId xmlns:a16="http://schemas.microsoft.com/office/drawing/2014/main" id="{89FC3389-BB13-4D8E-9614-4DED5AF43E31}"/>
              </a:ext>
            </a:extLst>
          </p:cNvPr>
          <p:cNvSpPr/>
          <p:nvPr/>
        </p:nvSpPr>
        <p:spPr bwMode="auto">
          <a:xfrm>
            <a:off x="1479481" y="5630304"/>
            <a:ext cx="603317" cy="770496"/>
          </a:xfrm>
          <a:prstGeom prst="ellipse">
            <a:avLst/>
          </a:prstGeom>
          <a:noFill/>
          <a:ln>
            <a:solidFill>
              <a:srgbClr val="FF0000"/>
            </a:solidFill>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6" name="TextBox 45">
            <a:extLst>
              <a:ext uri="{FF2B5EF4-FFF2-40B4-BE49-F238E27FC236}">
                <a16:creationId xmlns:a16="http://schemas.microsoft.com/office/drawing/2014/main" id="{B9F7A122-F64B-45AB-8EBF-57EACE9A5147}"/>
              </a:ext>
            </a:extLst>
          </p:cNvPr>
          <p:cNvSpPr txBox="1"/>
          <p:nvPr/>
        </p:nvSpPr>
        <p:spPr>
          <a:xfrm>
            <a:off x="1982877" y="8837146"/>
            <a:ext cx="2679847"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K </a:t>
            </a:r>
          </a:p>
        </p:txBody>
      </p:sp>
      <p:sp>
        <p:nvSpPr>
          <p:cNvPr id="49" name="TextBox 48">
            <a:extLst>
              <a:ext uri="{FF2B5EF4-FFF2-40B4-BE49-F238E27FC236}">
                <a16:creationId xmlns:a16="http://schemas.microsoft.com/office/drawing/2014/main" id="{9CCFA06F-0048-4767-A3C0-E6099CB42683}"/>
              </a:ext>
            </a:extLst>
          </p:cNvPr>
          <p:cNvSpPr txBox="1"/>
          <p:nvPr/>
        </p:nvSpPr>
        <p:spPr>
          <a:xfrm>
            <a:off x="2008693" y="8837146"/>
            <a:ext cx="2679847"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K </a:t>
            </a:r>
          </a:p>
        </p:txBody>
      </p:sp>
      <p:sp>
        <p:nvSpPr>
          <p:cNvPr id="50" name="TextBox 49">
            <a:extLst>
              <a:ext uri="{FF2B5EF4-FFF2-40B4-BE49-F238E27FC236}">
                <a16:creationId xmlns:a16="http://schemas.microsoft.com/office/drawing/2014/main" id="{64DFD919-74B5-4A8A-BED5-FDFFCAEC63C9}"/>
              </a:ext>
            </a:extLst>
          </p:cNvPr>
          <p:cNvSpPr txBox="1"/>
          <p:nvPr/>
        </p:nvSpPr>
        <p:spPr>
          <a:xfrm rot="16200000">
            <a:off x="-927022" y="6814252"/>
            <a:ext cx="2679847"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Compactness</a:t>
            </a:r>
          </a:p>
        </p:txBody>
      </p:sp>
    </p:spTree>
    <p:extLst>
      <p:ext uri="{BB962C8B-B14F-4D97-AF65-F5344CB8AC3E}">
        <p14:creationId xmlns:p14="http://schemas.microsoft.com/office/powerpoint/2010/main" val="1233948655"/>
      </p:ext>
    </p:extLst>
  </p:cSld>
  <p:clrMapOvr>
    <a:masterClrMapping/>
  </p:clrMapOvr>
  <p:transition advTm="32840"/>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8" name="Flowchart: Connector 87">
            <a:extLst>
              <a:ext uri="{FF2B5EF4-FFF2-40B4-BE49-F238E27FC236}">
                <a16:creationId xmlns:a16="http://schemas.microsoft.com/office/drawing/2014/main" id="{380D47C0-23DE-4D8B-8B82-AA207317AF41}"/>
              </a:ext>
            </a:extLst>
          </p:cNvPr>
          <p:cNvSpPr/>
          <p:nvPr/>
        </p:nvSpPr>
        <p:spPr bwMode="auto">
          <a:xfrm>
            <a:off x="6878713" y="217991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29516" y="432224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58802" y="472355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sp>
        <p:nvSpPr>
          <p:cNvPr id="4" name="Slide Number Placeholder 3">
            <a:extLst>
              <a:ext uri="{FF2B5EF4-FFF2-40B4-BE49-F238E27FC236}">
                <a16:creationId xmlns:a16="http://schemas.microsoft.com/office/drawing/2014/main" id="{F49BC0CF-6B3A-4752-AD16-CA527A955445}"/>
              </a:ext>
            </a:extLst>
          </p:cNvPr>
          <p:cNvSpPr>
            <a:spLocks noGrp="1"/>
          </p:cNvSpPr>
          <p:nvPr>
            <p:ph type="sldNum" sz="quarter" idx="10"/>
          </p:nvPr>
        </p:nvSpPr>
        <p:spPr/>
        <p:txBody>
          <a:bodyPr/>
          <a:lstStyle/>
          <a:p>
            <a:fld id="{FEF0C5C6-7631-47E2-8B65-F73CA4F43D0C}" type="slidenum">
              <a:rPr lang="en-US" smtClean="0"/>
              <a:t>17</a:t>
            </a:fld>
            <a:endParaRPr lang="en-US"/>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CCE73CE2-D7FD-4469-BC73-6EAB167E4A84}"/>
              </a:ext>
            </a:extLst>
          </p:cNvPr>
          <p:cNvSpPr txBox="1"/>
          <p:nvPr/>
        </p:nvSpPr>
        <p:spPr>
          <a:xfrm>
            <a:off x="7432917" y="5115742"/>
            <a:ext cx="184731" cy="553998"/>
          </a:xfrm>
          <a:prstGeom prst="rect">
            <a:avLst/>
          </a:prstGeom>
          <a:noFill/>
        </p:spPr>
        <p:txBody>
          <a:bodyPr wrap="none" rtlCol="0">
            <a:spAutoFit/>
          </a:bodyPr>
          <a:lstStyle/>
          <a:p>
            <a:endParaRPr lang="en-US" sz="3000" dirty="0"/>
          </a:p>
        </p:txBody>
      </p: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A424661-4082-474E-BB7D-D8CF85B9588F}"/>
              </a:ext>
            </a:extLst>
          </p:cNvPr>
          <p:cNvSpPr txBox="1"/>
          <p:nvPr/>
        </p:nvSpPr>
        <p:spPr>
          <a:xfrm>
            <a:off x="9371822" y="175599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1</a:t>
            </a:r>
          </a:p>
        </p:txBody>
      </p:sp>
      <p:sp>
        <p:nvSpPr>
          <p:cNvPr id="61" name="TextBox 60">
            <a:extLst>
              <a:ext uri="{FF2B5EF4-FFF2-40B4-BE49-F238E27FC236}">
                <a16:creationId xmlns:a16="http://schemas.microsoft.com/office/drawing/2014/main" id="{6BA62503-CB29-4D80-80DF-87FD3A8B7351}"/>
              </a:ext>
            </a:extLst>
          </p:cNvPr>
          <p:cNvSpPr txBox="1"/>
          <p:nvPr/>
        </p:nvSpPr>
        <p:spPr>
          <a:xfrm>
            <a:off x="9371822" y="297685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2</a:t>
            </a:r>
          </a:p>
        </p:txBody>
      </p:sp>
      <p:sp>
        <p:nvSpPr>
          <p:cNvPr id="63" name="TextBox 62">
            <a:extLst>
              <a:ext uri="{FF2B5EF4-FFF2-40B4-BE49-F238E27FC236}">
                <a16:creationId xmlns:a16="http://schemas.microsoft.com/office/drawing/2014/main" id="{A4A9C9F2-9793-4DD1-8143-BF3B4CC609CC}"/>
              </a:ext>
            </a:extLst>
          </p:cNvPr>
          <p:cNvSpPr txBox="1"/>
          <p:nvPr/>
        </p:nvSpPr>
        <p:spPr>
          <a:xfrm>
            <a:off x="9363494" y="4212674"/>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1 </a:t>
            </a:r>
          </a:p>
        </p:txBody>
      </p:sp>
      <p:sp>
        <p:nvSpPr>
          <p:cNvPr id="64" name="TextBox 63">
            <a:extLst>
              <a:ext uri="{FF2B5EF4-FFF2-40B4-BE49-F238E27FC236}">
                <a16:creationId xmlns:a16="http://schemas.microsoft.com/office/drawing/2014/main" id="{E0D8C713-9A7B-436A-9C29-E9C0BF420E1A}"/>
              </a:ext>
            </a:extLst>
          </p:cNvPr>
          <p:cNvSpPr txBox="1"/>
          <p:nvPr/>
        </p:nvSpPr>
        <p:spPr>
          <a:xfrm>
            <a:off x="9371822" y="547390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2 </a:t>
            </a:r>
          </a:p>
        </p:txBody>
      </p:sp>
      <p:sp>
        <p:nvSpPr>
          <p:cNvPr id="66" name="TextBox 65">
            <a:extLst>
              <a:ext uri="{FF2B5EF4-FFF2-40B4-BE49-F238E27FC236}">
                <a16:creationId xmlns:a16="http://schemas.microsoft.com/office/drawing/2014/main" id="{89C0C546-775C-4F6D-9EEE-1524F0E5E412}"/>
              </a:ext>
            </a:extLst>
          </p:cNvPr>
          <p:cNvSpPr txBox="1"/>
          <p:nvPr/>
        </p:nvSpPr>
        <p:spPr>
          <a:xfrm>
            <a:off x="9371822" y="663226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1 </a:t>
            </a:r>
          </a:p>
        </p:txBody>
      </p:sp>
      <p:sp>
        <p:nvSpPr>
          <p:cNvPr id="67" name="TextBox 66">
            <a:extLst>
              <a:ext uri="{FF2B5EF4-FFF2-40B4-BE49-F238E27FC236}">
                <a16:creationId xmlns:a16="http://schemas.microsoft.com/office/drawing/2014/main" id="{7DEF6C4E-0EAE-4184-A2CA-FAB1CCA543D4}"/>
              </a:ext>
            </a:extLst>
          </p:cNvPr>
          <p:cNvSpPr txBox="1"/>
          <p:nvPr/>
        </p:nvSpPr>
        <p:spPr>
          <a:xfrm>
            <a:off x="9327336" y="7773298"/>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2 </a:t>
            </a:r>
          </a:p>
        </p:txBody>
      </p:sp>
      <p:sp>
        <p:nvSpPr>
          <p:cNvPr id="68" name="TextBox 67">
            <a:extLst>
              <a:ext uri="{FF2B5EF4-FFF2-40B4-BE49-F238E27FC236}">
                <a16:creationId xmlns:a16="http://schemas.microsoft.com/office/drawing/2014/main" id="{94E50BE1-CCA3-45A6-8B81-ACF39DD2F574}"/>
              </a:ext>
            </a:extLst>
          </p:cNvPr>
          <p:cNvSpPr txBox="1"/>
          <p:nvPr/>
        </p:nvSpPr>
        <p:spPr>
          <a:xfrm>
            <a:off x="9327336" y="8877197"/>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Scanners </a:t>
            </a:r>
          </a:p>
        </p:txBody>
      </p:sp>
      <p:cxnSp>
        <p:nvCxnSpPr>
          <p:cNvPr id="9" name="Straight Arrow Connector 8">
            <a:extLst>
              <a:ext uri="{FF2B5EF4-FFF2-40B4-BE49-F238E27FC236}">
                <a16:creationId xmlns:a16="http://schemas.microsoft.com/office/drawing/2014/main" id="{9FE6F2C1-1C10-4770-9EB1-DB5AB86C39B3}"/>
              </a:ext>
            </a:extLst>
          </p:cNvPr>
          <p:cNvCxnSpPr>
            <a:stCxn id="55" idx="6"/>
            <a:endCxn id="5" idx="1"/>
          </p:cNvCxnSpPr>
          <p:nvPr/>
        </p:nvCxnSpPr>
        <p:spPr bwMode="auto">
          <a:xfrm>
            <a:off x="7728926" y="2025477"/>
            <a:ext cx="1642896" cy="229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103" idx="6"/>
            <a:endCxn id="61" idx="1"/>
          </p:cNvCxnSpPr>
          <p:nvPr/>
        </p:nvCxnSpPr>
        <p:spPr bwMode="auto">
          <a:xfrm>
            <a:off x="7782248" y="3252928"/>
            <a:ext cx="1589574" cy="1631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5" idx="6"/>
            <a:endCxn id="63" idx="1"/>
          </p:cNvCxnSpPr>
          <p:nvPr/>
        </p:nvCxnSpPr>
        <p:spPr bwMode="auto">
          <a:xfrm>
            <a:off x="7789500" y="4498262"/>
            <a:ext cx="1573994" cy="680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64" idx="1"/>
          </p:cNvCxnSpPr>
          <p:nvPr/>
        </p:nvCxnSpPr>
        <p:spPr bwMode="auto">
          <a:xfrm>
            <a:off x="7832727" y="5766146"/>
            <a:ext cx="1539095" cy="145"/>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28" idx="6"/>
            <a:endCxn id="66" idx="1"/>
          </p:cNvCxnSpPr>
          <p:nvPr/>
        </p:nvCxnSpPr>
        <p:spPr bwMode="auto">
          <a:xfrm>
            <a:off x="7854804" y="6907328"/>
            <a:ext cx="1517018" cy="1732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39" idx="6"/>
            <a:endCxn id="67" idx="1"/>
          </p:cNvCxnSpPr>
          <p:nvPr/>
        </p:nvCxnSpPr>
        <p:spPr bwMode="auto">
          <a:xfrm>
            <a:off x="7871103" y="8048510"/>
            <a:ext cx="1456233" cy="17176"/>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17" idx="6"/>
            <a:endCxn id="68" idx="1"/>
          </p:cNvCxnSpPr>
          <p:nvPr/>
        </p:nvCxnSpPr>
        <p:spPr bwMode="auto">
          <a:xfrm>
            <a:off x="7893992" y="9142981"/>
            <a:ext cx="1433344" cy="266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5819102"/>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1000"/>
                                        <p:tgtEl>
                                          <p:spTgt spid="88"/>
                                        </p:tgtEl>
                                      </p:cBhvr>
                                    </p:animEffect>
                                    <p:anim calcmode="lin" valueType="num">
                                      <p:cBhvr>
                                        <p:cTn id="148" dur="1000" fill="hold"/>
                                        <p:tgtEl>
                                          <p:spTgt spid="88"/>
                                        </p:tgtEl>
                                        <p:attrNameLst>
                                          <p:attrName>ppt_x</p:attrName>
                                        </p:attrNameLst>
                                      </p:cBhvr>
                                      <p:tavLst>
                                        <p:tav tm="0">
                                          <p:val>
                                            <p:strVal val="#ppt_x"/>
                                          </p:val>
                                        </p:tav>
                                        <p:tav tm="100000">
                                          <p:val>
                                            <p:strVal val="#ppt_x"/>
                                          </p:val>
                                        </p:tav>
                                      </p:tavLst>
                                    </p:anim>
                                    <p:anim calcmode="lin" valueType="num">
                                      <p:cBhvr>
                                        <p:cTn id="149" dur="1000" fill="hold"/>
                                        <p:tgtEl>
                                          <p:spTgt spid="8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1000"/>
                                        <p:tgtEl>
                                          <p:spTgt spid="89"/>
                                        </p:tgtEl>
                                      </p:cBhvr>
                                    </p:animEffect>
                                    <p:anim calcmode="lin" valueType="num">
                                      <p:cBhvr>
                                        <p:cTn id="153" dur="1000" fill="hold"/>
                                        <p:tgtEl>
                                          <p:spTgt spid="89"/>
                                        </p:tgtEl>
                                        <p:attrNameLst>
                                          <p:attrName>ppt_x</p:attrName>
                                        </p:attrNameLst>
                                      </p:cBhvr>
                                      <p:tavLst>
                                        <p:tav tm="0">
                                          <p:val>
                                            <p:strVal val="#ppt_x"/>
                                          </p:val>
                                        </p:tav>
                                        <p:tav tm="100000">
                                          <p:val>
                                            <p:strVal val="#ppt_x"/>
                                          </p:val>
                                        </p:tav>
                                      </p:tavLst>
                                    </p:anim>
                                    <p:anim calcmode="lin" valueType="num">
                                      <p:cBhvr>
                                        <p:cTn id="154" dur="1000" fill="hold"/>
                                        <p:tgtEl>
                                          <p:spTgt spid="8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1000"/>
                                        <p:tgtEl>
                                          <p:spTgt spid="96"/>
                                        </p:tgtEl>
                                      </p:cBhvr>
                                    </p:animEffect>
                                    <p:anim calcmode="lin" valueType="num">
                                      <p:cBhvr>
                                        <p:cTn id="173" dur="1000" fill="hold"/>
                                        <p:tgtEl>
                                          <p:spTgt spid="96"/>
                                        </p:tgtEl>
                                        <p:attrNameLst>
                                          <p:attrName>ppt_x</p:attrName>
                                        </p:attrNameLst>
                                      </p:cBhvr>
                                      <p:tavLst>
                                        <p:tav tm="0">
                                          <p:val>
                                            <p:strVal val="#ppt_x"/>
                                          </p:val>
                                        </p:tav>
                                        <p:tav tm="100000">
                                          <p:val>
                                            <p:strVal val="#ppt_x"/>
                                          </p:val>
                                        </p:tav>
                                      </p:tavLst>
                                    </p:anim>
                                    <p:anim calcmode="lin" valueType="num">
                                      <p:cBhvr>
                                        <p:cTn id="174" dur="1000" fill="hold"/>
                                        <p:tgtEl>
                                          <p:spTgt spid="96"/>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7"/>
                                        </p:tgtEl>
                                        <p:attrNameLst>
                                          <p:attrName>style.visibility</p:attrName>
                                        </p:attrNameLst>
                                      </p:cBhvr>
                                      <p:to>
                                        <p:strVal val="visible"/>
                                      </p:to>
                                    </p:set>
                                    <p:animEffect transition="in" filter="fade">
                                      <p:cBhvr>
                                        <p:cTn id="177" dur="1000"/>
                                        <p:tgtEl>
                                          <p:spTgt spid="97"/>
                                        </p:tgtEl>
                                      </p:cBhvr>
                                    </p:animEffect>
                                    <p:anim calcmode="lin" valueType="num">
                                      <p:cBhvr>
                                        <p:cTn id="178" dur="1000" fill="hold"/>
                                        <p:tgtEl>
                                          <p:spTgt spid="97"/>
                                        </p:tgtEl>
                                        <p:attrNameLst>
                                          <p:attrName>ppt_x</p:attrName>
                                        </p:attrNameLst>
                                      </p:cBhvr>
                                      <p:tavLst>
                                        <p:tav tm="0">
                                          <p:val>
                                            <p:strVal val="#ppt_x"/>
                                          </p:val>
                                        </p:tav>
                                        <p:tav tm="100000">
                                          <p:val>
                                            <p:strVal val="#ppt_x"/>
                                          </p:val>
                                        </p:tav>
                                      </p:tavLst>
                                    </p:anim>
                                    <p:anim calcmode="lin" valueType="num">
                                      <p:cBhvr>
                                        <p:cTn id="179" dur="1000" fill="hold"/>
                                        <p:tgtEl>
                                          <p:spTgt spid="97"/>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1000"/>
                                        <p:tgtEl>
                                          <p:spTgt spid="98"/>
                                        </p:tgtEl>
                                      </p:cBhvr>
                                    </p:animEffect>
                                    <p:anim calcmode="lin" valueType="num">
                                      <p:cBhvr>
                                        <p:cTn id="183" dur="1000" fill="hold"/>
                                        <p:tgtEl>
                                          <p:spTgt spid="98"/>
                                        </p:tgtEl>
                                        <p:attrNameLst>
                                          <p:attrName>ppt_x</p:attrName>
                                        </p:attrNameLst>
                                      </p:cBhvr>
                                      <p:tavLst>
                                        <p:tav tm="0">
                                          <p:val>
                                            <p:strVal val="#ppt_x"/>
                                          </p:val>
                                        </p:tav>
                                        <p:tav tm="100000">
                                          <p:val>
                                            <p:strVal val="#ppt_x"/>
                                          </p:val>
                                        </p:tav>
                                      </p:tavLst>
                                    </p:anim>
                                    <p:anim calcmode="lin" valueType="num">
                                      <p:cBhvr>
                                        <p:cTn id="184" dur="1000" fill="hold"/>
                                        <p:tgtEl>
                                          <p:spTgt spid="98"/>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9"/>
                                        </p:tgtEl>
                                        <p:attrNameLst>
                                          <p:attrName>style.visibility</p:attrName>
                                        </p:attrNameLst>
                                      </p:cBhvr>
                                      <p:to>
                                        <p:strVal val="visible"/>
                                      </p:to>
                                    </p:set>
                                    <p:animEffect transition="in" filter="fade">
                                      <p:cBhvr>
                                        <p:cTn id="187" dur="1000"/>
                                        <p:tgtEl>
                                          <p:spTgt spid="99"/>
                                        </p:tgtEl>
                                      </p:cBhvr>
                                    </p:animEffect>
                                    <p:anim calcmode="lin" valueType="num">
                                      <p:cBhvr>
                                        <p:cTn id="188" dur="1000" fill="hold"/>
                                        <p:tgtEl>
                                          <p:spTgt spid="99"/>
                                        </p:tgtEl>
                                        <p:attrNameLst>
                                          <p:attrName>ppt_x</p:attrName>
                                        </p:attrNameLst>
                                      </p:cBhvr>
                                      <p:tavLst>
                                        <p:tav tm="0">
                                          <p:val>
                                            <p:strVal val="#ppt_x"/>
                                          </p:val>
                                        </p:tav>
                                        <p:tav tm="100000">
                                          <p:val>
                                            <p:strVal val="#ppt_x"/>
                                          </p:val>
                                        </p:tav>
                                      </p:tavLst>
                                    </p:anim>
                                    <p:anim calcmode="lin" valueType="num">
                                      <p:cBhvr>
                                        <p:cTn id="189" dur="1000" fill="hold"/>
                                        <p:tgtEl>
                                          <p:spTgt spid="9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0"/>
                                        </p:tgtEl>
                                        <p:attrNameLst>
                                          <p:attrName>style.visibility</p:attrName>
                                        </p:attrNameLst>
                                      </p:cBhvr>
                                      <p:to>
                                        <p:strVal val="visible"/>
                                      </p:to>
                                    </p:set>
                                    <p:animEffect transition="in" filter="fade">
                                      <p:cBhvr>
                                        <p:cTn id="192" dur="1000"/>
                                        <p:tgtEl>
                                          <p:spTgt spid="100"/>
                                        </p:tgtEl>
                                      </p:cBhvr>
                                    </p:animEffect>
                                    <p:anim calcmode="lin" valueType="num">
                                      <p:cBhvr>
                                        <p:cTn id="193" dur="1000" fill="hold"/>
                                        <p:tgtEl>
                                          <p:spTgt spid="100"/>
                                        </p:tgtEl>
                                        <p:attrNameLst>
                                          <p:attrName>ppt_x</p:attrName>
                                        </p:attrNameLst>
                                      </p:cBhvr>
                                      <p:tavLst>
                                        <p:tav tm="0">
                                          <p:val>
                                            <p:strVal val="#ppt_x"/>
                                          </p:val>
                                        </p:tav>
                                        <p:tav tm="100000">
                                          <p:val>
                                            <p:strVal val="#ppt_x"/>
                                          </p:val>
                                        </p:tav>
                                      </p:tavLst>
                                    </p:anim>
                                    <p:anim calcmode="lin" valueType="num">
                                      <p:cBhvr>
                                        <p:cTn id="194" dur="1000" fill="hold"/>
                                        <p:tgtEl>
                                          <p:spTgt spid="10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fade">
                                      <p:cBhvr>
                                        <p:cTn id="197" dur="1000"/>
                                        <p:tgtEl>
                                          <p:spTgt spid="101"/>
                                        </p:tgtEl>
                                      </p:cBhvr>
                                    </p:animEffect>
                                    <p:anim calcmode="lin" valueType="num">
                                      <p:cBhvr>
                                        <p:cTn id="198" dur="1000" fill="hold"/>
                                        <p:tgtEl>
                                          <p:spTgt spid="101"/>
                                        </p:tgtEl>
                                        <p:attrNameLst>
                                          <p:attrName>ppt_x</p:attrName>
                                        </p:attrNameLst>
                                      </p:cBhvr>
                                      <p:tavLst>
                                        <p:tav tm="0">
                                          <p:val>
                                            <p:strVal val="#ppt_x"/>
                                          </p:val>
                                        </p:tav>
                                        <p:tav tm="100000">
                                          <p:val>
                                            <p:strVal val="#ppt_x"/>
                                          </p:val>
                                        </p:tav>
                                      </p:tavLst>
                                    </p:anim>
                                    <p:anim calcmode="lin" valueType="num">
                                      <p:cBhvr>
                                        <p:cTn id="199" dur="1000" fill="hold"/>
                                        <p:tgtEl>
                                          <p:spTgt spid="101"/>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fade">
                                      <p:cBhvr>
                                        <p:cTn id="202" dur="1000"/>
                                        <p:tgtEl>
                                          <p:spTgt spid="103"/>
                                        </p:tgtEl>
                                      </p:cBhvr>
                                    </p:animEffect>
                                    <p:anim calcmode="lin" valueType="num">
                                      <p:cBhvr>
                                        <p:cTn id="203" dur="1000" fill="hold"/>
                                        <p:tgtEl>
                                          <p:spTgt spid="103"/>
                                        </p:tgtEl>
                                        <p:attrNameLst>
                                          <p:attrName>ppt_x</p:attrName>
                                        </p:attrNameLst>
                                      </p:cBhvr>
                                      <p:tavLst>
                                        <p:tav tm="0">
                                          <p:val>
                                            <p:strVal val="#ppt_x"/>
                                          </p:val>
                                        </p:tav>
                                        <p:tav tm="100000">
                                          <p:val>
                                            <p:strVal val="#ppt_x"/>
                                          </p:val>
                                        </p:tav>
                                      </p:tavLst>
                                    </p:anim>
                                    <p:anim calcmode="lin" valueType="num">
                                      <p:cBhvr>
                                        <p:cTn id="204" dur="1000" fill="hold"/>
                                        <p:tgtEl>
                                          <p:spTgt spid="103"/>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04"/>
                                        </p:tgtEl>
                                        <p:attrNameLst>
                                          <p:attrName>style.visibility</p:attrName>
                                        </p:attrNameLst>
                                      </p:cBhvr>
                                      <p:to>
                                        <p:strVal val="visible"/>
                                      </p:to>
                                    </p:set>
                                    <p:animEffect transition="in" filter="fade">
                                      <p:cBhvr>
                                        <p:cTn id="207" dur="1000"/>
                                        <p:tgtEl>
                                          <p:spTgt spid="104"/>
                                        </p:tgtEl>
                                      </p:cBhvr>
                                    </p:animEffect>
                                    <p:anim calcmode="lin" valueType="num">
                                      <p:cBhvr>
                                        <p:cTn id="208" dur="1000" fill="hold"/>
                                        <p:tgtEl>
                                          <p:spTgt spid="104"/>
                                        </p:tgtEl>
                                        <p:attrNameLst>
                                          <p:attrName>ppt_x</p:attrName>
                                        </p:attrNameLst>
                                      </p:cBhvr>
                                      <p:tavLst>
                                        <p:tav tm="0">
                                          <p:val>
                                            <p:strVal val="#ppt_x"/>
                                          </p:val>
                                        </p:tav>
                                        <p:tav tm="100000">
                                          <p:val>
                                            <p:strVal val="#ppt_x"/>
                                          </p:val>
                                        </p:tav>
                                      </p:tavLst>
                                    </p:anim>
                                    <p:anim calcmode="lin" valueType="num">
                                      <p:cBhvr>
                                        <p:cTn id="209" dur="1000" fill="hold"/>
                                        <p:tgtEl>
                                          <p:spTgt spid="104"/>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5"/>
                                        </p:tgtEl>
                                        <p:attrNameLst>
                                          <p:attrName>style.visibility</p:attrName>
                                        </p:attrNameLst>
                                      </p:cBhvr>
                                      <p:to>
                                        <p:strVal val="visible"/>
                                      </p:to>
                                    </p:set>
                                    <p:animEffect transition="in" filter="fade">
                                      <p:cBhvr>
                                        <p:cTn id="212" dur="1000"/>
                                        <p:tgtEl>
                                          <p:spTgt spid="105"/>
                                        </p:tgtEl>
                                      </p:cBhvr>
                                    </p:animEffect>
                                    <p:anim calcmode="lin" valueType="num">
                                      <p:cBhvr>
                                        <p:cTn id="213" dur="1000" fill="hold"/>
                                        <p:tgtEl>
                                          <p:spTgt spid="105"/>
                                        </p:tgtEl>
                                        <p:attrNameLst>
                                          <p:attrName>ppt_x</p:attrName>
                                        </p:attrNameLst>
                                      </p:cBhvr>
                                      <p:tavLst>
                                        <p:tav tm="0">
                                          <p:val>
                                            <p:strVal val="#ppt_x"/>
                                          </p:val>
                                        </p:tav>
                                        <p:tav tm="100000">
                                          <p:val>
                                            <p:strVal val="#ppt_x"/>
                                          </p:val>
                                        </p:tav>
                                      </p:tavLst>
                                    </p:anim>
                                    <p:anim calcmode="lin" valueType="num">
                                      <p:cBhvr>
                                        <p:cTn id="214" dur="1000" fill="hold"/>
                                        <p:tgtEl>
                                          <p:spTgt spid="105"/>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1000"/>
                                        <p:tgtEl>
                                          <p:spTgt spid="106"/>
                                        </p:tgtEl>
                                      </p:cBhvr>
                                    </p:animEffect>
                                    <p:anim calcmode="lin" valueType="num">
                                      <p:cBhvr>
                                        <p:cTn id="218" dur="1000" fill="hold"/>
                                        <p:tgtEl>
                                          <p:spTgt spid="106"/>
                                        </p:tgtEl>
                                        <p:attrNameLst>
                                          <p:attrName>ppt_x</p:attrName>
                                        </p:attrNameLst>
                                      </p:cBhvr>
                                      <p:tavLst>
                                        <p:tav tm="0">
                                          <p:val>
                                            <p:strVal val="#ppt_x"/>
                                          </p:val>
                                        </p:tav>
                                        <p:tav tm="100000">
                                          <p:val>
                                            <p:strVal val="#ppt_x"/>
                                          </p:val>
                                        </p:tav>
                                      </p:tavLst>
                                    </p:anim>
                                    <p:anim calcmode="lin" valueType="num">
                                      <p:cBhvr>
                                        <p:cTn id="219" dur="1000" fill="hold"/>
                                        <p:tgtEl>
                                          <p:spTgt spid="106"/>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fade">
                                      <p:cBhvr>
                                        <p:cTn id="222" dur="1000"/>
                                        <p:tgtEl>
                                          <p:spTgt spid="110"/>
                                        </p:tgtEl>
                                      </p:cBhvr>
                                    </p:animEffect>
                                    <p:anim calcmode="lin" valueType="num">
                                      <p:cBhvr>
                                        <p:cTn id="223" dur="1000" fill="hold"/>
                                        <p:tgtEl>
                                          <p:spTgt spid="110"/>
                                        </p:tgtEl>
                                        <p:attrNameLst>
                                          <p:attrName>ppt_x</p:attrName>
                                        </p:attrNameLst>
                                      </p:cBhvr>
                                      <p:tavLst>
                                        <p:tav tm="0">
                                          <p:val>
                                            <p:strVal val="#ppt_x"/>
                                          </p:val>
                                        </p:tav>
                                        <p:tav tm="100000">
                                          <p:val>
                                            <p:strVal val="#ppt_x"/>
                                          </p:val>
                                        </p:tav>
                                      </p:tavLst>
                                    </p:anim>
                                    <p:anim calcmode="lin" valueType="num">
                                      <p:cBhvr>
                                        <p:cTn id="224" dur="1000" fill="hold"/>
                                        <p:tgtEl>
                                          <p:spTgt spid="11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5"/>
                                        </p:tgtEl>
                                        <p:attrNameLst>
                                          <p:attrName>style.visibility</p:attrName>
                                        </p:attrNameLst>
                                      </p:cBhvr>
                                      <p:to>
                                        <p:strVal val="visible"/>
                                      </p:to>
                                    </p:set>
                                    <p:animEffect transition="in" filter="fade">
                                      <p:cBhvr>
                                        <p:cTn id="227" dur="1000"/>
                                        <p:tgtEl>
                                          <p:spTgt spid="115"/>
                                        </p:tgtEl>
                                      </p:cBhvr>
                                    </p:animEffect>
                                    <p:anim calcmode="lin" valueType="num">
                                      <p:cBhvr>
                                        <p:cTn id="228" dur="1000" fill="hold"/>
                                        <p:tgtEl>
                                          <p:spTgt spid="115"/>
                                        </p:tgtEl>
                                        <p:attrNameLst>
                                          <p:attrName>ppt_x</p:attrName>
                                        </p:attrNameLst>
                                      </p:cBhvr>
                                      <p:tavLst>
                                        <p:tav tm="0">
                                          <p:val>
                                            <p:strVal val="#ppt_x"/>
                                          </p:val>
                                        </p:tav>
                                        <p:tav tm="100000">
                                          <p:val>
                                            <p:strVal val="#ppt_x"/>
                                          </p:val>
                                        </p:tav>
                                      </p:tavLst>
                                    </p:anim>
                                    <p:anim calcmode="lin" valueType="num">
                                      <p:cBhvr>
                                        <p:cTn id="229" dur="1000" fill="hold"/>
                                        <p:tgtEl>
                                          <p:spTgt spid="115"/>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6"/>
                                        </p:tgtEl>
                                        <p:attrNameLst>
                                          <p:attrName>style.visibility</p:attrName>
                                        </p:attrNameLst>
                                      </p:cBhvr>
                                      <p:to>
                                        <p:strVal val="visible"/>
                                      </p:to>
                                    </p:set>
                                    <p:animEffect transition="in" filter="fade">
                                      <p:cBhvr>
                                        <p:cTn id="232" dur="1000"/>
                                        <p:tgtEl>
                                          <p:spTgt spid="116"/>
                                        </p:tgtEl>
                                      </p:cBhvr>
                                    </p:animEffect>
                                    <p:anim calcmode="lin" valueType="num">
                                      <p:cBhvr>
                                        <p:cTn id="233" dur="1000" fill="hold"/>
                                        <p:tgtEl>
                                          <p:spTgt spid="116"/>
                                        </p:tgtEl>
                                        <p:attrNameLst>
                                          <p:attrName>ppt_x</p:attrName>
                                        </p:attrNameLst>
                                      </p:cBhvr>
                                      <p:tavLst>
                                        <p:tav tm="0">
                                          <p:val>
                                            <p:strVal val="#ppt_x"/>
                                          </p:val>
                                        </p:tav>
                                        <p:tav tm="100000">
                                          <p:val>
                                            <p:strVal val="#ppt_x"/>
                                          </p:val>
                                        </p:tav>
                                      </p:tavLst>
                                    </p:anim>
                                    <p:anim calcmode="lin" valueType="num">
                                      <p:cBhvr>
                                        <p:cTn id="234" dur="1000" fill="hold"/>
                                        <p:tgtEl>
                                          <p:spTgt spid="116"/>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1000"/>
                                        <p:tgtEl>
                                          <p:spTgt spid="117"/>
                                        </p:tgtEl>
                                      </p:cBhvr>
                                    </p:animEffect>
                                    <p:anim calcmode="lin" valueType="num">
                                      <p:cBhvr>
                                        <p:cTn id="238" dur="1000" fill="hold"/>
                                        <p:tgtEl>
                                          <p:spTgt spid="117"/>
                                        </p:tgtEl>
                                        <p:attrNameLst>
                                          <p:attrName>ppt_x</p:attrName>
                                        </p:attrNameLst>
                                      </p:cBhvr>
                                      <p:tavLst>
                                        <p:tav tm="0">
                                          <p:val>
                                            <p:strVal val="#ppt_x"/>
                                          </p:val>
                                        </p:tav>
                                        <p:tav tm="100000">
                                          <p:val>
                                            <p:strVal val="#ppt_x"/>
                                          </p:val>
                                        </p:tav>
                                      </p:tavLst>
                                    </p:anim>
                                    <p:anim calcmode="lin" valueType="num">
                                      <p:cBhvr>
                                        <p:cTn id="239" dur="1000" fill="hold"/>
                                        <p:tgtEl>
                                          <p:spTgt spid="117"/>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28"/>
                                        </p:tgtEl>
                                        <p:attrNameLst>
                                          <p:attrName>style.visibility</p:attrName>
                                        </p:attrNameLst>
                                      </p:cBhvr>
                                      <p:to>
                                        <p:strVal val="visible"/>
                                      </p:to>
                                    </p:set>
                                    <p:animEffect transition="in" filter="fade">
                                      <p:cBhvr>
                                        <p:cTn id="242" dur="1000"/>
                                        <p:tgtEl>
                                          <p:spTgt spid="128"/>
                                        </p:tgtEl>
                                      </p:cBhvr>
                                    </p:animEffect>
                                    <p:anim calcmode="lin" valueType="num">
                                      <p:cBhvr>
                                        <p:cTn id="243" dur="1000" fill="hold"/>
                                        <p:tgtEl>
                                          <p:spTgt spid="128"/>
                                        </p:tgtEl>
                                        <p:attrNameLst>
                                          <p:attrName>ppt_x</p:attrName>
                                        </p:attrNameLst>
                                      </p:cBhvr>
                                      <p:tavLst>
                                        <p:tav tm="0">
                                          <p:val>
                                            <p:strVal val="#ppt_x"/>
                                          </p:val>
                                        </p:tav>
                                        <p:tav tm="100000">
                                          <p:val>
                                            <p:strVal val="#ppt_x"/>
                                          </p:val>
                                        </p:tav>
                                      </p:tavLst>
                                    </p:anim>
                                    <p:anim calcmode="lin" valueType="num">
                                      <p:cBhvr>
                                        <p:cTn id="244" dur="1000" fill="hold"/>
                                        <p:tgtEl>
                                          <p:spTgt spid="128"/>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39"/>
                                        </p:tgtEl>
                                        <p:attrNameLst>
                                          <p:attrName>style.visibility</p:attrName>
                                        </p:attrNameLst>
                                      </p:cBhvr>
                                      <p:to>
                                        <p:strVal val="visible"/>
                                      </p:to>
                                    </p:set>
                                    <p:animEffect transition="in" filter="fade">
                                      <p:cBhvr>
                                        <p:cTn id="247" dur="1000"/>
                                        <p:tgtEl>
                                          <p:spTgt spid="139"/>
                                        </p:tgtEl>
                                      </p:cBhvr>
                                    </p:animEffect>
                                    <p:anim calcmode="lin" valueType="num">
                                      <p:cBhvr>
                                        <p:cTn id="248" dur="1000" fill="hold"/>
                                        <p:tgtEl>
                                          <p:spTgt spid="139"/>
                                        </p:tgtEl>
                                        <p:attrNameLst>
                                          <p:attrName>ppt_x</p:attrName>
                                        </p:attrNameLst>
                                      </p:cBhvr>
                                      <p:tavLst>
                                        <p:tav tm="0">
                                          <p:val>
                                            <p:strVal val="#ppt_x"/>
                                          </p:val>
                                        </p:tav>
                                        <p:tav tm="100000">
                                          <p:val>
                                            <p:strVal val="#ppt_x"/>
                                          </p:val>
                                        </p:tav>
                                      </p:tavLst>
                                    </p:anim>
                                    <p:anim calcmode="lin" valueType="num">
                                      <p:cBhvr>
                                        <p:cTn id="249" dur="1000" fill="hold"/>
                                        <p:tgtEl>
                                          <p:spTgt spid="139"/>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0"/>
                                        </p:tgtEl>
                                        <p:attrNameLst>
                                          <p:attrName>style.visibility</p:attrName>
                                        </p:attrNameLst>
                                      </p:cBhvr>
                                      <p:to>
                                        <p:strVal val="visible"/>
                                      </p:to>
                                    </p:set>
                                    <p:animEffect transition="in" filter="fade">
                                      <p:cBhvr>
                                        <p:cTn id="252" dur="1000"/>
                                        <p:tgtEl>
                                          <p:spTgt spid="140"/>
                                        </p:tgtEl>
                                      </p:cBhvr>
                                    </p:animEffect>
                                    <p:anim calcmode="lin" valueType="num">
                                      <p:cBhvr>
                                        <p:cTn id="253" dur="1000" fill="hold"/>
                                        <p:tgtEl>
                                          <p:spTgt spid="140"/>
                                        </p:tgtEl>
                                        <p:attrNameLst>
                                          <p:attrName>ppt_x</p:attrName>
                                        </p:attrNameLst>
                                      </p:cBhvr>
                                      <p:tavLst>
                                        <p:tav tm="0">
                                          <p:val>
                                            <p:strVal val="#ppt_x"/>
                                          </p:val>
                                        </p:tav>
                                        <p:tav tm="100000">
                                          <p:val>
                                            <p:strVal val="#ppt_x"/>
                                          </p:val>
                                        </p:tav>
                                      </p:tavLst>
                                    </p:anim>
                                    <p:anim calcmode="lin" valueType="num">
                                      <p:cBhvr>
                                        <p:cTn id="254" dur="1000" fill="hold"/>
                                        <p:tgtEl>
                                          <p:spTgt spid="140"/>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43"/>
                                        </p:tgtEl>
                                        <p:attrNameLst>
                                          <p:attrName>style.visibility</p:attrName>
                                        </p:attrNameLst>
                                      </p:cBhvr>
                                      <p:to>
                                        <p:strVal val="visible"/>
                                      </p:to>
                                    </p:set>
                                    <p:animEffect transition="in" filter="fade">
                                      <p:cBhvr>
                                        <p:cTn id="257" dur="1000"/>
                                        <p:tgtEl>
                                          <p:spTgt spid="143"/>
                                        </p:tgtEl>
                                      </p:cBhvr>
                                    </p:animEffect>
                                    <p:anim calcmode="lin" valueType="num">
                                      <p:cBhvr>
                                        <p:cTn id="258" dur="1000" fill="hold"/>
                                        <p:tgtEl>
                                          <p:spTgt spid="143"/>
                                        </p:tgtEl>
                                        <p:attrNameLst>
                                          <p:attrName>ppt_x</p:attrName>
                                        </p:attrNameLst>
                                      </p:cBhvr>
                                      <p:tavLst>
                                        <p:tav tm="0">
                                          <p:val>
                                            <p:strVal val="#ppt_x"/>
                                          </p:val>
                                        </p:tav>
                                        <p:tav tm="100000">
                                          <p:val>
                                            <p:strVal val="#ppt_x"/>
                                          </p:val>
                                        </p:tav>
                                      </p:tavLst>
                                    </p:anim>
                                    <p:anim calcmode="lin" valueType="num">
                                      <p:cBhvr>
                                        <p:cTn id="259" dur="1000" fill="hold"/>
                                        <p:tgtEl>
                                          <p:spTgt spid="143"/>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nodePh="1">
                                  <p:stCondLst>
                                    <p:cond delay="0"/>
                                  </p:stCondLst>
                                  <p:endCondLst>
                                    <p:cond evt="begin" delay="0">
                                      <p:tn val="260"/>
                                    </p:cond>
                                  </p:endCondLst>
                                  <p:childTnLst>
                                    <p:set>
                                      <p:cBhvr>
                                        <p:cTn id="261" dur="1" fill="hold">
                                          <p:stCondLst>
                                            <p:cond delay="0"/>
                                          </p:stCondLst>
                                        </p:cTn>
                                        <p:tgtEl>
                                          <p:spTgt spid="2"/>
                                        </p:tgtEl>
                                        <p:attrNameLst>
                                          <p:attrName>style.visibility</p:attrName>
                                        </p:attrNameLst>
                                      </p:cBhvr>
                                      <p:to>
                                        <p:strVal val="visible"/>
                                      </p:to>
                                    </p:set>
                                    <p:animEffect transition="in" filter="fade">
                                      <p:cBhvr>
                                        <p:cTn id="262" dur="1000"/>
                                        <p:tgtEl>
                                          <p:spTgt spid="2"/>
                                        </p:tgtEl>
                                      </p:cBhvr>
                                    </p:animEffect>
                                    <p:anim calcmode="lin" valueType="num">
                                      <p:cBhvr>
                                        <p:cTn id="263" dur="1000" fill="hold"/>
                                        <p:tgtEl>
                                          <p:spTgt spid="2"/>
                                        </p:tgtEl>
                                        <p:attrNameLst>
                                          <p:attrName>ppt_x</p:attrName>
                                        </p:attrNameLst>
                                      </p:cBhvr>
                                      <p:tavLst>
                                        <p:tav tm="0">
                                          <p:val>
                                            <p:strVal val="#ppt_x"/>
                                          </p:val>
                                        </p:tav>
                                        <p:tav tm="100000">
                                          <p:val>
                                            <p:strVal val="#ppt_x"/>
                                          </p:val>
                                        </p:tav>
                                      </p:tavLst>
                                    </p:anim>
                                    <p:anim calcmode="lin" valueType="num">
                                      <p:cBhvr>
                                        <p:cTn id="264" dur="1000" fill="hold"/>
                                        <p:tgtEl>
                                          <p:spTgt spid="2"/>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nodePh="1">
                                  <p:stCondLst>
                                    <p:cond delay="0"/>
                                  </p:stCondLst>
                                  <p:endCondLst>
                                    <p:cond evt="begin" delay="0">
                                      <p:tn val="265"/>
                                    </p:cond>
                                  </p:endCondLst>
                                  <p:childTnLst>
                                    <p:set>
                                      <p:cBhvr>
                                        <p:cTn id="266" dur="1" fill="hold">
                                          <p:stCondLst>
                                            <p:cond delay="0"/>
                                          </p:stCondLst>
                                        </p:cTn>
                                        <p:tgtEl>
                                          <p:spTgt spid="107"/>
                                        </p:tgtEl>
                                        <p:attrNameLst>
                                          <p:attrName>style.visibility</p:attrName>
                                        </p:attrNameLst>
                                      </p:cBhvr>
                                      <p:to>
                                        <p:strVal val="visible"/>
                                      </p:to>
                                    </p:set>
                                    <p:animEffect transition="in" filter="fade">
                                      <p:cBhvr>
                                        <p:cTn id="267" dur="1000"/>
                                        <p:tgtEl>
                                          <p:spTgt spid="107"/>
                                        </p:tgtEl>
                                      </p:cBhvr>
                                    </p:animEffect>
                                    <p:anim calcmode="lin" valueType="num">
                                      <p:cBhvr>
                                        <p:cTn id="268" dur="1000" fill="hold"/>
                                        <p:tgtEl>
                                          <p:spTgt spid="107"/>
                                        </p:tgtEl>
                                        <p:attrNameLst>
                                          <p:attrName>ppt_x</p:attrName>
                                        </p:attrNameLst>
                                      </p:cBhvr>
                                      <p:tavLst>
                                        <p:tav tm="0">
                                          <p:val>
                                            <p:strVal val="#ppt_x"/>
                                          </p:val>
                                        </p:tav>
                                        <p:tav tm="100000">
                                          <p:val>
                                            <p:strVal val="#ppt_x"/>
                                          </p:val>
                                        </p:tav>
                                      </p:tavLst>
                                    </p:anim>
                                    <p:anim calcmode="lin" valueType="num">
                                      <p:cBhvr>
                                        <p:cTn id="26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11"/>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2" presetClass="entr" presetSubtype="2" fill="hold" grpId="0" nodeType="clickEffect">
                                  <p:stCondLst>
                                    <p:cond delay="0"/>
                                  </p:stCondLst>
                                  <p:childTnLst>
                                    <p:set>
                                      <p:cBhvr>
                                        <p:cTn id="277" dur="1" fill="hold">
                                          <p:stCondLst>
                                            <p:cond delay="0"/>
                                          </p:stCondLst>
                                        </p:cTn>
                                        <p:tgtEl>
                                          <p:spTgt spid="4"/>
                                        </p:tgtEl>
                                        <p:attrNameLst>
                                          <p:attrName>style.visibility</p:attrName>
                                        </p:attrNameLst>
                                      </p:cBhvr>
                                      <p:to>
                                        <p:strVal val="visible"/>
                                      </p:to>
                                    </p:set>
                                    <p:anim calcmode="lin" valueType="num">
                                      <p:cBhvr additive="base">
                                        <p:cTn id="278" dur="500" fill="hold"/>
                                        <p:tgtEl>
                                          <p:spTgt spid="4"/>
                                        </p:tgtEl>
                                        <p:attrNameLst>
                                          <p:attrName>ppt_x</p:attrName>
                                        </p:attrNameLst>
                                      </p:cBhvr>
                                      <p:tavLst>
                                        <p:tav tm="0">
                                          <p:val>
                                            <p:strVal val="1+#ppt_w/2"/>
                                          </p:val>
                                        </p:tav>
                                        <p:tav tm="100000">
                                          <p:val>
                                            <p:strVal val="#ppt_x"/>
                                          </p:val>
                                        </p:tav>
                                      </p:tavLst>
                                    </p:anim>
                                    <p:anim calcmode="lin" valueType="num">
                                      <p:cBhvr additive="base">
                                        <p:cTn id="279" dur="500" fill="hold"/>
                                        <p:tgtEl>
                                          <p:spTgt spid="4"/>
                                        </p:tgtEl>
                                        <p:attrNameLst>
                                          <p:attrName>ppt_y</p:attrName>
                                        </p:attrNameLst>
                                      </p:cBhvr>
                                      <p:tavLst>
                                        <p:tav tm="0">
                                          <p:val>
                                            <p:strVal val="#ppt_y"/>
                                          </p:val>
                                        </p:tav>
                                        <p:tav tm="100000">
                                          <p:val>
                                            <p:strVal val="#ppt_y"/>
                                          </p:val>
                                        </p:tav>
                                      </p:tavLst>
                                    </p:anim>
                                  </p:childTnLst>
                                </p:cTn>
                              </p:par>
                              <p:par>
                                <p:cTn id="280" presetID="2" presetClass="entr" presetSubtype="2" fill="hold" grpId="0" nodeType="withEffect">
                                  <p:stCondLst>
                                    <p:cond delay="0"/>
                                  </p:stCondLst>
                                  <p:childTnLst>
                                    <p:set>
                                      <p:cBhvr>
                                        <p:cTn id="281" dur="1" fill="hold">
                                          <p:stCondLst>
                                            <p:cond delay="0"/>
                                          </p:stCondLst>
                                        </p:cTn>
                                        <p:tgtEl>
                                          <p:spTgt spid="5"/>
                                        </p:tgtEl>
                                        <p:attrNameLst>
                                          <p:attrName>style.visibility</p:attrName>
                                        </p:attrNameLst>
                                      </p:cBhvr>
                                      <p:to>
                                        <p:strVal val="visible"/>
                                      </p:to>
                                    </p:set>
                                    <p:anim calcmode="lin" valueType="num">
                                      <p:cBhvr additive="base">
                                        <p:cTn id="282" dur="500" fill="hold"/>
                                        <p:tgtEl>
                                          <p:spTgt spid="5"/>
                                        </p:tgtEl>
                                        <p:attrNameLst>
                                          <p:attrName>ppt_x</p:attrName>
                                        </p:attrNameLst>
                                      </p:cBhvr>
                                      <p:tavLst>
                                        <p:tav tm="0">
                                          <p:val>
                                            <p:strVal val="1+#ppt_w/2"/>
                                          </p:val>
                                        </p:tav>
                                        <p:tav tm="100000">
                                          <p:val>
                                            <p:strVal val="#ppt_x"/>
                                          </p:val>
                                        </p:tav>
                                      </p:tavLst>
                                    </p:anim>
                                    <p:anim calcmode="lin" valueType="num">
                                      <p:cBhvr additive="base">
                                        <p:cTn id="283" dur="500" fill="hold"/>
                                        <p:tgtEl>
                                          <p:spTgt spid="5"/>
                                        </p:tgtEl>
                                        <p:attrNameLst>
                                          <p:attrName>ppt_y</p:attrName>
                                        </p:attrNameLst>
                                      </p:cBhvr>
                                      <p:tavLst>
                                        <p:tav tm="0">
                                          <p:val>
                                            <p:strVal val="#ppt_y"/>
                                          </p:val>
                                        </p:tav>
                                        <p:tav tm="100000">
                                          <p:val>
                                            <p:strVal val="#ppt_y"/>
                                          </p:val>
                                        </p:tav>
                                      </p:tavLst>
                                    </p:anim>
                                  </p:childTnLst>
                                </p:cTn>
                              </p:par>
                              <p:par>
                                <p:cTn id="284" presetID="2" presetClass="entr" presetSubtype="2" fill="hold" grpId="0" nodeType="withEffect">
                                  <p:stCondLst>
                                    <p:cond delay="0"/>
                                  </p:stCondLst>
                                  <p:childTnLst>
                                    <p:set>
                                      <p:cBhvr>
                                        <p:cTn id="285" dur="1" fill="hold">
                                          <p:stCondLst>
                                            <p:cond delay="0"/>
                                          </p:stCondLst>
                                        </p:cTn>
                                        <p:tgtEl>
                                          <p:spTgt spid="61"/>
                                        </p:tgtEl>
                                        <p:attrNameLst>
                                          <p:attrName>style.visibility</p:attrName>
                                        </p:attrNameLst>
                                      </p:cBhvr>
                                      <p:to>
                                        <p:strVal val="visible"/>
                                      </p:to>
                                    </p:set>
                                    <p:anim calcmode="lin" valueType="num">
                                      <p:cBhvr additive="base">
                                        <p:cTn id="286" dur="500" fill="hold"/>
                                        <p:tgtEl>
                                          <p:spTgt spid="61"/>
                                        </p:tgtEl>
                                        <p:attrNameLst>
                                          <p:attrName>ppt_x</p:attrName>
                                        </p:attrNameLst>
                                      </p:cBhvr>
                                      <p:tavLst>
                                        <p:tav tm="0">
                                          <p:val>
                                            <p:strVal val="1+#ppt_w/2"/>
                                          </p:val>
                                        </p:tav>
                                        <p:tav tm="100000">
                                          <p:val>
                                            <p:strVal val="#ppt_x"/>
                                          </p:val>
                                        </p:tav>
                                      </p:tavLst>
                                    </p:anim>
                                    <p:anim calcmode="lin" valueType="num">
                                      <p:cBhvr additive="base">
                                        <p:cTn id="287" dur="500" fill="hold"/>
                                        <p:tgtEl>
                                          <p:spTgt spid="61"/>
                                        </p:tgtEl>
                                        <p:attrNameLst>
                                          <p:attrName>ppt_y</p:attrName>
                                        </p:attrNameLst>
                                      </p:cBhvr>
                                      <p:tavLst>
                                        <p:tav tm="0">
                                          <p:val>
                                            <p:strVal val="#ppt_y"/>
                                          </p:val>
                                        </p:tav>
                                        <p:tav tm="100000">
                                          <p:val>
                                            <p:strVal val="#ppt_y"/>
                                          </p:val>
                                        </p:tav>
                                      </p:tavLst>
                                    </p:anim>
                                  </p:childTnLst>
                                </p:cTn>
                              </p:par>
                              <p:par>
                                <p:cTn id="288" presetID="2" presetClass="entr" presetSubtype="2" fill="hold" grpId="0" nodeType="withEffect">
                                  <p:stCondLst>
                                    <p:cond delay="0"/>
                                  </p:stCondLst>
                                  <p:childTnLst>
                                    <p:set>
                                      <p:cBhvr>
                                        <p:cTn id="289" dur="1" fill="hold">
                                          <p:stCondLst>
                                            <p:cond delay="0"/>
                                          </p:stCondLst>
                                        </p:cTn>
                                        <p:tgtEl>
                                          <p:spTgt spid="63"/>
                                        </p:tgtEl>
                                        <p:attrNameLst>
                                          <p:attrName>style.visibility</p:attrName>
                                        </p:attrNameLst>
                                      </p:cBhvr>
                                      <p:to>
                                        <p:strVal val="visible"/>
                                      </p:to>
                                    </p:set>
                                    <p:anim calcmode="lin" valueType="num">
                                      <p:cBhvr additive="base">
                                        <p:cTn id="290" dur="500" fill="hold"/>
                                        <p:tgtEl>
                                          <p:spTgt spid="63"/>
                                        </p:tgtEl>
                                        <p:attrNameLst>
                                          <p:attrName>ppt_x</p:attrName>
                                        </p:attrNameLst>
                                      </p:cBhvr>
                                      <p:tavLst>
                                        <p:tav tm="0">
                                          <p:val>
                                            <p:strVal val="1+#ppt_w/2"/>
                                          </p:val>
                                        </p:tav>
                                        <p:tav tm="100000">
                                          <p:val>
                                            <p:strVal val="#ppt_x"/>
                                          </p:val>
                                        </p:tav>
                                      </p:tavLst>
                                    </p:anim>
                                    <p:anim calcmode="lin" valueType="num">
                                      <p:cBhvr additive="base">
                                        <p:cTn id="291" dur="500" fill="hold"/>
                                        <p:tgtEl>
                                          <p:spTgt spid="63"/>
                                        </p:tgtEl>
                                        <p:attrNameLst>
                                          <p:attrName>ppt_y</p:attrName>
                                        </p:attrNameLst>
                                      </p:cBhvr>
                                      <p:tavLst>
                                        <p:tav tm="0">
                                          <p:val>
                                            <p:strVal val="#ppt_y"/>
                                          </p:val>
                                        </p:tav>
                                        <p:tav tm="100000">
                                          <p:val>
                                            <p:strVal val="#ppt_y"/>
                                          </p:val>
                                        </p:tav>
                                      </p:tavLst>
                                    </p:anim>
                                  </p:childTnLst>
                                </p:cTn>
                              </p:par>
                              <p:par>
                                <p:cTn id="292" presetID="2" presetClass="entr" presetSubtype="2" fill="hold" grpId="0" nodeType="withEffect">
                                  <p:stCondLst>
                                    <p:cond delay="0"/>
                                  </p:stCondLst>
                                  <p:childTnLst>
                                    <p:set>
                                      <p:cBhvr>
                                        <p:cTn id="293" dur="1" fill="hold">
                                          <p:stCondLst>
                                            <p:cond delay="0"/>
                                          </p:stCondLst>
                                        </p:cTn>
                                        <p:tgtEl>
                                          <p:spTgt spid="64"/>
                                        </p:tgtEl>
                                        <p:attrNameLst>
                                          <p:attrName>style.visibility</p:attrName>
                                        </p:attrNameLst>
                                      </p:cBhvr>
                                      <p:to>
                                        <p:strVal val="visible"/>
                                      </p:to>
                                    </p:set>
                                    <p:anim calcmode="lin" valueType="num">
                                      <p:cBhvr additive="base">
                                        <p:cTn id="294" dur="500" fill="hold"/>
                                        <p:tgtEl>
                                          <p:spTgt spid="64"/>
                                        </p:tgtEl>
                                        <p:attrNameLst>
                                          <p:attrName>ppt_x</p:attrName>
                                        </p:attrNameLst>
                                      </p:cBhvr>
                                      <p:tavLst>
                                        <p:tav tm="0">
                                          <p:val>
                                            <p:strVal val="1+#ppt_w/2"/>
                                          </p:val>
                                        </p:tav>
                                        <p:tav tm="100000">
                                          <p:val>
                                            <p:strVal val="#ppt_x"/>
                                          </p:val>
                                        </p:tav>
                                      </p:tavLst>
                                    </p:anim>
                                    <p:anim calcmode="lin" valueType="num">
                                      <p:cBhvr additive="base">
                                        <p:cTn id="295" dur="500" fill="hold"/>
                                        <p:tgtEl>
                                          <p:spTgt spid="64"/>
                                        </p:tgtEl>
                                        <p:attrNameLst>
                                          <p:attrName>ppt_y</p:attrName>
                                        </p:attrNameLst>
                                      </p:cBhvr>
                                      <p:tavLst>
                                        <p:tav tm="0">
                                          <p:val>
                                            <p:strVal val="#ppt_y"/>
                                          </p:val>
                                        </p:tav>
                                        <p:tav tm="100000">
                                          <p:val>
                                            <p:strVal val="#ppt_y"/>
                                          </p:val>
                                        </p:tav>
                                      </p:tavLst>
                                    </p:anim>
                                  </p:childTnLst>
                                </p:cTn>
                              </p:par>
                              <p:par>
                                <p:cTn id="296" presetID="2" presetClass="entr" presetSubtype="2" fill="hold" grpId="0" nodeType="withEffect">
                                  <p:stCondLst>
                                    <p:cond delay="0"/>
                                  </p:stCondLst>
                                  <p:childTnLst>
                                    <p:set>
                                      <p:cBhvr>
                                        <p:cTn id="297" dur="1" fill="hold">
                                          <p:stCondLst>
                                            <p:cond delay="0"/>
                                          </p:stCondLst>
                                        </p:cTn>
                                        <p:tgtEl>
                                          <p:spTgt spid="66"/>
                                        </p:tgtEl>
                                        <p:attrNameLst>
                                          <p:attrName>style.visibility</p:attrName>
                                        </p:attrNameLst>
                                      </p:cBhvr>
                                      <p:to>
                                        <p:strVal val="visible"/>
                                      </p:to>
                                    </p:set>
                                    <p:anim calcmode="lin" valueType="num">
                                      <p:cBhvr additive="base">
                                        <p:cTn id="298" dur="500" fill="hold"/>
                                        <p:tgtEl>
                                          <p:spTgt spid="66"/>
                                        </p:tgtEl>
                                        <p:attrNameLst>
                                          <p:attrName>ppt_x</p:attrName>
                                        </p:attrNameLst>
                                      </p:cBhvr>
                                      <p:tavLst>
                                        <p:tav tm="0">
                                          <p:val>
                                            <p:strVal val="1+#ppt_w/2"/>
                                          </p:val>
                                        </p:tav>
                                        <p:tav tm="100000">
                                          <p:val>
                                            <p:strVal val="#ppt_x"/>
                                          </p:val>
                                        </p:tav>
                                      </p:tavLst>
                                    </p:anim>
                                    <p:anim calcmode="lin" valueType="num">
                                      <p:cBhvr additive="base">
                                        <p:cTn id="299" dur="500" fill="hold"/>
                                        <p:tgtEl>
                                          <p:spTgt spid="66"/>
                                        </p:tgtEl>
                                        <p:attrNameLst>
                                          <p:attrName>ppt_y</p:attrName>
                                        </p:attrNameLst>
                                      </p:cBhvr>
                                      <p:tavLst>
                                        <p:tav tm="0">
                                          <p:val>
                                            <p:strVal val="#ppt_y"/>
                                          </p:val>
                                        </p:tav>
                                        <p:tav tm="100000">
                                          <p:val>
                                            <p:strVal val="#ppt_y"/>
                                          </p:val>
                                        </p:tav>
                                      </p:tavLst>
                                    </p:anim>
                                  </p:childTnLst>
                                </p:cTn>
                              </p:par>
                              <p:par>
                                <p:cTn id="300" presetID="2" presetClass="entr" presetSubtype="2"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500" fill="hold"/>
                                        <p:tgtEl>
                                          <p:spTgt spid="67"/>
                                        </p:tgtEl>
                                        <p:attrNameLst>
                                          <p:attrName>ppt_x</p:attrName>
                                        </p:attrNameLst>
                                      </p:cBhvr>
                                      <p:tavLst>
                                        <p:tav tm="0">
                                          <p:val>
                                            <p:strVal val="1+#ppt_w/2"/>
                                          </p:val>
                                        </p:tav>
                                        <p:tav tm="100000">
                                          <p:val>
                                            <p:strVal val="#ppt_x"/>
                                          </p:val>
                                        </p:tav>
                                      </p:tavLst>
                                    </p:anim>
                                    <p:anim calcmode="lin" valueType="num">
                                      <p:cBhvr additive="base">
                                        <p:cTn id="303" dur="500" fill="hold"/>
                                        <p:tgtEl>
                                          <p:spTgt spid="67"/>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 calcmode="lin" valueType="num">
                                      <p:cBhvr additive="base">
                                        <p:cTn id="306" dur="500" fill="hold"/>
                                        <p:tgtEl>
                                          <p:spTgt spid="68"/>
                                        </p:tgtEl>
                                        <p:attrNameLst>
                                          <p:attrName>ppt_x</p:attrName>
                                        </p:attrNameLst>
                                      </p:cBhvr>
                                      <p:tavLst>
                                        <p:tav tm="0">
                                          <p:val>
                                            <p:strVal val="1+#ppt_w/2"/>
                                          </p:val>
                                        </p:tav>
                                        <p:tav tm="100000">
                                          <p:val>
                                            <p:strVal val="#ppt_x"/>
                                          </p:val>
                                        </p:tav>
                                      </p:tavLst>
                                    </p:anim>
                                    <p:anim calcmode="lin" valueType="num">
                                      <p:cBhvr additive="base">
                                        <p:cTn id="307" dur="500" fill="hold"/>
                                        <p:tgtEl>
                                          <p:spTgt spid="68"/>
                                        </p:tgtEl>
                                        <p:attrNameLst>
                                          <p:attrName>ppt_y</p:attrName>
                                        </p:attrNameLst>
                                      </p:cBhvr>
                                      <p:tavLst>
                                        <p:tav tm="0">
                                          <p:val>
                                            <p:strVal val="#ppt_y"/>
                                          </p:val>
                                        </p:tav>
                                        <p:tav tm="100000">
                                          <p:val>
                                            <p:strVal val="#ppt_y"/>
                                          </p:val>
                                        </p:tav>
                                      </p:tavLst>
                                    </p:anim>
                                  </p:childTnLst>
                                </p:cTn>
                              </p:par>
                              <p:par>
                                <p:cTn id="308" presetID="2" presetClass="entr" presetSubtype="2" fill="hold" nodeType="withEffect">
                                  <p:stCondLst>
                                    <p:cond delay="0"/>
                                  </p:stCondLst>
                                  <p:childTnLst>
                                    <p:set>
                                      <p:cBhvr>
                                        <p:cTn id="309" dur="1" fill="hold">
                                          <p:stCondLst>
                                            <p:cond delay="0"/>
                                          </p:stCondLst>
                                        </p:cTn>
                                        <p:tgtEl>
                                          <p:spTgt spid="9"/>
                                        </p:tgtEl>
                                        <p:attrNameLst>
                                          <p:attrName>style.visibility</p:attrName>
                                        </p:attrNameLst>
                                      </p:cBhvr>
                                      <p:to>
                                        <p:strVal val="visible"/>
                                      </p:to>
                                    </p:set>
                                    <p:anim calcmode="lin" valueType="num">
                                      <p:cBhvr additive="base">
                                        <p:cTn id="310" dur="500" fill="hold"/>
                                        <p:tgtEl>
                                          <p:spTgt spid="9"/>
                                        </p:tgtEl>
                                        <p:attrNameLst>
                                          <p:attrName>ppt_x</p:attrName>
                                        </p:attrNameLst>
                                      </p:cBhvr>
                                      <p:tavLst>
                                        <p:tav tm="0">
                                          <p:val>
                                            <p:strVal val="1+#ppt_w/2"/>
                                          </p:val>
                                        </p:tav>
                                        <p:tav tm="100000">
                                          <p:val>
                                            <p:strVal val="#ppt_x"/>
                                          </p:val>
                                        </p:tav>
                                      </p:tavLst>
                                    </p:anim>
                                    <p:anim calcmode="lin" valueType="num">
                                      <p:cBhvr additive="base">
                                        <p:cTn id="311" dur="500" fill="hold"/>
                                        <p:tgtEl>
                                          <p:spTgt spid="9"/>
                                        </p:tgtEl>
                                        <p:attrNameLst>
                                          <p:attrName>ppt_y</p:attrName>
                                        </p:attrNameLst>
                                      </p:cBhvr>
                                      <p:tavLst>
                                        <p:tav tm="0">
                                          <p:val>
                                            <p:strVal val="#ppt_y"/>
                                          </p:val>
                                        </p:tav>
                                        <p:tav tm="100000">
                                          <p:val>
                                            <p:strVal val="#ppt_y"/>
                                          </p:val>
                                        </p:tav>
                                      </p:tavLst>
                                    </p:anim>
                                  </p:childTnLst>
                                </p:cTn>
                              </p:par>
                              <p:par>
                                <p:cTn id="312" presetID="2" presetClass="entr" presetSubtype="2" fill="hold" nodeType="withEffect">
                                  <p:stCondLst>
                                    <p:cond delay="0"/>
                                  </p:stCondLst>
                                  <p:childTnLst>
                                    <p:set>
                                      <p:cBhvr>
                                        <p:cTn id="313" dur="1" fill="hold">
                                          <p:stCondLst>
                                            <p:cond delay="0"/>
                                          </p:stCondLst>
                                        </p:cTn>
                                        <p:tgtEl>
                                          <p:spTgt spid="70"/>
                                        </p:tgtEl>
                                        <p:attrNameLst>
                                          <p:attrName>style.visibility</p:attrName>
                                        </p:attrNameLst>
                                      </p:cBhvr>
                                      <p:to>
                                        <p:strVal val="visible"/>
                                      </p:to>
                                    </p:set>
                                    <p:anim calcmode="lin" valueType="num">
                                      <p:cBhvr additive="base">
                                        <p:cTn id="314" dur="500" fill="hold"/>
                                        <p:tgtEl>
                                          <p:spTgt spid="70"/>
                                        </p:tgtEl>
                                        <p:attrNameLst>
                                          <p:attrName>ppt_x</p:attrName>
                                        </p:attrNameLst>
                                      </p:cBhvr>
                                      <p:tavLst>
                                        <p:tav tm="0">
                                          <p:val>
                                            <p:strVal val="1+#ppt_w/2"/>
                                          </p:val>
                                        </p:tav>
                                        <p:tav tm="100000">
                                          <p:val>
                                            <p:strVal val="#ppt_x"/>
                                          </p:val>
                                        </p:tav>
                                      </p:tavLst>
                                    </p:anim>
                                    <p:anim calcmode="lin" valueType="num">
                                      <p:cBhvr additive="base">
                                        <p:cTn id="315" dur="500" fill="hold"/>
                                        <p:tgtEl>
                                          <p:spTgt spid="70"/>
                                        </p:tgtEl>
                                        <p:attrNameLst>
                                          <p:attrName>ppt_y</p:attrName>
                                        </p:attrNameLst>
                                      </p:cBhvr>
                                      <p:tavLst>
                                        <p:tav tm="0">
                                          <p:val>
                                            <p:strVal val="#ppt_y"/>
                                          </p:val>
                                        </p:tav>
                                        <p:tav tm="100000">
                                          <p:val>
                                            <p:strVal val="#ppt_y"/>
                                          </p:val>
                                        </p:tav>
                                      </p:tavLst>
                                    </p:anim>
                                  </p:childTnLst>
                                </p:cTn>
                              </p:par>
                              <p:par>
                                <p:cTn id="316" presetID="2" presetClass="entr" presetSubtype="2" fill="hold" nodeType="withEffect">
                                  <p:stCondLst>
                                    <p:cond delay="0"/>
                                  </p:stCondLst>
                                  <p:childTnLst>
                                    <p:set>
                                      <p:cBhvr>
                                        <p:cTn id="317" dur="1" fill="hold">
                                          <p:stCondLst>
                                            <p:cond delay="0"/>
                                          </p:stCondLst>
                                        </p:cTn>
                                        <p:tgtEl>
                                          <p:spTgt spid="74"/>
                                        </p:tgtEl>
                                        <p:attrNameLst>
                                          <p:attrName>style.visibility</p:attrName>
                                        </p:attrNameLst>
                                      </p:cBhvr>
                                      <p:to>
                                        <p:strVal val="visible"/>
                                      </p:to>
                                    </p:set>
                                    <p:anim calcmode="lin" valueType="num">
                                      <p:cBhvr additive="base">
                                        <p:cTn id="318" dur="500" fill="hold"/>
                                        <p:tgtEl>
                                          <p:spTgt spid="74"/>
                                        </p:tgtEl>
                                        <p:attrNameLst>
                                          <p:attrName>ppt_x</p:attrName>
                                        </p:attrNameLst>
                                      </p:cBhvr>
                                      <p:tavLst>
                                        <p:tav tm="0">
                                          <p:val>
                                            <p:strVal val="1+#ppt_w/2"/>
                                          </p:val>
                                        </p:tav>
                                        <p:tav tm="100000">
                                          <p:val>
                                            <p:strVal val="#ppt_x"/>
                                          </p:val>
                                        </p:tav>
                                      </p:tavLst>
                                    </p:anim>
                                    <p:anim calcmode="lin" valueType="num">
                                      <p:cBhvr additive="base">
                                        <p:cTn id="319" dur="500" fill="hold"/>
                                        <p:tgtEl>
                                          <p:spTgt spid="74"/>
                                        </p:tgtEl>
                                        <p:attrNameLst>
                                          <p:attrName>ppt_y</p:attrName>
                                        </p:attrNameLst>
                                      </p:cBhvr>
                                      <p:tavLst>
                                        <p:tav tm="0">
                                          <p:val>
                                            <p:strVal val="#ppt_y"/>
                                          </p:val>
                                        </p:tav>
                                        <p:tav tm="100000">
                                          <p:val>
                                            <p:strVal val="#ppt_y"/>
                                          </p:val>
                                        </p:tav>
                                      </p:tavLst>
                                    </p:anim>
                                  </p:childTnLst>
                                </p:cTn>
                              </p:par>
                              <p:par>
                                <p:cTn id="320" presetID="2" presetClass="entr" presetSubtype="2" fill="hold" nodeType="withEffect">
                                  <p:stCondLst>
                                    <p:cond delay="0"/>
                                  </p:stCondLst>
                                  <p:childTnLst>
                                    <p:set>
                                      <p:cBhvr>
                                        <p:cTn id="321" dur="1" fill="hold">
                                          <p:stCondLst>
                                            <p:cond delay="0"/>
                                          </p:stCondLst>
                                        </p:cTn>
                                        <p:tgtEl>
                                          <p:spTgt spid="78"/>
                                        </p:tgtEl>
                                        <p:attrNameLst>
                                          <p:attrName>style.visibility</p:attrName>
                                        </p:attrNameLst>
                                      </p:cBhvr>
                                      <p:to>
                                        <p:strVal val="visible"/>
                                      </p:to>
                                    </p:set>
                                    <p:anim calcmode="lin" valueType="num">
                                      <p:cBhvr additive="base">
                                        <p:cTn id="322" dur="500" fill="hold"/>
                                        <p:tgtEl>
                                          <p:spTgt spid="78"/>
                                        </p:tgtEl>
                                        <p:attrNameLst>
                                          <p:attrName>ppt_x</p:attrName>
                                        </p:attrNameLst>
                                      </p:cBhvr>
                                      <p:tavLst>
                                        <p:tav tm="0">
                                          <p:val>
                                            <p:strVal val="1+#ppt_w/2"/>
                                          </p:val>
                                        </p:tav>
                                        <p:tav tm="100000">
                                          <p:val>
                                            <p:strVal val="#ppt_x"/>
                                          </p:val>
                                        </p:tav>
                                      </p:tavLst>
                                    </p:anim>
                                    <p:anim calcmode="lin" valueType="num">
                                      <p:cBhvr additive="base">
                                        <p:cTn id="323" dur="500" fill="hold"/>
                                        <p:tgtEl>
                                          <p:spTgt spid="78"/>
                                        </p:tgtEl>
                                        <p:attrNameLst>
                                          <p:attrName>ppt_y</p:attrName>
                                        </p:attrNameLst>
                                      </p:cBhvr>
                                      <p:tavLst>
                                        <p:tav tm="0">
                                          <p:val>
                                            <p:strVal val="#ppt_y"/>
                                          </p:val>
                                        </p:tav>
                                        <p:tav tm="100000">
                                          <p:val>
                                            <p:strVal val="#ppt_y"/>
                                          </p:val>
                                        </p:tav>
                                      </p:tavLst>
                                    </p:anim>
                                  </p:childTnLst>
                                </p:cTn>
                              </p:par>
                              <p:par>
                                <p:cTn id="324" presetID="2" presetClass="entr" presetSubtype="2" fill="hold" nodeType="withEffect">
                                  <p:stCondLst>
                                    <p:cond delay="0"/>
                                  </p:stCondLst>
                                  <p:childTnLst>
                                    <p:set>
                                      <p:cBhvr>
                                        <p:cTn id="325" dur="1" fill="hold">
                                          <p:stCondLst>
                                            <p:cond delay="0"/>
                                          </p:stCondLst>
                                        </p:cTn>
                                        <p:tgtEl>
                                          <p:spTgt spid="81"/>
                                        </p:tgtEl>
                                        <p:attrNameLst>
                                          <p:attrName>style.visibility</p:attrName>
                                        </p:attrNameLst>
                                      </p:cBhvr>
                                      <p:to>
                                        <p:strVal val="visible"/>
                                      </p:to>
                                    </p:set>
                                    <p:anim calcmode="lin" valueType="num">
                                      <p:cBhvr additive="base">
                                        <p:cTn id="326" dur="500" fill="hold"/>
                                        <p:tgtEl>
                                          <p:spTgt spid="81"/>
                                        </p:tgtEl>
                                        <p:attrNameLst>
                                          <p:attrName>ppt_x</p:attrName>
                                        </p:attrNameLst>
                                      </p:cBhvr>
                                      <p:tavLst>
                                        <p:tav tm="0">
                                          <p:val>
                                            <p:strVal val="1+#ppt_w/2"/>
                                          </p:val>
                                        </p:tav>
                                        <p:tav tm="100000">
                                          <p:val>
                                            <p:strVal val="#ppt_x"/>
                                          </p:val>
                                        </p:tav>
                                      </p:tavLst>
                                    </p:anim>
                                    <p:anim calcmode="lin" valueType="num">
                                      <p:cBhvr additive="base">
                                        <p:cTn id="327" dur="500" fill="hold"/>
                                        <p:tgtEl>
                                          <p:spTgt spid="81"/>
                                        </p:tgtEl>
                                        <p:attrNameLst>
                                          <p:attrName>ppt_y</p:attrName>
                                        </p:attrNameLst>
                                      </p:cBhvr>
                                      <p:tavLst>
                                        <p:tav tm="0">
                                          <p:val>
                                            <p:strVal val="#ppt_y"/>
                                          </p:val>
                                        </p:tav>
                                        <p:tav tm="100000">
                                          <p:val>
                                            <p:strVal val="#ppt_y"/>
                                          </p:val>
                                        </p:tav>
                                      </p:tavLst>
                                    </p:anim>
                                  </p:childTnLst>
                                </p:cTn>
                              </p:par>
                              <p:par>
                                <p:cTn id="328" presetID="2" presetClass="entr" presetSubtype="2" fill="hold" nodeType="withEffect">
                                  <p:stCondLst>
                                    <p:cond delay="0"/>
                                  </p:stCondLst>
                                  <p:childTnLst>
                                    <p:set>
                                      <p:cBhvr>
                                        <p:cTn id="329" dur="1" fill="hold">
                                          <p:stCondLst>
                                            <p:cond delay="0"/>
                                          </p:stCondLst>
                                        </p:cTn>
                                        <p:tgtEl>
                                          <p:spTgt spid="84"/>
                                        </p:tgtEl>
                                        <p:attrNameLst>
                                          <p:attrName>style.visibility</p:attrName>
                                        </p:attrNameLst>
                                      </p:cBhvr>
                                      <p:to>
                                        <p:strVal val="visible"/>
                                      </p:to>
                                    </p:set>
                                    <p:anim calcmode="lin" valueType="num">
                                      <p:cBhvr additive="base">
                                        <p:cTn id="330" dur="500" fill="hold"/>
                                        <p:tgtEl>
                                          <p:spTgt spid="84"/>
                                        </p:tgtEl>
                                        <p:attrNameLst>
                                          <p:attrName>ppt_x</p:attrName>
                                        </p:attrNameLst>
                                      </p:cBhvr>
                                      <p:tavLst>
                                        <p:tav tm="0">
                                          <p:val>
                                            <p:strVal val="1+#ppt_w/2"/>
                                          </p:val>
                                        </p:tav>
                                        <p:tav tm="100000">
                                          <p:val>
                                            <p:strVal val="#ppt_x"/>
                                          </p:val>
                                        </p:tav>
                                      </p:tavLst>
                                    </p:anim>
                                    <p:anim calcmode="lin" valueType="num">
                                      <p:cBhvr additive="base">
                                        <p:cTn id="331" dur="500" fill="hold"/>
                                        <p:tgtEl>
                                          <p:spTgt spid="84"/>
                                        </p:tgtEl>
                                        <p:attrNameLst>
                                          <p:attrName>ppt_y</p:attrName>
                                        </p:attrNameLst>
                                      </p:cBhvr>
                                      <p:tavLst>
                                        <p:tav tm="0">
                                          <p:val>
                                            <p:strVal val="#ppt_y"/>
                                          </p:val>
                                        </p:tav>
                                        <p:tav tm="100000">
                                          <p:val>
                                            <p:strVal val="#ppt_y"/>
                                          </p:val>
                                        </p:tav>
                                      </p:tavLst>
                                    </p:anim>
                                  </p:childTnLst>
                                </p:cTn>
                              </p:par>
                              <p:par>
                                <p:cTn id="332" presetID="2" presetClass="entr" presetSubtype="2" fill="hold" nodeType="withEffect">
                                  <p:stCondLst>
                                    <p:cond delay="0"/>
                                  </p:stCondLst>
                                  <p:childTnLst>
                                    <p:set>
                                      <p:cBhvr>
                                        <p:cTn id="333" dur="1" fill="hold">
                                          <p:stCondLst>
                                            <p:cond delay="0"/>
                                          </p:stCondLst>
                                        </p:cTn>
                                        <p:tgtEl>
                                          <p:spTgt spid="90"/>
                                        </p:tgtEl>
                                        <p:attrNameLst>
                                          <p:attrName>style.visibility</p:attrName>
                                        </p:attrNameLst>
                                      </p:cBhvr>
                                      <p:to>
                                        <p:strVal val="visible"/>
                                      </p:to>
                                    </p:set>
                                    <p:anim calcmode="lin" valueType="num">
                                      <p:cBhvr additive="base">
                                        <p:cTn id="334" dur="500" fill="hold"/>
                                        <p:tgtEl>
                                          <p:spTgt spid="90"/>
                                        </p:tgtEl>
                                        <p:attrNameLst>
                                          <p:attrName>ppt_x</p:attrName>
                                        </p:attrNameLst>
                                      </p:cBhvr>
                                      <p:tavLst>
                                        <p:tav tm="0">
                                          <p:val>
                                            <p:strVal val="1+#ppt_w/2"/>
                                          </p:val>
                                        </p:tav>
                                        <p:tav tm="100000">
                                          <p:val>
                                            <p:strVal val="#ppt_x"/>
                                          </p:val>
                                        </p:tav>
                                      </p:tavLst>
                                    </p:anim>
                                    <p:anim calcmode="lin" valueType="num">
                                      <p:cBhvr additive="base">
                                        <p:cTn id="335"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8"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4" grpId="0"/>
      <p:bldP spid="103" grpId="0" animBg="1"/>
      <p:bldP spid="105" grpId="0" animBg="1"/>
      <p:bldP spid="107" grpId="0"/>
      <p:bldP spid="110" grpId="0" animBg="1"/>
      <p:bldP spid="115" grpId="0" animBg="1"/>
      <p:bldP spid="116" grpId="0" animBg="1"/>
      <p:bldP spid="117" grpId="0" animBg="1"/>
      <p:bldP spid="128" grpId="0" animBg="1"/>
      <p:bldP spid="139" grpId="0" animBg="1"/>
      <p:bldP spid="5" grpId="0" animBg="1"/>
      <p:bldP spid="61" grpId="0" animBg="1"/>
      <p:bldP spid="63" grpId="0" animBg="1"/>
      <p:bldP spid="64" grpId="0" animBg="1"/>
      <p:bldP spid="66" grpId="0" animBg="1"/>
      <p:bldP spid="67" grpId="0" animBg="1"/>
      <p:bldP spid="6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56880" y="4262134"/>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27920" y="463376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FE6F2C1-1C10-4770-9EB1-DB5AB86C39B3}"/>
              </a:ext>
            </a:extLst>
          </p:cNvPr>
          <p:cNvCxnSpPr>
            <a:cxnSpLocks/>
            <a:stCxn id="105" idx="6"/>
            <a:endCxn id="122" idx="2"/>
          </p:cNvCxnSpPr>
          <p:nvPr/>
        </p:nvCxnSpPr>
        <p:spPr bwMode="auto">
          <a:xfrm flipV="1">
            <a:off x="7789500" y="3252018"/>
            <a:ext cx="2011826" cy="124624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55" idx="6"/>
            <a:endCxn id="76" idx="2"/>
          </p:cNvCxnSpPr>
          <p:nvPr/>
        </p:nvCxnSpPr>
        <p:spPr bwMode="auto">
          <a:xfrm flipV="1">
            <a:off x="7728926" y="1960396"/>
            <a:ext cx="2049287" cy="6508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3" idx="6"/>
            <a:endCxn id="121" idx="2"/>
          </p:cNvCxnSpPr>
          <p:nvPr/>
        </p:nvCxnSpPr>
        <p:spPr bwMode="auto">
          <a:xfrm>
            <a:off x="7782248" y="3252928"/>
            <a:ext cx="1956288" cy="1277092"/>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127" idx="2"/>
          </p:cNvCxnSpPr>
          <p:nvPr/>
        </p:nvCxnSpPr>
        <p:spPr bwMode="auto">
          <a:xfrm flipV="1">
            <a:off x="7832727" y="5732329"/>
            <a:ext cx="1945486" cy="33817"/>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39" idx="6"/>
            <a:endCxn id="132" idx="2"/>
          </p:cNvCxnSpPr>
          <p:nvPr/>
        </p:nvCxnSpPr>
        <p:spPr bwMode="auto">
          <a:xfrm flipV="1">
            <a:off x="7871103" y="8014693"/>
            <a:ext cx="1945486" cy="33817"/>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17" idx="6"/>
            <a:endCxn id="130" idx="2"/>
          </p:cNvCxnSpPr>
          <p:nvPr/>
        </p:nvCxnSpPr>
        <p:spPr bwMode="auto">
          <a:xfrm flipV="1">
            <a:off x="7893992" y="6921141"/>
            <a:ext cx="1884221" cy="222184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28" idx="6"/>
            <a:endCxn id="131" idx="2"/>
          </p:cNvCxnSpPr>
          <p:nvPr/>
        </p:nvCxnSpPr>
        <p:spPr bwMode="auto">
          <a:xfrm>
            <a:off x="7854804" y="6907328"/>
            <a:ext cx="1946522" cy="2293239"/>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Flowchart: Connector 74">
            <a:extLst>
              <a:ext uri="{FF2B5EF4-FFF2-40B4-BE49-F238E27FC236}">
                <a16:creationId xmlns:a16="http://schemas.microsoft.com/office/drawing/2014/main" id="{EC5D918B-B03D-4CFE-97BB-D0971B74EDD8}"/>
              </a:ext>
            </a:extLst>
          </p:cNvPr>
          <p:cNvSpPr/>
          <p:nvPr/>
        </p:nvSpPr>
        <p:spPr bwMode="auto">
          <a:xfrm>
            <a:off x="7267346" y="214609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6" name="Flowchart: Connector 75">
            <a:extLst>
              <a:ext uri="{FF2B5EF4-FFF2-40B4-BE49-F238E27FC236}">
                <a16:creationId xmlns:a16="http://schemas.microsoft.com/office/drawing/2014/main" id="{095C4871-2D36-470E-A869-2AA07EA939E4}"/>
              </a:ext>
            </a:extLst>
          </p:cNvPr>
          <p:cNvSpPr/>
          <p:nvPr/>
        </p:nvSpPr>
        <p:spPr bwMode="auto">
          <a:xfrm>
            <a:off x="9778213" y="144127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7" name="Flowchart: Connector 76">
            <a:extLst>
              <a:ext uri="{FF2B5EF4-FFF2-40B4-BE49-F238E27FC236}">
                <a16:creationId xmlns:a16="http://schemas.microsoft.com/office/drawing/2014/main" id="{3574D463-6150-4A58-A475-89D750C2BB58}"/>
              </a:ext>
            </a:extLst>
          </p:cNvPr>
          <p:cNvSpPr/>
          <p:nvPr/>
        </p:nvSpPr>
        <p:spPr bwMode="auto">
          <a:xfrm>
            <a:off x="10329181" y="465714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9" name="Flowchart: Connector 78">
            <a:extLst>
              <a:ext uri="{FF2B5EF4-FFF2-40B4-BE49-F238E27FC236}">
                <a16:creationId xmlns:a16="http://schemas.microsoft.com/office/drawing/2014/main" id="{16AE8D24-DE84-44E4-A8FC-8A54C906D2F0}"/>
              </a:ext>
            </a:extLst>
          </p:cNvPr>
          <p:cNvSpPr/>
          <p:nvPr/>
        </p:nvSpPr>
        <p:spPr bwMode="auto">
          <a:xfrm>
            <a:off x="9954787" y="464413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0" name="Flowchart: Connector 79">
            <a:extLst>
              <a:ext uri="{FF2B5EF4-FFF2-40B4-BE49-F238E27FC236}">
                <a16:creationId xmlns:a16="http://schemas.microsoft.com/office/drawing/2014/main" id="{23BF369D-6DBF-44A3-BDF0-72A56CCF3FBC}"/>
              </a:ext>
            </a:extLst>
          </p:cNvPr>
          <p:cNvSpPr/>
          <p:nvPr/>
        </p:nvSpPr>
        <p:spPr bwMode="auto">
          <a:xfrm>
            <a:off x="10409367" y="426760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2" name="Flowchart: Connector 81">
            <a:extLst>
              <a:ext uri="{FF2B5EF4-FFF2-40B4-BE49-F238E27FC236}">
                <a16:creationId xmlns:a16="http://schemas.microsoft.com/office/drawing/2014/main" id="{DB5D235F-CE2C-4AF5-BBBB-E99398EF8979}"/>
              </a:ext>
            </a:extLst>
          </p:cNvPr>
          <p:cNvSpPr/>
          <p:nvPr/>
        </p:nvSpPr>
        <p:spPr bwMode="auto">
          <a:xfrm>
            <a:off x="9998381" y="211483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3" name="Flowchart: Connector 82">
            <a:extLst>
              <a:ext uri="{FF2B5EF4-FFF2-40B4-BE49-F238E27FC236}">
                <a16:creationId xmlns:a16="http://schemas.microsoft.com/office/drawing/2014/main" id="{7E4E09E7-1D15-4C60-9B0A-7C5DA2F18A1D}"/>
              </a:ext>
            </a:extLst>
          </p:cNvPr>
          <p:cNvSpPr/>
          <p:nvPr/>
        </p:nvSpPr>
        <p:spPr bwMode="auto">
          <a:xfrm>
            <a:off x="10174900" y="171855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1" name="Flowchart: Connector 90">
            <a:extLst>
              <a:ext uri="{FF2B5EF4-FFF2-40B4-BE49-F238E27FC236}">
                <a16:creationId xmlns:a16="http://schemas.microsoft.com/office/drawing/2014/main" id="{8B780B70-1AD4-4C48-9B75-61047DF519EE}"/>
              </a:ext>
            </a:extLst>
          </p:cNvPr>
          <p:cNvSpPr/>
          <p:nvPr/>
        </p:nvSpPr>
        <p:spPr bwMode="auto">
          <a:xfrm>
            <a:off x="10311723" y="307599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8" name="Flowchart: Connector 107">
            <a:extLst>
              <a:ext uri="{FF2B5EF4-FFF2-40B4-BE49-F238E27FC236}">
                <a16:creationId xmlns:a16="http://schemas.microsoft.com/office/drawing/2014/main" id="{38D6681F-3E46-4252-A385-751C7DBA25DD}"/>
              </a:ext>
            </a:extLst>
          </p:cNvPr>
          <p:cNvSpPr/>
          <p:nvPr/>
        </p:nvSpPr>
        <p:spPr bwMode="auto">
          <a:xfrm>
            <a:off x="10019352" y="330684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9" name="Flowchart: Connector 108">
            <a:extLst>
              <a:ext uri="{FF2B5EF4-FFF2-40B4-BE49-F238E27FC236}">
                <a16:creationId xmlns:a16="http://schemas.microsoft.com/office/drawing/2014/main" id="{D29BCF11-1064-491E-80F1-61A6FE42D202}"/>
              </a:ext>
            </a:extLst>
          </p:cNvPr>
          <p:cNvSpPr/>
          <p:nvPr/>
        </p:nvSpPr>
        <p:spPr bwMode="auto">
          <a:xfrm>
            <a:off x="10441009" y="347731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2" name="Flowchart: Connector 111">
            <a:extLst>
              <a:ext uri="{FF2B5EF4-FFF2-40B4-BE49-F238E27FC236}">
                <a16:creationId xmlns:a16="http://schemas.microsoft.com/office/drawing/2014/main" id="{519B3BD4-8493-4AE6-94B0-5B95B332E4B2}"/>
              </a:ext>
            </a:extLst>
          </p:cNvPr>
          <p:cNvSpPr/>
          <p:nvPr/>
        </p:nvSpPr>
        <p:spPr bwMode="auto">
          <a:xfrm>
            <a:off x="10167219" y="667083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3" name="Flowchart: Connector 112">
            <a:extLst>
              <a:ext uri="{FF2B5EF4-FFF2-40B4-BE49-F238E27FC236}">
                <a16:creationId xmlns:a16="http://schemas.microsoft.com/office/drawing/2014/main" id="{75158A39-A103-47F1-8F13-64BF45069DC1}"/>
              </a:ext>
            </a:extLst>
          </p:cNvPr>
          <p:cNvSpPr/>
          <p:nvPr/>
        </p:nvSpPr>
        <p:spPr bwMode="auto">
          <a:xfrm>
            <a:off x="10123180" y="802536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4" name="Flowchart: Connector 113">
            <a:extLst>
              <a:ext uri="{FF2B5EF4-FFF2-40B4-BE49-F238E27FC236}">
                <a16:creationId xmlns:a16="http://schemas.microsoft.com/office/drawing/2014/main" id="{1FA0D21C-8ECE-4CE1-888D-B386E374285E}"/>
              </a:ext>
            </a:extLst>
          </p:cNvPr>
          <p:cNvSpPr/>
          <p:nvPr/>
        </p:nvSpPr>
        <p:spPr bwMode="auto">
          <a:xfrm>
            <a:off x="10439931" y="78870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8" name="Flowchart: Connector 117">
            <a:extLst>
              <a:ext uri="{FF2B5EF4-FFF2-40B4-BE49-F238E27FC236}">
                <a16:creationId xmlns:a16="http://schemas.microsoft.com/office/drawing/2014/main" id="{9464A5C6-ED9F-4D2F-B858-49930DB0284C}"/>
              </a:ext>
            </a:extLst>
          </p:cNvPr>
          <p:cNvSpPr/>
          <p:nvPr/>
        </p:nvSpPr>
        <p:spPr bwMode="auto">
          <a:xfrm>
            <a:off x="10473383" y="917319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9" name="Flowchart: Connector 118">
            <a:extLst>
              <a:ext uri="{FF2B5EF4-FFF2-40B4-BE49-F238E27FC236}">
                <a16:creationId xmlns:a16="http://schemas.microsoft.com/office/drawing/2014/main" id="{D072F4DA-A0CB-455C-82C0-6CF513F5A27D}"/>
              </a:ext>
            </a:extLst>
          </p:cNvPr>
          <p:cNvSpPr/>
          <p:nvPr/>
        </p:nvSpPr>
        <p:spPr bwMode="auto">
          <a:xfrm>
            <a:off x="10190559" y="76584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0" name="Flowchart: Connector 119">
            <a:extLst>
              <a:ext uri="{FF2B5EF4-FFF2-40B4-BE49-F238E27FC236}">
                <a16:creationId xmlns:a16="http://schemas.microsoft.com/office/drawing/2014/main" id="{5FB239FE-9F84-4B38-B85E-6BC6B61D0689}"/>
              </a:ext>
            </a:extLst>
          </p:cNvPr>
          <p:cNvSpPr/>
          <p:nvPr/>
        </p:nvSpPr>
        <p:spPr bwMode="auto">
          <a:xfrm>
            <a:off x="10120178" y="899494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1" name="Flowchart: Connector 120">
            <a:extLst>
              <a:ext uri="{FF2B5EF4-FFF2-40B4-BE49-F238E27FC236}">
                <a16:creationId xmlns:a16="http://schemas.microsoft.com/office/drawing/2014/main" id="{EE9550C4-23F0-4F16-A2AB-D0B75B53C9D4}"/>
              </a:ext>
            </a:extLst>
          </p:cNvPr>
          <p:cNvSpPr/>
          <p:nvPr/>
        </p:nvSpPr>
        <p:spPr bwMode="auto">
          <a:xfrm>
            <a:off x="9738536" y="401089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2" name="Flowchart: Connector 121">
            <a:extLst>
              <a:ext uri="{FF2B5EF4-FFF2-40B4-BE49-F238E27FC236}">
                <a16:creationId xmlns:a16="http://schemas.microsoft.com/office/drawing/2014/main" id="{E86F003E-A4FF-4970-8ECD-8842E36800A1}"/>
              </a:ext>
            </a:extLst>
          </p:cNvPr>
          <p:cNvSpPr/>
          <p:nvPr/>
        </p:nvSpPr>
        <p:spPr bwMode="auto">
          <a:xfrm>
            <a:off x="9801326" y="273289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3" name="TextBox 122">
            <a:extLst>
              <a:ext uri="{FF2B5EF4-FFF2-40B4-BE49-F238E27FC236}">
                <a16:creationId xmlns:a16="http://schemas.microsoft.com/office/drawing/2014/main" id="{A81BF21C-C1D3-4BC6-8789-FCC95F95C278}"/>
              </a:ext>
            </a:extLst>
          </p:cNvPr>
          <p:cNvSpPr txBox="1"/>
          <p:nvPr/>
        </p:nvSpPr>
        <p:spPr>
          <a:xfrm>
            <a:off x="10448784" y="5081925"/>
            <a:ext cx="184731" cy="553998"/>
          </a:xfrm>
          <a:prstGeom prst="rect">
            <a:avLst/>
          </a:prstGeom>
          <a:noFill/>
        </p:spPr>
        <p:txBody>
          <a:bodyPr wrap="none" rtlCol="0">
            <a:spAutoFit/>
          </a:bodyPr>
          <a:lstStyle/>
          <a:p>
            <a:endParaRPr lang="en-US" sz="3000" dirty="0"/>
          </a:p>
        </p:txBody>
      </p:sp>
      <p:sp>
        <p:nvSpPr>
          <p:cNvPr id="124" name="Flowchart: Connector 123">
            <a:extLst>
              <a:ext uri="{FF2B5EF4-FFF2-40B4-BE49-F238E27FC236}">
                <a16:creationId xmlns:a16="http://schemas.microsoft.com/office/drawing/2014/main" id="{11CFA4D6-9540-4AC5-92B2-0186528CB191}"/>
              </a:ext>
            </a:extLst>
          </p:cNvPr>
          <p:cNvSpPr/>
          <p:nvPr/>
        </p:nvSpPr>
        <p:spPr bwMode="auto">
          <a:xfrm>
            <a:off x="9981003" y="578863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5" name="Flowchart: Connector 124">
            <a:extLst>
              <a:ext uri="{FF2B5EF4-FFF2-40B4-BE49-F238E27FC236}">
                <a16:creationId xmlns:a16="http://schemas.microsoft.com/office/drawing/2014/main" id="{540BA20C-AEB7-45BE-9B82-C71D8BD16CAB}"/>
              </a:ext>
            </a:extLst>
          </p:cNvPr>
          <p:cNvSpPr/>
          <p:nvPr/>
        </p:nvSpPr>
        <p:spPr bwMode="auto">
          <a:xfrm>
            <a:off x="10291517" y="55851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7" name="Flowchart: Connector 126">
            <a:extLst>
              <a:ext uri="{FF2B5EF4-FFF2-40B4-BE49-F238E27FC236}">
                <a16:creationId xmlns:a16="http://schemas.microsoft.com/office/drawing/2014/main" id="{F6BE4148-6FDE-4942-8FEA-AEEA84FF5E32}"/>
              </a:ext>
            </a:extLst>
          </p:cNvPr>
          <p:cNvSpPr/>
          <p:nvPr/>
        </p:nvSpPr>
        <p:spPr bwMode="auto">
          <a:xfrm>
            <a:off x="9778213" y="5213205"/>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0" name="Flowchart: Connector 129">
            <a:extLst>
              <a:ext uri="{FF2B5EF4-FFF2-40B4-BE49-F238E27FC236}">
                <a16:creationId xmlns:a16="http://schemas.microsoft.com/office/drawing/2014/main" id="{12423CD5-CA62-4402-9E89-9470E486B4DD}"/>
              </a:ext>
            </a:extLst>
          </p:cNvPr>
          <p:cNvSpPr/>
          <p:nvPr/>
        </p:nvSpPr>
        <p:spPr bwMode="auto">
          <a:xfrm>
            <a:off x="9778213" y="640201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1" name="Flowchart: Connector 130">
            <a:extLst>
              <a:ext uri="{FF2B5EF4-FFF2-40B4-BE49-F238E27FC236}">
                <a16:creationId xmlns:a16="http://schemas.microsoft.com/office/drawing/2014/main" id="{F7DB4985-E9A2-444F-BF4C-8B55B8013707}"/>
              </a:ext>
            </a:extLst>
          </p:cNvPr>
          <p:cNvSpPr/>
          <p:nvPr/>
        </p:nvSpPr>
        <p:spPr bwMode="auto">
          <a:xfrm>
            <a:off x="9801326" y="868144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2" name="Flowchart: Connector 131">
            <a:extLst>
              <a:ext uri="{FF2B5EF4-FFF2-40B4-BE49-F238E27FC236}">
                <a16:creationId xmlns:a16="http://schemas.microsoft.com/office/drawing/2014/main" id="{89717C37-F969-43F8-BB40-9B3B5CB352BD}"/>
              </a:ext>
            </a:extLst>
          </p:cNvPr>
          <p:cNvSpPr/>
          <p:nvPr/>
        </p:nvSpPr>
        <p:spPr bwMode="auto">
          <a:xfrm>
            <a:off x="9816589" y="7495569"/>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3" name="Slide Number Placeholder 3">
            <a:extLst>
              <a:ext uri="{FF2B5EF4-FFF2-40B4-BE49-F238E27FC236}">
                <a16:creationId xmlns:a16="http://schemas.microsoft.com/office/drawing/2014/main" id="{37DE1180-D152-47C8-B4D2-369FE2AAD7D6}"/>
              </a:ext>
            </a:extLst>
          </p:cNvPr>
          <p:cNvSpPr>
            <a:spLocks noGrp="1"/>
          </p:cNvSpPr>
          <p:nvPr>
            <p:ph type="sldNum" sz="quarter" idx="10"/>
          </p:nvPr>
        </p:nvSpPr>
        <p:spPr>
          <a:xfrm>
            <a:off x="11371644" y="8837215"/>
            <a:ext cx="1700735" cy="357417"/>
          </a:xfrm>
        </p:spPr>
        <p:txBody>
          <a:bodyPr/>
          <a:lstStyle/>
          <a:p>
            <a:fld id="{FEF0C5C6-7631-47E2-8B65-F73CA4F43D0C}" type="slidenum">
              <a:rPr lang="en-US" sz="1600" smtClean="0"/>
              <a:t>18</a:t>
            </a:fld>
            <a:endParaRPr lang="en-US" sz="1600"/>
          </a:p>
        </p:txBody>
      </p:sp>
      <p:sp>
        <p:nvSpPr>
          <p:cNvPr id="134" name="TextBox 133">
            <a:extLst>
              <a:ext uri="{FF2B5EF4-FFF2-40B4-BE49-F238E27FC236}">
                <a16:creationId xmlns:a16="http://schemas.microsoft.com/office/drawing/2014/main" id="{25664327-048B-408C-8CE9-1F264452B4D4}"/>
              </a:ext>
            </a:extLst>
          </p:cNvPr>
          <p:cNvSpPr txBox="1"/>
          <p:nvPr/>
        </p:nvSpPr>
        <p:spPr>
          <a:xfrm>
            <a:off x="11019343" y="170735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1</a:t>
            </a:r>
          </a:p>
        </p:txBody>
      </p:sp>
      <p:sp>
        <p:nvSpPr>
          <p:cNvPr id="135" name="TextBox 134">
            <a:extLst>
              <a:ext uri="{FF2B5EF4-FFF2-40B4-BE49-F238E27FC236}">
                <a16:creationId xmlns:a16="http://schemas.microsoft.com/office/drawing/2014/main" id="{830B59C6-C3AF-443B-9B0B-9E4E01B4942B}"/>
              </a:ext>
            </a:extLst>
          </p:cNvPr>
          <p:cNvSpPr txBox="1"/>
          <p:nvPr/>
        </p:nvSpPr>
        <p:spPr>
          <a:xfrm>
            <a:off x="11019343" y="292821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2</a:t>
            </a:r>
          </a:p>
        </p:txBody>
      </p:sp>
      <p:sp>
        <p:nvSpPr>
          <p:cNvPr id="136" name="TextBox 135">
            <a:extLst>
              <a:ext uri="{FF2B5EF4-FFF2-40B4-BE49-F238E27FC236}">
                <a16:creationId xmlns:a16="http://schemas.microsoft.com/office/drawing/2014/main" id="{DE890766-6E48-463B-9723-4FF66DDCD76A}"/>
              </a:ext>
            </a:extLst>
          </p:cNvPr>
          <p:cNvSpPr txBox="1"/>
          <p:nvPr/>
        </p:nvSpPr>
        <p:spPr>
          <a:xfrm>
            <a:off x="11011015" y="4164035"/>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1 </a:t>
            </a:r>
          </a:p>
        </p:txBody>
      </p:sp>
      <p:sp>
        <p:nvSpPr>
          <p:cNvPr id="137" name="TextBox 136">
            <a:extLst>
              <a:ext uri="{FF2B5EF4-FFF2-40B4-BE49-F238E27FC236}">
                <a16:creationId xmlns:a16="http://schemas.microsoft.com/office/drawing/2014/main" id="{A66AA51D-8227-4876-A44C-623E2506BFCA}"/>
              </a:ext>
            </a:extLst>
          </p:cNvPr>
          <p:cNvSpPr txBox="1"/>
          <p:nvPr/>
        </p:nvSpPr>
        <p:spPr>
          <a:xfrm>
            <a:off x="11019343" y="542526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2 </a:t>
            </a:r>
          </a:p>
        </p:txBody>
      </p:sp>
      <p:sp>
        <p:nvSpPr>
          <p:cNvPr id="138" name="TextBox 137">
            <a:extLst>
              <a:ext uri="{FF2B5EF4-FFF2-40B4-BE49-F238E27FC236}">
                <a16:creationId xmlns:a16="http://schemas.microsoft.com/office/drawing/2014/main" id="{8B627A0B-A862-48AC-BCE0-C180D44B454E}"/>
              </a:ext>
            </a:extLst>
          </p:cNvPr>
          <p:cNvSpPr txBox="1"/>
          <p:nvPr/>
        </p:nvSpPr>
        <p:spPr>
          <a:xfrm>
            <a:off x="11019343" y="658362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1 </a:t>
            </a:r>
          </a:p>
        </p:txBody>
      </p:sp>
      <p:sp>
        <p:nvSpPr>
          <p:cNvPr id="141" name="TextBox 140">
            <a:extLst>
              <a:ext uri="{FF2B5EF4-FFF2-40B4-BE49-F238E27FC236}">
                <a16:creationId xmlns:a16="http://schemas.microsoft.com/office/drawing/2014/main" id="{440BF79D-629B-4C73-9AE7-C935D5ABB4E4}"/>
              </a:ext>
            </a:extLst>
          </p:cNvPr>
          <p:cNvSpPr txBox="1"/>
          <p:nvPr/>
        </p:nvSpPr>
        <p:spPr>
          <a:xfrm>
            <a:off x="10974857" y="7724659"/>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2 </a:t>
            </a:r>
          </a:p>
        </p:txBody>
      </p:sp>
      <p:sp>
        <p:nvSpPr>
          <p:cNvPr id="142" name="TextBox 141">
            <a:extLst>
              <a:ext uri="{FF2B5EF4-FFF2-40B4-BE49-F238E27FC236}">
                <a16:creationId xmlns:a16="http://schemas.microsoft.com/office/drawing/2014/main" id="{10A4E660-518B-4399-9730-F38CF3C2F9FE}"/>
              </a:ext>
            </a:extLst>
          </p:cNvPr>
          <p:cNvSpPr txBox="1"/>
          <p:nvPr/>
        </p:nvSpPr>
        <p:spPr>
          <a:xfrm>
            <a:off x="10974857" y="8828558"/>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Scanners </a:t>
            </a:r>
          </a:p>
        </p:txBody>
      </p:sp>
    </p:spTree>
    <p:extLst>
      <p:ext uri="{BB962C8B-B14F-4D97-AF65-F5344CB8AC3E}">
        <p14:creationId xmlns:p14="http://schemas.microsoft.com/office/powerpoint/2010/main" val="2804540364"/>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fade">
                                      <p:cBhvr>
                                        <p:cTn id="147" dur="1000"/>
                                        <p:tgtEl>
                                          <p:spTgt spid="89"/>
                                        </p:tgtEl>
                                      </p:cBhvr>
                                    </p:animEffect>
                                    <p:anim calcmode="lin" valueType="num">
                                      <p:cBhvr>
                                        <p:cTn id="148" dur="1000" fill="hold"/>
                                        <p:tgtEl>
                                          <p:spTgt spid="89"/>
                                        </p:tgtEl>
                                        <p:attrNameLst>
                                          <p:attrName>ppt_x</p:attrName>
                                        </p:attrNameLst>
                                      </p:cBhvr>
                                      <p:tavLst>
                                        <p:tav tm="0">
                                          <p:val>
                                            <p:strVal val="#ppt_x"/>
                                          </p:val>
                                        </p:tav>
                                        <p:tav tm="100000">
                                          <p:val>
                                            <p:strVal val="#ppt_x"/>
                                          </p:val>
                                        </p:tav>
                                      </p:tavLst>
                                    </p:anim>
                                    <p:anim calcmode="lin" valueType="num">
                                      <p:cBhvr>
                                        <p:cTn id="149" dur="1000" fill="hold"/>
                                        <p:tgtEl>
                                          <p:spTgt spid="8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92"/>
                                        </p:tgtEl>
                                        <p:attrNameLst>
                                          <p:attrName>style.visibility</p:attrName>
                                        </p:attrNameLst>
                                      </p:cBhvr>
                                      <p:to>
                                        <p:strVal val="visible"/>
                                      </p:to>
                                    </p:set>
                                    <p:animEffect transition="in" filter="fade">
                                      <p:cBhvr>
                                        <p:cTn id="152" dur="1000"/>
                                        <p:tgtEl>
                                          <p:spTgt spid="92"/>
                                        </p:tgtEl>
                                      </p:cBhvr>
                                    </p:animEffect>
                                    <p:anim calcmode="lin" valueType="num">
                                      <p:cBhvr>
                                        <p:cTn id="153" dur="1000" fill="hold"/>
                                        <p:tgtEl>
                                          <p:spTgt spid="92"/>
                                        </p:tgtEl>
                                        <p:attrNameLst>
                                          <p:attrName>ppt_x</p:attrName>
                                        </p:attrNameLst>
                                      </p:cBhvr>
                                      <p:tavLst>
                                        <p:tav tm="0">
                                          <p:val>
                                            <p:strVal val="#ppt_x"/>
                                          </p:val>
                                        </p:tav>
                                        <p:tav tm="100000">
                                          <p:val>
                                            <p:strVal val="#ppt_x"/>
                                          </p:val>
                                        </p:tav>
                                      </p:tavLst>
                                    </p:anim>
                                    <p:anim calcmode="lin" valueType="num">
                                      <p:cBhvr>
                                        <p:cTn id="154" dur="1000" fill="hold"/>
                                        <p:tgtEl>
                                          <p:spTgt spid="92"/>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fade">
                                      <p:cBhvr>
                                        <p:cTn id="157" dur="1000"/>
                                        <p:tgtEl>
                                          <p:spTgt spid="93"/>
                                        </p:tgtEl>
                                      </p:cBhvr>
                                    </p:animEffect>
                                    <p:anim calcmode="lin" valueType="num">
                                      <p:cBhvr>
                                        <p:cTn id="158" dur="1000" fill="hold"/>
                                        <p:tgtEl>
                                          <p:spTgt spid="93"/>
                                        </p:tgtEl>
                                        <p:attrNameLst>
                                          <p:attrName>ppt_x</p:attrName>
                                        </p:attrNameLst>
                                      </p:cBhvr>
                                      <p:tavLst>
                                        <p:tav tm="0">
                                          <p:val>
                                            <p:strVal val="#ppt_x"/>
                                          </p:val>
                                        </p:tav>
                                        <p:tav tm="100000">
                                          <p:val>
                                            <p:strVal val="#ppt_x"/>
                                          </p:val>
                                        </p:tav>
                                      </p:tavLst>
                                    </p:anim>
                                    <p:anim calcmode="lin" valueType="num">
                                      <p:cBhvr>
                                        <p:cTn id="159" dur="1000" fill="hold"/>
                                        <p:tgtEl>
                                          <p:spTgt spid="93"/>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animEffect transition="in" filter="fade">
                                      <p:cBhvr>
                                        <p:cTn id="162" dur="1000"/>
                                        <p:tgtEl>
                                          <p:spTgt spid="94"/>
                                        </p:tgtEl>
                                      </p:cBhvr>
                                    </p:animEffect>
                                    <p:anim calcmode="lin" valueType="num">
                                      <p:cBhvr>
                                        <p:cTn id="163" dur="1000" fill="hold"/>
                                        <p:tgtEl>
                                          <p:spTgt spid="94"/>
                                        </p:tgtEl>
                                        <p:attrNameLst>
                                          <p:attrName>ppt_x</p:attrName>
                                        </p:attrNameLst>
                                      </p:cBhvr>
                                      <p:tavLst>
                                        <p:tav tm="0">
                                          <p:val>
                                            <p:strVal val="#ppt_x"/>
                                          </p:val>
                                        </p:tav>
                                        <p:tav tm="100000">
                                          <p:val>
                                            <p:strVal val="#ppt_x"/>
                                          </p:val>
                                        </p:tav>
                                      </p:tavLst>
                                    </p:anim>
                                    <p:anim calcmode="lin" valueType="num">
                                      <p:cBhvr>
                                        <p:cTn id="164" dur="1000" fill="hold"/>
                                        <p:tgtEl>
                                          <p:spTgt spid="94"/>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Effect transition="in" filter="fade">
                                      <p:cBhvr>
                                        <p:cTn id="167" dur="1000"/>
                                        <p:tgtEl>
                                          <p:spTgt spid="96"/>
                                        </p:tgtEl>
                                      </p:cBhvr>
                                    </p:animEffect>
                                    <p:anim calcmode="lin" valueType="num">
                                      <p:cBhvr>
                                        <p:cTn id="168" dur="1000" fill="hold"/>
                                        <p:tgtEl>
                                          <p:spTgt spid="96"/>
                                        </p:tgtEl>
                                        <p:attrNameLst>
                                          <p:attrName>ppt_x</p:attrName>
                                        </p:attrNameLst>
                                      </p:cBhvr>
                                      <p:tavLst>
                                        <p:tav tm="0">
                                          <p:val>
                                            <p:strVal val="#ppt_x"/>
                                          </p:val>
                                        </p:tav>
                                        <p:tav tm="100000">
                                          <p:val>
                                            <p:strVal val="#ppt_x"/>
                                          </p:val>
                                        </p:tav>
                                      </p:tavLst>
                                    </p:anim>
                                    <p:anim calcmode="lin" valueType="num">
                                      <p:cBhvr>
                                        <p:cTn id="169" dur="1000" fill="hold"/>
                                        <p:tgtEl>
                                          <p:spTgt spid="9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1000"/>
                                        <p:tgtEl>
                                          <p:spTgt spid="97"/>
                                        </p:tgtEl>
                                      </p:cBhvr>
                                    </p:animEffect>
                                    <p:anim calcmode="lin" valueType="num">
                                      <p:cBhvr>
                                        <p:cTn id="173" dur="1000" fill="hold"/>
                                        <p:tgtEl>
                                          <p:spTgt spid="97"/>
                                        </p:tgtEl>
                                        <p:attrNameLst>
                                          <p:attrName>ppt_x</p:attrName>
                                        </p:attrNameLst>
                                      </p:cBhvr>
                                      <p:tavLst>
                                        <p:tav tm="0">
                                          <p:val>
                                            <p:strVal val="#ppt_x"/>
                                          </p:val>
                                        </p:tav>
                                        <p:tav tm="100000">
                                          <p:val>
                                            <p:strVal val="#ppt_x"/>
                                          </p:val>
                                        </p:tav>
                                      </p:tavLst>
                                    </p:anim>
                                    <p:anim calcmode="lin" valueType="num">
                                      <p:cBhvr>
                                        <p:cTn id="174" dur="1000" fill="hold"/>
                                        <p:tgtEl>
                                          <p:spTgt spid="9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animEffect transition="in" filter="fade">
                                      <p:cBhvr>
                                        <p:cTn id="177" dur="1000"/>
                                        <p:tgtEl>
                                          <p:spTgt spid="98"/>
                                        </p:tgtEl>
                                      </p:cBhvr>
                                    </p:animEffect>
                                    <p:anim calcmode="lin" valueType="num">
                                      <p:cBhvr>
                                        <p:cTn id="178" dur="1000" fill="hold"/>
                                        <p:tgtEl>
                                          <p:spTgt spid="98"/>
                                        </p:tgtEl>
                                        <p:attrNameLst>
                                          <p:attrName>ppt_x</p:attrName>
                                        </p:attrNameLst>
                                      </p:cBhvr>
                                      <p:tavLst>
                                        <p:tav tm="0">
                                          <p:val>
                                            <p:strVal val="#ppt_x"/>
                                          </p:val>
                                        </p:tav>
                                        <p:tav tm="100000">
                                          <p:val>
                                            <p:strVal val="#ppt_x"/>
                                          </p:val>
                                        </p:tav>
                                      </p:tavLst>
                                    </p:anim>
                                    <p:anim calcmode="lin" valueType="num">
                                      <p:cBhvr>
                                        <p:cTn id="179" dur="1000" fill="hold"/>
                                        <p:tgtEl>
                                          <p:spTgt spid="9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9"/>
                                        </p:tgtEl>
                                        <p:attrNameLst>
                                          <p:attrName>style.visibility</p:attrName>
                                        </p:attrNameLst>
                                      </p:cBhvr>
                                      <p:to>
                                        <p:strVal val="visible"/>
                                      </p:to>
                                    </p:set>
                                    <p:animEffect transition="in" filter="fade">
                                      <p:cBhvr>
                                        <p:cTn id="182" dur="1000"/>
                                        <p:tgtEl>
                                          <p:spTgt spid="99"/>
                                        </p:tgtEl>
                                      </p:cBhvr>
                                    </p:animEffect>
                                    <p:anim calcmode="lin" valueType="num">
                                      <p:cBhvr>
                                        <p:cTn id="183" dur="1000" fill="hold"/>
                                        <p:tgtEl>
                                          <p:spTgt spid="99"/>
                                        </p:tgtEl>
                                        <p:attrNameLst>
                                          <p:attrName>ppt_x</p:attrName>
                                        </p:attrNameLst>
                                      </p:cBhvr>
                                      <p:tavLst>
                                        <p:tav tm="0">
                                          <p:val>
                                            <p:strVal val="#ppt_x"/>
                                          </p:val>
                                        </p:tav>
                                        <p:tav tm="100000">
                                          <p:val>
                                            <p:strVal val="#ppt_x"/>
                                          </p:val>
                                        </p:tav>
                                      </p:tavLst>
                                    </p:anim>
                                    <p:anim calcmode="lin" valueType="num">
                                      <p:cBhvr>
                                        <p:cTn id="184" dur="1000" fill="hold"/>
                                        <p:tgtEl>
                                          <p:spTgt spid="99"/>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1000"/>
                                        <p:tgtEl>
                                          <p:spTgt spid="100"/>
                                        </p:tgtEl>
                                      </p:cBhvr>
                                    </p:animEffect>
                                    <p:anim calcmode="lin" valueType="num">
                                      <p:cBhvr>
                                        <p:cTn id="188" dur="1000" fill="hold"/>
                                        <p:tgtEl>
                                          <p:spTgt spid="100"/>
                                        </p:tgtEl>
                                        <p:attrNameLst>
                                          <p:attrName>ppt_x</p:attrName>
                                        </p:attrNameLst>
                                      </p:cBhvr>
                                      <p:tavLst>
                                        <p:tav tm="0">
                                          <p:val>
                                            <p:strVal val="#ppt_x"/>
                                          </p:val>
                                        </p:tav>
                                        <p:tav tm="100000">
                                          <p:val>
                                            <p:strVal val="#ppt_x"/>
                                          </p:val>
                                        </p:tav>
                                      </p:tavLst>
                                    </p:anim>
                                    <p:anim calcmode="lin" valueType="num">
                                      <p:cBhvr>
                                        <p:cTn id="189" dur="1000" fill="hold"/>
                                        <p:tgtEl>
                                          <p:spTgt spid="100"/>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fade">
                                      <p:cBhvr>
                                        <p:cTn id="192" dur="1000"/>
                                        <p:tgtEl>
                                          <p:spTgt spid="101"/>
                                        </p:tgtEl>
                                      </p:cBhvr>
                                    </p:animEffect>
                                    <p:anim calcmode="lin" valueType="num">
                                      <p:cBhvr>
                                        <p:cTn id="193" dur="1000" fill="hold"/>
                                        <p:tgtEl>
                                          <p:spTgt spid="101"/>
                                        </p:tgtEl>
                                        <p:attrNameLst>
                                          <p:attrName>ppt_x</p:attrName>
                                        </p:attrNameLst>
                                      </p:cBhvr>
                                      <p:tavLst>
                                        <p:tav tm="0">
                                          <p:val>
                                            <p:strVal val="#ppt_x"/>
                                          </p:val>
                                        </p:tav>
                                        <p:tav tm="100000">
                                          <p:val>
                                            <p:strVal val="#ppt_x"/>
                                          </p:val>
                                        </p:tav>
                                      </p:tavLst>
                                    </p:anim>
                                    <p:anim calcmode="lin" valueType="num">
                                      <p:cBhvr>
                                        <p:cTn id="194" dur="1000" fill="hold"/>
                                        <p:tgtEl>
                                          <p:spTgt spid="101"/>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fade">
                                      <p:cBhvr>
                                        <p:cTn id="197" dur="1000"/>
                                        <p:tgtEl>
                                          <p:spTgt spid="103"/>
                                        </p:tgtEl>
                                      </p:cBhvr>
                                    </p:animEffect>
                                    <p:anim calcmode="lin" valueType="num">
                                      <p:cBhvr>
                                        <p:cTn id="198" dur="1000" fill="hold"/>
                                        <p:tgtEl>
                                          <p:spTgt spid="103"/>
                                        </p:tgtEl>
                                        <p:attrNameLst>
                                          <p:attrName>ppt_x</p:attrName>
                                        </p:attrNameLst>
                                      </p:cBhvr>
                                      <p:tavLst>
                                        <p:tav tm="0">
                                          <p:val>
                                            <p:strVal val="#ppt_x"/>
                                          </p:val>
                                        </p:tav>
                                        <p:tav tm="100000">
                                          <p:val>
                                            <p:strVal val="#ppt_x"/>
                                          </p:val>
                                        </p:tav>
                                      </p:tavLst>
                                    </p:anim>
                                    <p:anim calcmode="lin" valueType="num">
                                      <p:cBhvr>
                                        <p:cTn id="199" dur="1000" fill="hold"/>
                                        <p:tgtEl>
                                          <p:spTgt spid="103"/>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104"/>
                                        </p:tgtEl>
                                        <p:attrNameLst>
                                          <p:attrName>style.visibility</p:attrName>
                                        </p:attrNameLst>
                                      </p:cBhvr>
                                      <p:to>
                                        <p:strVal val="visible"/>
                                      </p:to>
                                    </p:set>
                                    <p:animEffect transition="in" filter="fade">
                                      <p:cBhvr>
                                        <p:cTn id="202" dur="1000"/>
                                        <p:tgtEl>
                                          <p:spTgt spid="104"/>
                                        </p:tgtEl>
                                      </p:cBhvr>
                                    </p:animEffect>
                                    <p:anim calcmode="lin" valueType="num">
                                      <p:cBhvr>
                                        <p:cTn id="203" dur="1000" fill="hold"/>
                                        <p:tgtEl>
                                          <p:spTgt spid="104"/>
                                        </p:tgtEl>
                                        <p:attrNameLst>
                                          <p:attrName>ppt_x</p:attrName>
                                        </p:attrNameLst>
                                      </p:cBhvr>
                                      <p:tavLst>
                                        <p:tav tm="0">
                                          <p:val>
                                            <p:strVal val="#ppt_x"/>
                                          </p:val>
                                        </p:tav>
                                        <p:tav tm="100000">
                                          <p:val>
                                            <p:strVal val="#ppt_x"/>
                                          </p:val>
                                        </p:tav>
                                      </p:tavLst>
                                    </p:anim>
                                    <p:anim calcmode="lin" valueType="num">
                                      <p:cBhvr>
                                        <p:cTn id="204" dur="1000" fill="hold"/>
                                        <p:tgtEl>
                                          <p:spTgt spid="10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Effect transition="in" filter="fade">
                                      <p:cBhvr>
                                        <p:cTn id="207" dur="1000"/>
                                        <p:tgtEl>
                                          <p:spTgt spid="105"/>
                                        </p:tgtEl>
                                      </p:cBhvr>
                                    </p:animEffect>
                                    <p:anim calcmode="lin" valueType="num">
                                      <p:cBhvr>
                                        <p:cTn id="208" dur="1000" fill="hold"/>
                                        <p:tgtEl>
                                          <p:spTgt spid="105"/>
                                        </p:tgtEl>
                                        <p:attrNameLst>
                                          <p:attrName>ppt_x</p:attrName>
                                        </p:attrNameLst>
                                      </p:cBhvr>
                                      <p:tavLst>
                                        <p:tav tm="0">
                                          <p:val>
                                            <p:strVal val="#ppt_x"/>
                                          </p:val>
                                        </p:tav>
                                        <p:tav tm="100000">
                                          <p:val>
                                            <p:strVal val="#ppt_x"/>
                                          </p:val>
                                        </p:tav>
                                      </p:tavLst>
                                    </p:anim>
                                    <p:anim calcmode="lin" valueType="num">
                                      <p:cBhvr>
                                        <p:cTn id="209" dur="1000" fill="hold"/>
                                        <p:tgtEl>
                                          <p:spTgt spid="105"/>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106"/>
                                        </p:tgtEl>
                                        <p:attrNameLst>
                                          <p:attrName>style.visibility</p:attrName>
                                        </p:attrNameLst>
                                      </p:cBhvr>
                                      <p:to>
                                        <p:strVal val="visible"/>
                                      </p:to>
                                    </p:set>
                                    <p:animEffect transition="in" filter="fade">
                                      <p:cBhvr>
                                        <p:cTn id="212" dur="1000"/>
                                        <p:tgtEl>
                                          <p:spTgt spid="106"/>
                                        </p:tgtEl>
                                      </p:cBhvr>
                                    </p:animEffect>
                                    <p:anim calcmode="lin" valueType="num">
                                      <p:cBhvr>
                                        <p:cTn id="213" dur="1000" fill="hold"/>
                                        <p:tgtEl>
                                          <p:spTgt spid="106"/>
                                        </p:tgtEl>
                                        <p:attrNameLst>
                                          <p:attrName>ppt_x</p:attrName>
                                        </p:attrNameLst>
                                      </p:cBhvr>
                                      <p:tavLst>
                                        <p:tav tm="0">
                                          <p:val>
                                            <p:strVal val="#ppt_x"/>
                                          </p:val>
                                        </p:tav>
                                        <p:tav tm="100000">
                                          <p:val>
                                            <p:strVal val="#ppt_x"/>
                                          </p:val>
                                        </p:tav>
                                      </p:tavLst>
                                    </p:anim>
                                    <p:anim calcmode="lin" valueType="num">
                                      <p:cBhvr>
                                        <p:cTn id="214" dur="1000" fill="hold"/>
                                        <p:tgtEl>
                                          <p:spTgt spid="106"/>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10"/>
                                        </p:tgtEl>
                                        <p:attrNameLst>
                                          <p:attrName>style.visibility</p:attrName>
                                        </p:attrNameLst>
                                      </p:cBhvr>
                                      <p:to>
                                        <p:strVal val="visible"/>
                                      </p:to>
                                    </p:set>
                                    <p:animEffect transition="in" filter="fade">
                                      <p:cBhvr>
                                        <p:cTn id="217" dur="1000"/>
                                        <p:tgtEl>
                                          <p:spTgt spid="110"/>
                                        </p:tgtEl>
                                      </p:cBhvr>
                                    </p:animEffect>
                                    <p:anim calcmode="lin" valueType="num">
                                      <p:cBhvr>
                                        <p:cTn id="218" dur="1000" fill="hold"/>
                                        <p:tgtEl>
                                          <p:spTgt spid="110"/>
                                        </p:tgtEl>
                                        <p:attrNameLst>
                                          <p:attrName>ppt_x</p:attrName>
                                        </p:attrNameLst>
                                      </p:cBhvr>
                                      <p:tavLst>
                                        <p:tav tm="0">
                                          <p:val>
                                            <p:strVal val="#ppt_x"/>
                                          </p:val>
                                        </p:tav>
                                        <p:tav tm="100000">
                                          <p:val>
                                            <p:strVal val="#ppt_x"/>
                                          </p:val>
                                        </p:tav>
                                      </p:tavLst>
                                    </p:anim>
                                    <p:anim calcmode="lin" valueType="num">
                                      <p:cBhvr>
                                        <p:cTn id="219" dur="1000" fill="hold"/>
                                        <p:tgtEl>
                                          <p:spTgt spid="110"/>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5"/>
                                        </p:tgtEl>
                                        <p:attrNameLst>
                                          <p:attrName>style.visibility</p:attrName>
                                        </p:attrNameLst>
                                      </p:cBhvr>
                                      <p:to>
                                        <p:strVal val="visible"/>
                                      </p:to>
                                    </p:set>
                                    <p:animEffect transition="in" filter="fade">
                                      <p:cBhvr>
                                        <p:cTn id="222" dur="1000"/>
                                        <p:tgtEl>
                                          <p:spTgt spid="115"/>
                                        </p:tgtEl>
                                      </p:cBhvr>
                                    </p:animEffect>
                                    <p:anim calcmode="lin" valueType="num">
                                      <p:cBhvr>
                                        <p:cTn id="223" dur="1000" fill="hold"/>
                                        <p:tgtEl>
                                          <p:spTgt spid="115"/>
                                        </p:tgtEl>
                                        <p:attrNameLst>
                                          <p:attrName>ppt_x</p:attrName>
                                        </p:attrNameLst>
                                      </p:cBhvr>
                                      <p:tavLst>
                                        <p:tav tm="0">
                                          <p:val>
                                            <p:strVal val="#ppt_x"/>
                                          </p:val>
                                        </p:tav>
                                        <p:tav tm="100000">
                                          <p:val>
                                            <p:strVal val="#ppt_x"/>
                                          </p:val>
                                        </p:tav>
                                      </p:tavLst>
                                    </p:anim>
                                    <p:anim calcmode="lin" valueType="num">
                                      <p:cBhvr>
                                        <p:cTn id="224" dur="1000" fill="hold"/>
                                        <p:tgtEl>
                                          <p:spTgt spid="115"/>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6"/>
                                        </p:tgtEl>
                                        <p:attrNameLst>
                                          <p:attrName>style.visibility</p:attrName>
                                        </p:attrNameLst>
                                      </p:cBhvr>
                                      <p:to>
                                        <p:strVal val="visible"/>
                                      </p:to>
                                    </p:set>
                                    <p:animEffect transition="in" filter="fade">
                                      <p:cBhvr>
                                        <p:cTn id="227" dur="1000"/>
                                        <p:tgtEl>
                                          <p:spTgt spid="116"/>
                                        </p:tgtEl>
                                      </p:cBhvr>
                                    </p:animEffect>
                                    <p:anim calcmode="lin" valueType="num">
                                      <p:cBhvr>
                                        <p:cTn id="228" dur="1000" fill="hold"/>
                                        <p:tgtEl>
                                          <p:spTgt spid="116"/>
                                        </p:tgtEl>
                                        <p:attrNameLst>
                                          <p:attrName>ppt_x</p:attrName>
                                        </p:attrNameLst>
                                      </p:cBhvr>
                                      <p:tavLst>
                                        <p:tav tm="0">
                                          <p:val>
                                            <p:strVal val="#ppt_x"/>
                                          </p:val>
                                        </p:tav>
                                        <p:tav tm="100000">
                                          <p:val>
                                            <p:strVal val="#ppt_x"/>
                                          </p:val>
                                        </p:tav>
                                      </p:tavLst>
                                    </p:anim>
                                    <p:anim calcmode="lin" valueType="num">
                                      <p:cBhvr>
                                        <p:cTn id="229" dur="1000" fill="hold"/>
                                        <p:tgtEl>
                                          <p:spTgt spid="116"/>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fade">
                                      <p:cBhvr>
                                        <p:cTn id="232" dur="1000"/>
                                        <p:tgtEl>
                                          <p:spTgt spid="117"/>
                                        </p:tgtEl>
                                      </p:cBhvr>
                                    </p:animEffect>
                                    <p:anim calcmode="lin" valueType="num">
                                      <p:cBhvr>
                                        <p:cTn id="233" dur="1000" fill="hold"/>
                                        <p:tgtEl>
                                          <p:spTgt spid="117"/>
                                        </p:tgtEl>
                                        <p:attrNameLst>
                                          <p:attrName>ppt_x</p:attrName>
                                        </p:attrNameLst>
                                      </p:cBhvr>
                                      <p:tavLst>
                                        <p:tav tm="0">
                                          <p:val>
                                            <p:strVal val="#ppt_x"/>
                                          </p:val>
                                        </p:tav>
                                        <p:tav tm="100000">
                                          <p:val>
                                            <p:strVal val="#ppt_x"/>
                                          </p:val>
                                        </p:tav>
                                      </p:tavLst>
                                    </p:anim>
                                    <p:anim calcmode="lin" valueType="num">
                                      <p:cBhvr>
                                        <p:cTn id="234" dur="1000" fill="hold"/>
                                        <p:tgtEl>
                                          <p:spTgt spid="11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28"/>
                                        </p:tgtEl>
                                        <p:attrNameLst>
                                          <p:attrName>style.visibility</p:attrName>
                                        </p:attrNameLst>
                                      </p:cBhvr>
                                      <p:to>
                                        <p:strVal val="visible"/>
                                      </p:to>
                                    </p:set>
                                    <p:animEffect transition="in" filter="fade">
                                      <p:cBhvr>
                                        <p:cTn id="237" dur="1000"/>
                                        <p:tgtEl>
                                          <p:spTgt spid="128"/>
                                        </p:tgtEl>
                                      </p:cBhvr>
                                    </p:animEffect>
                                    <p:anim calcmode="lin" valueType="num">
                                      <p:cBhvr>
                                        <p:cTn id="238" dur="1000" fill="hold"/>
                                        <p:tgtEl>
                                          <p:spTgt spid="128"/>
                                        </p:tgtEl>
                                        <p:attrNameLst>
                                          <p:attrName>ppt_x</p:attrName>
                                        </p:attrNameLst>
                                      </p:cBhvr>
                                      <p:tavLst>
                                        <p:tav tm="0">
                                          <p:val>
                                            <p:strVal val="#ppt_x"/>
                                          </p:val>
                                        </p:tav>
                                        <p:tav tm="100000">
                                          <p:val>
                                            <p:strVal val="#ppt_x"/>
                                          </p:val>
                                        </p:tav>
                                      </p:tavLst>
                                    </p:anim>
                                    <p:anim calcmode="lin" valueType="num">
                                      <p:cBhvr>
                                        <p:cTn id="239" dur="1000" fill="hold"/>
                                        <p:tgtEl>
                                          <p:spTgt spid="128"/>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39"/>
                                        </p:tgtEl>
                                        <p:attrNameLst>
                                          <p:attrName>style.visibility</p:attrName>
                                        </p:attrNameLst>
                                      </p:cBhvr>
                                      <p:to>
                                        <p:strVal val="visible"/>
                                      </p:to>
                                    </p:set>
                                    <p:animEffect transition="in" filter="fade">
                                      <p:cBhvr>
                                        <p:cTn id="242" dur="1000"/>
                                        <p:tgtEl>
                                          <p:spTgt spid="139"/>
                                        </p:tgtEl>
                                      </p:cBhvr>
                                    </p:animEffect>
                                    <p:anim calcmode="lin" valueType="num">
                                      <p:cBhvr>
                                        <p:cTn id="243" dur="1000" fill="hold"/>
                                        <p:tgtEl>
                                          <p:spTgt spid="139"/>
                                        </p:tgtEl>
                                        <p:attrNameLst>
                                          <p:attrName>ppt_x</p:attrName>
                                        </p:attrNameLst>
                                      </p:cBhvr>
                                      <p:tavLst>
                                        <p:tav tm="0">
                                          <p:val>
                                            <p:strVal val="#ppt_x"/>
                                          </p:val>
                                        </p:tav>
                                        <p:tav tm="100000">
                                          <p:val>
                                            <p:strVal val="#ppt_x"/>
                                          </p:val>
                                        </p:tav>
                                      </p:tavLst>
                                    </p:anim>
                                    <p:anim calcmode="lin" valueType="num">
                                      <p:cBhvr>
                                        <p:cTn id="244" dur="1000" fill="hold"/>
                                        <p:tgtEl>
                                          <p:spTgt spid="139"/>
                                        </p:tgtEl>
                                        <p:attrNameLst>
                                          <p:attrName>ppt_y</p:attrName>
                                        </p:attrNameLst>
                                      </p:cBhvr>
                                      <p:tavLst>
                                        <p:tav tm="0">
                                          <p:val>
                                            <p:strVal val="#ppt_y+.1"/>
                                          </p:val>
                                        </p:tav>
                                        <p:tav tm="100000">
                                          <p:val>
                                            <p:strVal val="#ppt_y"/>
                                          </p:val>
                                        </p:tav>
                                      </p:tavLst>
                                    </p:anim>
                                  </p:childTnLst>
                                </p:cTn>
                              </p:par>
                              <p:par>
                                <p:cTn id="245" presetID="42" presetClass="entr" presetSubtype="0" fill="hold" nodeType="withEffect">
                                  <p:stCondLst>
                                    <p:cond delay="0"/>
                                  </p:stCondLst>
                                  <p:childTnLst>
                                    <p:set>
                                      <p:cBhvr>
                                        <p:cTn id="246" dur="1" fill="hold">
                                          <p:stCondLst>
                                            <p:cond delay="0"/>
                                          </p:stCondLst>
                                        </p:cTn>
                                        <p:tgtEl>
                                          <p:spTgt spid="140"/>
                                        </p:tgtEl>
                                        <p:attrNameLst>
                                          <p:attrName>style.visibility</p:attrName>
                                        </p:attrNameLst>
                                      </p:cBhvr>
                                      <p:to>
                                        <p:strVal val="visible"/>
                                      </p:to>
                                    </p:set>
                                    <p:animEffect transition="in" filter="fade">
                                      <p:cBhvr>
                                        <p:cTn id="247" dur="1000"/>
                                        <p:tgtEl>
                                          <p:spTgt spid="140"/>
                                        </p:tgtEl>
                                      </p:cBhvr>
                                    </p:animEffect>
                                    <p:anim calcmode="lin" valueType="num">
                                      <p:cBhvr>
                                        <p:cTn id="248" dur="1000" fill="hold"/>
                                        <p:tgtEl>
                                          <p:spTgt spid="140"/>
                                        </p:tgtEl>
                                        <p:attrNameLst>
                                          <p:attrName>ppt_x</p:attrName>
                                        </p:attrNameLst>
                                      </p:cBhvr>
                                      <p:tavLst>
                                        <p:tav tm="0">
                                          <p:val>
                                            <p:strVal val="#ppt_x"/>
                                          </p:val>
                                        </p:tav>
                                        <p:tav tm="100000">
                                          <p:val>
                                            <p:strVal val="#ppt_x"/>
                                          </p:val>
                                        </p:tav>
                                      </p:tavLst>
                                    </p:anim>
                                    <p:anim calcmode="lin" valueType="num">
                                      <p:cBhvr>
                                        <p:cTn id="249" dur="1000" fill="hold"/>
                                        <p:tgtEl>
                                          <p:spTgt spid="140"/>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3"/>
                                        </p:tgtEl>
                                        <p:attrNameLst>
                                          <p:attrName>style.visibility</p:attrName>
                                        </p:attrNameLst>
                                      </p:cBhvr>
                                      <p:to>
                                        <p:strVal val="visible"/>
                                      </p:to>
                                    </p:set>
                                    <p:animEffect transition="in" filter="fade">
                                      <p:cBhvr>
                                        <p:cTn id="252" dur="1000"/>
                                        <p:tgtEl>
                                          <p:spTgt spid="143"/>
                                        </p:tgtEl>
                                      </p:cBhvr>
                                    </p:animEffect>
                                    <p:anim calcmode="lin" valueType="num">
                                      <p:cBhvr>
                                        <p:cTn id="253" dur="1000" fill="hold"/>
                                        <p:tgtEl>
                                          <p:spTgt spid="143"/>
                                        </p:tgtEl>
                                        <p:attrNameLst>
                                          <p:attrName>ppt_x</p:attrName>
                                        </p:attrNameLst>
                                      </p:cBhvr>
                                      <p:tavLst>
                                        <p:tav tm="0">
                                          <p:val>
                                            <p:strVal val="#ppt_x"/>
                                          </p:val>
                                        </p:tav>
                                        <p:tav tm="100000">
                                          <p:val>
                                            <p:strVal val="#ppt_x"/>
                                          </p:val>
                                        </p:tav>
                                      </p:tavLst>
                                    </p:anim>
                                    <p:anim calcmode="lin" valueType="num">
                                      <p:cBhvr>
                                        <p:cTn id="254" dur="1000" fill="hold"/>
                                        <p:tgtEl>
                                          <p:spTgt spid="143"/>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nodePh="1">
                                  <p:stCondLst>
                                    <p:cond delay="0"/>
                                  </p:stCondLst>
                                  <p:endCondLst>
                                    <p:cond evt="begin" delay="0">
                                      <p:tn val="255"/>
                                    </p:cond>
                                  </p:endCondLst>
                                  <p:childTnLst>
                                    <p:set>
                                      <p:cBhvr>
                                        <p:cTn id="256" dur="1" fill="hold">
                                          <p:stCondLst>
                                            <p:cond delay="0"/>
                                          </p:stCondLst>
                                        </p:cTn>
                                        <p:tgtEl>
                                          <p:spTgt spid="2"/>
                                        </p:tgtEl>
                                        <p:attrNameLst>
                                          <p:attrName>style.visibility</p:attrName>
                                        </p:attrNameLst>
                                      </p:cBhvr>
                                      <p:to>
                                        <p:strVal val="visible"/>
                                      </p:to>
                                    </p:set>
                                    <p:animEffect transition="in" filter="fade">
                                      <p:cBhvr>
                                        <p:cTn id="257" dur="1000"/>
                                        <p:tgtEl>
                                          <p:spTgt spid="2"/>
                                        </p:tgtEl>
                                      </p:cBhvr>
                                    </p:animEffect>
                                    <p:anim calcmode="lin" valueType="num">
                                      <p:cBhvr>
                                        <p:cTn id="258" dur="1000" fill="hold"/>
                                        <p:tgtEl>
                                          <p:spTgt spid="2"/>
                                        </p:tgtEl>
                                        <p:attrNameLst>
                                          <p:attrName>ppt_x</p:attrName>
                                        </p:attrNameLst>
                                      </p:cBhvr>
                                      <p:tavLst>
                                        <p:tav tm="0">
                                          <p:val>
                                            <p:strVal val="#ppt_x"/>
                                          </p:val>
                                        </p:tav>
                                        <p:tav tm="100000">
                                          <p:val>
                                            <p:strVal val="#ppt_x"/>
                                          </p:val>
                                        </p:tav>
                                      </p:tavLst>
                                    </p:anim>
                                    <p:anim calcmode="lin" valueType="num">
                                      <p:cBhvr>
                                        <p:cTn id="259" dur="1000" fill="hold"/>
                                        <p:tgtEl>
                                          <p:spTgt spid="2"/>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75"/>
                                        </p:tgtEl>
                                        <p:attrNameLst>
                                          <p:attrName>style.visibility</p:attrName>
                                        </p:attrNameLst>
                                      </p:cBhvr>
                                      <p:to>
                                        <p:strVal val="visible"/>
                                      </p:to>
                                    </p:set>
                                    <p:animEffect transition="in" filter="fade">
                                      <p:cBhvr>
                                        <p:cTn id="262" dur="1000"/>
                                        <p:tgtEl>
                                          <p:spTgt spid="75"/>
                                        </p:tgtEl>
                                      </p:cBhvr>
                                    </p:animEffect>
                                    <p:anim calcmode="lin" valueType="num">
                                      <p:cBhvr>
                                        <p:cTn id="263" dur="1000" fill="hold"/>
                                        <p:tgtEl>
                                          <p:spTgt spid="75"/>
                                        </p:tgtEl>
                                        <p:attrNameLst>
                                          <p:attrName>ppt_x</p:attrName>
                                        </p:attrNameLst>
                                      </p:cBhvr>
                                      <p:tavLst>
                                        <p:tav tm="0">
                                          <p:val>
                                            <p:strVal val="#ppt_x"/>
                                          </p:val>
                                        </p:tav>
                                        <p:tav tm="100000">
                                          <p:val>
                                            <p:strVal val="#ppt_x"/>
                                          </p:val>
                                        </p:tav>
                                      </p:tavLst>
                                    </p:anim>
                                    <p:anim calcmode="lin" valueType="num">
                                      <p:cBhvr>
                                        <p:cTn id="26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1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42" presetClass="entr" presetSubtype="0" fill="hold" grpId="0" nodeType="clickEffect">
                                  <p:stCondLst>
                                    <p:cond delay="0"/>
                                  </p:stCondLst>
                                  <p:childTnLst>
                                    <p:set>
                                      <p:cBhvr>
                                        <p:cTn id="272" dur="1" fill="hold">
                                          <p:stCondLst>
                                            <p:cond delay="0"/>
                                          </p:stCondLst>
                                        </p:cTn>
                                        <p:tgtEl>
                                          <p:spTgt spid="76"/>
                                        </p:tgtEl>
                                        <p:attrNameLst>
                                          <p:attrName>style.visibility</p:attrName>
                                        </p:attrNameLst>
                                      </p:cBhvr>
                                      <p:to>
                                        <p:strVal val="visible"/>
                                      </p:to>
                                    </p:set>
                                    <p:animEffect transition="in" filter="fade">
                                      <p:cBhvr>
                                        <p:cTn id="273" dur="1000"/>
                                        <p:tgtEl>
                                          <p:spTgt spid="76"/>
                                        </p:tgtEl>
                                      </p:cBhvr>
                                    </p:animEffect>
                                    <p:anim calcmode="lin" valueType="num">
                                      <p:cBhvr>
                                        <p:cTn id="274" dur="1000" fill="hold"/>
                                        <p:tgtEl>
                                          <p:spTgt spid="76"/>
                                        </p:tgtEl>
                                        <p:attrNameLst>
                                          <p:attrName>ppt_x</p:attrName>
                                        </p:attrNameLst>
                                      </p:cBhvr>
                                      <p:tavLst>
                                        <p:tav tm="0">
                                          <p:val>
                                            <p:strVal val="#ppt_x"/>
                                          </p:val>
                                        </p:tav>
                                        <p:tav tm="100000">
                                          <p:val>
                                            <p:strVal val="#ppt_x"/>
                                          </p:val>
                                        </p:tav>
                                      </p:tavLst>
                                    </p:anim>
                                    <p:anim calcmode="lin" valueType="num">
                                      <p:cBhvr>
                                        <p:cTn id="275" dur="1000" fill="hold"/>
                                        <p:tgtEl>
                                          <p:spTgt spid="76"/>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77"/>
                                        </p:tgtEl>
                                        <p:attrNameLst>
                                          <p:attrName>style.visibility</p:attrName>
                                        </p:attrNameLst>
                                      </p:cBhvr>
                                      <p:to>
                                        <p:strVal val="visible"/>
                                      </p:to>
                                    </p:set>
                                    <p:animEffect transition="in" filter="fade">
                                      <p:cBhvr>
                                        <p:cTn id="278" dur="1000"/>
                                        <p:tgtEl>
                                          <p:spTgt spid="77"/>
                                        </p:tgtEl>
                                      </p:cBhvr>
                                    </p:animEffect>
                                    <p:anim calcmode="lin" valueType="num">
                                      <p:cBhvr>
                                        <p:cTn id="279" dur="1000" fill="hold"/>
                                        <p:tgtEl>
                                          <p:spTgt spid="77"/>
                                        </p:tgtEl>
                                        <p:attrNameLst>
                                          <p:attrName>ppt_x</p:attrName>
                                        </p:attrNameLst>
                                      </p:cBhvr>
                                      <p:tavLst>
                                        <p:tav tm="0">
                                          <p:val>
                                            <p:strVal val="#ppt_x"/>
                                          </p:val>
                                        </p:tav>
                                        <p:tav tm="100000">
                                          <p:val>
                                            <p:strVal val="#ppt_x"/>
                                          </p:val>
                                        </p:tav>
                                      </p:tavLst>
                                    </p:anim>
                                    <p:anim calcmode="lin" valueType="num">
                                      <p:cBhvr>
                                        <p:cTn id="280" dur="1000" fill="hold"/>
                                        <p:tgtEl>
                                          <p:spTgt spid="77"/>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79"/>
                                        </p:tgtEl>
                                        <p:attrNameLst>
                                          <p:attrName>style.visibility</p:attrName>
                                        </p:attrNameLst>
                                      </p:cBhvr>
                                      <p:to>
                                        <p:strVal val="visible"/>
                                      </p:to>
                                    </p:set>
                                    <p:animEffect transition="in" filter="fade">
                                      <p:cBhvr>
                                        <p:cTn id="283" dur="1000"/>
                                        <p:tgtEl>
                                          <p:spTgt spid="79"/>
                                        </p:tgtEl>
                                      </p:cBhvr>
                                    </p:animEffect>
                                    <p:anim calcmode="lin" valueType="num">
                                      <p:cBhvr>
                                        <p:cTn id="284" dur="1000" fill="hold"/>
                                        <p:tgtEl>
                                          <p:spTgt spid="79"/>
                                        </p:tgtEl>
                                        <p:attrNameLst>
                                          <p:attrName>ppt_x</p:attrName>
                                        </p:attrNameLst>
                                      </p:cBhvr>
                                      <p:tavLst>
                                        <p:tav tm="0">
                                          <p:val>
                                            <p:strVal val="#ppt_x"/>
                                          </p:val>
                                        </p:tav>
                                        <p:tav tm="100000">
                                          <p:val>
                                            <p:strVal val="#ppt_x"/>
                                          </p:val>
                                        </p:tav>
                                      </p:tavLst>
                                    </p:anim>
                                    <p:anim calcmode="lin" valueType="num">
                                      <p:cBhvr>
                                        <p:cTn id="285" dur="1000" fill="hold"/>
                                        <p:tgtEl>
                                          <p:spTgt spid="79"/>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80"/>
                                        </p:tgtEl>
                                        <p:attrNameLst>
                                          <p:attrName>style.visibility</p:attrName>
                                        </p:attrNameLst>
                                      </p:cBhvr>
                                      <p:to>
                                        <p:strVal val="visible"/>
                                      </p:to>
                                    </p:set>
                                    <p:animEffect transition="in" filter="fade">
                                      <p:cBhvr>
                                        <p:cTn id="288" dur="1000"/>
                                        <p:tgtEl>
                                          <p:spTgt spid="80"/>
                                        </p:tgtEl>
                                      </p:cBhvr>
                                    </p:animEffect>
                                    <p:anim calcmode="lin" valueType="num">
                                      <p:cBhvr>
                                        <p:cTn id="289" dur="1000" fill="hold"/>
                                        <p:tgtEl>
                                          <p:spTgt spid="80"/>
                                        </p:tgtEl>
                                        <p:attrNameLst>
                                          <p:attrName>ppt_x</p:attrName>
                                        </p:attrNameLst>
                                      </p:cBhvr>
                                      <p:tavLst>
                                        <p:tav tm="0">
                                          <p:val>
                                            <p:strVal val="#ppt_x"/>
                                          </p:val>
                                        </p:tav>
                                        <p:tav tm="100000">
                                          <p:val>
                                            <p:strVal val="#ppt_x"/>
                                          </p:val>
                                        </p:tav>
                                      </p:tavLst>
                                    </p:anim>
                                    <p:anim calcmode="lin" valueType="num">
                                      <p:cBhvr>
                                        <p:cTn id="290" dur="1000" fill="hold"/>
                                        <p:tgtEl>
                                          <p:spTgt spid="80"/>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82"/>
                                        </p:tgtEl>
                                        <p:attrNameLst>
                                          <p:attrName>style.visibility</p:attrName>
                                        </p:attrNameLst>
                                      </p:cBhvr>
                                      <p:to>
                                        <p:strVal val="visible"/>
                                      </p:to>
                                    </p:set>
                                    <p:animEffect transition="in" filter="fade">
                                      <p:cBhvr>
                                        <p:cTn id="293" dur="1000"/>
                                        <p:tgtEl>
                                          <p:spTgt spid="82"/>
                                        </p:tgtEl>
                                      </p:cBhvr>
                                    </p:animEffect>
                                    <p:anim calcmode="lin" valueType="num">
                                      <p:cBhvr>
                                        <p:cTn id="294" dur="1000" fill="hold"/>
                                        <p:tgtEl>
                                          <p:spTgt spid="82"/>
                                        </p:tgtEl>
                                        <p:attrNameLst>
                                          <p:attrName>ppt_x</p:attrName>
                                        </p:attrNameLst>
                                      </p:cBhvr>
                                      <p:tavLst>
                                        <p:tav tm="0">
                                          <p:val>
                                            <p:strVal val="#ppt_x"/>
                                          </p:val>
                                        </p:tav>
                                        <p:tav tm="100000">
                                          <p:val>
                                            <p:strVal val="#ppt_x"/>
                                          </p:val>
                                        </p:tav>
                                      </p:tavLst>
                                    </p:anim>
                                    <p:anim calcmode="lin" valueType="num">
                                      <p:cBhvr>
                                        <p:cTn id="295" dur="1000" fill="hold"/>
                                        <p:tgtEl>
                                          <p:spTgt spid="82"/>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83"/>
                                        </p:tgtEl>
                                        <p:attrNameLst>
                                          <p:attrName>style.visibility</p:attrName>
                                        </p:attrNameLst>
                                      </p:cBhvr>
                                      <p:to>
                                        <p:strVal val="visible"/>
                                      </p:to>
                                    </p:set>
                                    <p:animEffect transition="in" filter="fade">
                                      <p:cBhvr>
                                        <p:cTn id="298" dur="1000"/>
                                        <p:tgtEl>
                                          <p:spTgt spid="83"/>
                                        </p:tgtEl>
                                      </p:cBhvr>
                                    </p:animEffect>
                                    <p:anim calcmode="lin" valueType="num">
                                      <p:cBhvr>
                                        <p:cTn id="299" dur="1000" fill="hold"/>
                                        <p:tgtEl>
                                          <p:spTgt spid="83"/>
                                        </p:tgtEl>
                                        <p:attrNameLst>
                                          <p:attrName>ppt_x</p:attrName>
                                        </p:attrNameLst>
                                      </p:cBhvr>
                                      <p:tavLst>
                                        <p:tav tm="0">
                                          <p:val>
                                            <p:strVal val="#ppt_x"/>
                                          </p:val>
                                        </p:tav>
                                        <p:tav tm="100000">
                                          <p:val>
                                            <p:strVal val="#ppt_x"/>
                                          </p:val>
                                        </p:tav>
                                      </p:tavLst>
                                    </p:anim>
                                    <p:anim calcmode="lin" valueType="num">
                                      <p:cBhvr>
                                        <p:cTn id="300" dur="1000" fill="hold"/>
                                        <p:tgtEl>
                                          <p:spTgt spid="83"/>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91"/>
                                        </p:tgtEl>
                                        <p:attrNameLst>
                                          <p:attrName>style.visibility</p:attrName>
                                        </p:attrNameLst>
                                      </p:cBhvr>
                                      <p:to>
                                        <p:strVal val="visible"/>
                                      </p:to>
                                    </p:set>
                                    <p:animEffect transition="in" filter="fade">
                                      <p:cBhvr>
                                        <p:cTn id="303" dur="1000"/>
                                        <p:tgtEl>
                                          <p:spTgt spid="91"/>
                                        </p:tgtEl>
                                      </p:cBhvr>
                                    </p:animEffect>
                                    <p:anim calcmode="lin" valueType="num">
                                      <p:cBhvr>
                                        <p:cTn id="304" dur="1000" fill="hold"/>
                                        <p:tgtEl>
                                          <p:spTgt spid="91"/>
                                        </p:tgtEl>
                                        <p:attrNameLst>
                                          <p:attrName>ppt_x</p:attrName>
                                        </p:attrNameLst>
                                      </p:cBhvr>
                                      <p:tavLst>
                                        <p:tav tm="0">
                                          <p:val>
                                            <p:strVal val="#ppt_x"/>
                                          </p:val>
                                        </p:tav>
                                        <p:tav tm="100000">
                                          <p:val>
                                            <p:strVal val="#ppt_x"/>
                                          </p:val>
                                        </p:tav>
                                      </p:tavLst>
                                    </p:anim>
                                    <p:anim calcmode="lin" valueType="num">
                                      <p:cBhvr>
                                        <p:cTn id="305" dur="1000" fill="hold"/>
                                        <p:tgtEl>
                                          <p:spTgt spid="91"/>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108"/>
                                        </p:tgtEl>
                                        <p:attrNameLst>
                                          <p:attrName>style.visibility</p:attrName>
                                        </p:attrNameLst>
                                      </p:cBhvr>
                                      <p:to>
                                        <p:strVal val="visible"/>
                                      </p:to>
                                    </p:set>
                                    <p:animEffect transition="in" filter="fade">
                                      <p:cBhvr>
                                        <p:cTn id="308" dur="1000"/>
                                        <p:tgtEl>
                                          <p:spTgt spid="108"/>
                                        </p:tgtEl>
                                      </p:cBhvr>
                                    </p:animEffect>
                                    <p:anim calcmode="lin" valueType="num">
                                      <p:cBhvr>
                                        <p:cTn id="309" dur="1000" fill="hold"/>
                                        <p:tgtEl>
                                          <p:spTgt spid="108"/>
                                        </p:tgtEl>
                                        <p:attrNameLst>
                                          <p:attrName>ppt_x</p:attrName>
                                        </p:attrNameLst>
                                      </p:cBhvr>
                                      <p:tavLst>
                                        <p:tav tm="0">
                                          <p:val>
                                            <p:strVal val="#ppt_x"/>
                                          </p:val>
                                        </p:tav>
                                        <p:tav tm="100000">
                                          <p:val>
                                            <p:strVal val="#ppt_x"/>
                                          </p:val>
                                        </p:tav>
                                      </p:tavLst>
                                    </p:anim>
                                    <p:anim calcmode="lin" valueType="num">
                                      <p:cBhvr>
                                        <p:cTn id="310" dur="1000" fill="hold"/>
                                        <p:tgtEl>
                                          <p:spTgt spid="108"/>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109"/>
                                        </p:tgtEl>
                                        <p:attrNameLst>
                                          <p:attrName>style.visibility</p:attrName>
                                        </p:attrNameLst>
                                      </p:cBhvr>
                                      <p:to>
                                        <p:strVal val="visible"/>
                                      </p:to>
                                    </p:set>
                                    <p:animEffect transition="in" filter="fade">
                                      <p:cBhvr>
                                        <p:cTn id="313" dur="1000"/>
                                        <p:tgtEl>
                                          <p:spTgt spid="109"/>
                                        </p:tgtEl>
                                      </p:cBhvr>
                                    </p:animEffect>
                                    <p:anim calcmode="lin" valueType="num">
                                      <p:cBhvr>
                                        <p:cTn id="314" dur="1000" fill="hold"/>
                                        <p:tgtEl>
                                          <p:spTgt spid="109"/>
                                        </p:tgtEl>
                                        <p:attrNameLst>
                                          <p:attrName>ppt_x</p:attrName>
                                        </p:attrNameLst>
                                      </p:cBhvr>
                                      <p:tavLst>
                                        <p:tav tm="0">
                                          <p:val>
                                            <p:strVal val="#ppt_x"/>
                                          </p:val>
                                        </p:tav>
                                        <p:tav tm="100000">
                                          <p:val>
                                            <p:strVal val="#ppt_x"/>
                                          </p:val>
                                        </p:tav>
                                      </p:tavLst>
                                    </p:anim>
                                    <p:anim calcmode="lin" valueType="num">
                                      <p:cBhvr>
                                        <p:cTn id="315" dur="1000" fill="hold"/>
                                        <p:tgtEl>
                                          <p:spTgt spid="109"/>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112"/>
                                        </p:tgtEl>
                                        <p:attrNameLst>
                                          <p:attrName>style.visibility</p:attrName>
                                        </p:attrNameLst>
                                      </p:cBhvr>
                                      <p:to>
                                        <p:strVal val="visible"/>
                                      </p:to>
                                    </p:set>
                                    <p:animEffect transition="in" filter="fade">
                                      <p:cBhvr>
                                        <p:cTn id="318" dur="1000"/>
                                        <p:tgtEl>
                                          <p:spTgt spid="112"/>
                                        </p:tgtEl>
                                      </p:cBhvr>
                                    </p:animEffect>
                                    <p:anim calcmode="lin" valueType="num">
                                      <p:cBhvr>
                                        <p:cTn id="319" dur="1000" fill="hold"/>
                                        <p:tgtEl>
                                          <p:spTgt spid="112"/>
                                        </p:tgtEl>
                                        <p:attrNameLst>
                                          <p:attrName>ppt_x</p:attrName>
                                        </p:attrNameLst>
                                      </p:cBhvr>
                                      <p:tavLst>
                                        <p:tav tm="0">
                                          <p:val>
                                            <p:strVal val="#ppt_x"/>
                                          </p:val>
                                        </p:tav>
                                        <p:tav tm="100000">
                                          <p:val>
                                            <p:strVal val="#ppt_x"/>
                                          </p:val>
                                        </p:tav>
                                      </p:tavLst>
                                    </p:anim>
                                    <p:anim calcmode="lin" valueType="num">
                                      <p:cBhvr>
                                        <p:cTn id="320" dur="1000" fill="hold"/>
                                        <p:tgtEl>
                                          <p:spTgt spid="112"/>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113"/>
                                        </p:tgtEl>
                                        <p:attrNameLst>
                                          <p:attrName>style.visibility</p:attrName>
                                        </p:attrNameLst>
                                      </p:cBhvr>
                                      <p:to>
                                        <p:strVal val="visible"/>
                                      </p:to>
                                    </p:set>
                                    <p:animEffect transition="in" filter="fade">
                                      <p:cBhvr>
                                        <p:cTn id="323" dur="1000"/>
                                        <p:tgtEl>
                                          <p:spTgt spid="113"/>
                                        </p:tgtEl>
                                      </p:cBhvr>
                                    </p:animEffect>
                                    <p:anim calcmode="lin" valueType="num">
                                      <p:cBhvr>
                                        <p:cTn id="324" dur="1000" fill="hold"/>
                                        <p:tgtEl>
                                          <p:spTgt spid="113"/>
                                        </p:tgtEl>
                                        <p:attrNameLst>
                                          <p:attrName>ppt_x</p:attrName>
                                        </p:attrNameLst>
                                      </p:cBhvr>
                                      <p:tavLst>
                                        <p:tav tm="0">
                                          <p:val>
                                            <p:strVal val="#ppt_x"/>
                                          </p:val>
                                        </p:tav>
                                        <p:tav tm="100000">
                                          <p:val>
                                            <p:strVal val="#ppt_x"/>
                                          </p:val>
                                        </p:tav>
                                      </p:tavLst>
                                    </p:anim>
                                    <p:anim calcmode="lin" valueType="num">
                                      <p:cBhvr>
                                        <p:cTn id="325" dur="1000" fill="hold"/>
                                        <p:tgtEl>
                                          <p:spTgt spid="113"/>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114"/>
                                        </p:tgtEl>
                                        <p:attrNameLst>
                                          <p:attrName>style.visibility</p:attrName>
                                        </p:attrNameLst>
                                      </p:cBhvr>
                                      <p:to>
                                        <p:strVal val="visible"/>
                                      </p:to>
                                    </p:set>
                                    <p:animEffect transition="in" filter="fade">
                                      <p:cBhvr>
                                        <p:cTn id="328" dur="1000"/>
                                        <p:tgtEl>
                                          <p:spTgt spid="114"/>
                                        </p:tgtEl>
                                      </p:cBhvr>
                                    </p:animEffect>
                                    <p:anim calcmode="lin" valueType="num">
                                      <p:cBhvr>
                                        <p:cTn id="329" dur="1000" fill="hold"/>
                                        <p:tgtEl>
                                          <p:spTgt spid="114"/>
                                        </p:tgtEl>
                                        <p:attrNameLst>
                                          <p:attrName>ppt_x</p:attrName>
                                        </p:attrNameLst>
                                      </p:cBhvr>
                                      <p:tavLst>
                                        <p:tav tm="0">
                                          <p:val>
                                            <p:strVal val="#ppt_x"/>
                                          </p:val>
                                        </p:tav>
                                        <p:tav tm="100000">
                                          <p:val>
                                            <p:strVal val="#ppt_x"/>
                                          </p:val>
                                        </p:tav>
                                      </p:tavLst>
                                    </p:anim>
                                    <p:anim calcmode="lin" valueType="num">
                                      <p:cBhvr>
                                        <p:cTn id="330" dur="1000" fill="hold"/>
                                        <p:tgtEl>
                                          <p:spTgt spid="114"/>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118"/>
                                        </p:tgtEl>
                                        <p:attrNameLst>
                                          <p:attrName>style.visibility</p:attrName>
                                        </p:attrNameLst>
                                      </p:cBhvr>
                                      <p:to>
                                        <p:strVal val="visible"/>
                                      </p:to>
                                    </p:set>
                                    <p:animEffect transition="in" filter="fade">
                                      <p:cBhvr>
                                        <p:cTn id="333" dur="1000"/>
                                        <p:tgtEl>
                                          <p:spTgt spid="118"/>
                                        </p:tgtEl>
                                      </p:cBhvr>
                                    </p:animEffect>
                                    <p:anim calcmode="lin" valueType="num">
                                      <p:cBhvr>
                                        <p:cTn id="334" dur="1000" fill="hold"/>
                                        <p:tgtEl>
                                          <p:spTgt spid="118"/>
                                        </p:tgtEl>
                                        <p:attrNameLst>
                                          <p:attrName>ppt_x</p:attrName>
                                        </p:attrNameLst>
                                      </p:cBhvr>
                                      <p:tavLst>
                                        <p:tav tm="0">
                                          <p:val>
                                            <p:strVal val="#ppt_x"/>
                                          </p:val>
                                        </p:tav>
                                        <p:tav tm="100000">
                                          <p:val>
                                            <p:strVal val="#ppt_x"/>
                                          </p:val>
                                        </p:tav>
                                      </p:tavLst>
                                    </p:anim>
                                    <p:anim calcmode="lin" valueType="num">
                                      <p:cBhvr>
                                        <p:cTn id="335" dur="1000" fill="hold"/>
                                        <p:tgtEl>
                                          <p:spTgt spid="118"/>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1000"/>
                                        <p:tgtEl>
                                          <p:spTgt spid="119"/>
                                        </p:tgtEl>
                                      </p:cBhvr>
                                    </p:animEffect>
                                    <p:anim calcmode="lin" valueType="num">
                                      <p:cBhvr>
                                        <p:cTn id="339" dur="1000" fill="hold"/>
                                        <p:tgtEl>
                                          <p:spTgt spid="119"/>
                                        </p:tgtEl>
                                        <p:attrNameLst>
                                          <p:attrName>ppt_x</p:attrName>
                                        </p:attrNameLst>
                                      </p:cBhvr>
                                      <p:tavLst>
                                        <p:tav tm="0">
                                          <p:val>
                                            <p:strVal val="#ppt_x"/>
                                          </p:val>
                                        </p:tav>
                                        <p:tav tm="100000">
                                          <p:val>
                                            <p:strVal val="#ppt_x"/>
                                          </p:val>
                                        </p:tav>
                                      </p:tavLst>
                                    </p:anim>
                                    <p:anim calcmode="lin" valueType="num">
                                      <p:cBhvr>
                                        <p:cTn id="340" dur="1000" fill="hold"/>
                                        <p:tgtEl>
                                          <p:spTgt spid="119"/>
                                        </p:tgtEl>
                                        <p:attrNameLst>
                                          <p:attrName>ppt_y</p:attrName>
                                        </p:attrNameLst>
                                      </p:cBhvr>
                                      <p:tavLst>
                                        <p:tav tm="0">
                                          <p:val>
                                            <p:strVal val="#ppt_y+.1"/>
                                          </p:val>
                                        </p:tav>
                                        <p:tav tm="100000">
                                          <p:val>
                                            <p:strVal val="#ppt_y"/>
                                          </p:val>
                                        </p:tav>
                                      </p:tavLst>
                                    </p:anim>
                                  </p:childTnLst>
                                </p:cTn>
                              </p:par>
                              <p:par>
                                <p:cTn id="341" presetID="42" presetClass="entr" presetSubtype="0" fill="hold" grpId="0" nodeType="withEffect">
                                  <p:stCondLst>
                                    <p:cond delay="0"/>
                                  </p:stCondLst>
                                  <p:childTnLst>
                                    <p:set>
                                      <p:cBhvr>
                                        <p:cTn id="342" dur="1" fill="hold">
                                          <p:stCondLst>
                                            <p:cond delay="0"/>
                                          </p:stCondLst>
                                        </p:cTn>
                                        <p:tgtEl>
                                          <p:spTgt spid="120"/>
                                        </p:tgtEl>
                                        <p:attrNameLst>
                                          <p:attrName>style.visibility</p:attrName>
                                        </p:attrNameLst>
                                      </p:cBhvr>
                                      <p:to>
                                        <p:strVal val="visible"/>
                                      </p:to>
                                    </p:set>
                                    <p:animEffect transition="in" filter="fade">
                                      <p:cBhvr>
                                        <p:cTn id="343" dur="1000"/>
                                        <p:tgtEl>
                                          <p:spTgt spid="120"/>
                                        </p:tgtEl>
                                      </p:cBhvr>
                                    </p:animEffect>
                                    <p:anim calcmode="lin" valueType="num">
                                      <p:cBhvr>
                                        <p:cTn id="344" dur="1000" fill="hold"/>
                                        <p:tgtEl>
                                          <p:spTgt spid="120"/>
                                        </p:tgtEl>
                                        <p:attrNameLst>
                                          <p:attrName>ppt_x</p:attrName>
                                        </p:attrNameLst>
                                      </p:cBhvr>
                                      <p:tavLst>
                                        <p:tav tm="0">
                                          <p:val>
                                            <p:strVal val="#ppt_x"/>
                                          </p:val>
                                        </p:tav>
                                        <p:tav tm="100000">
                                          <p:val>
                                            <p:strVal val="#ppt_x"/>
                                          </p:val>
                                        </p:tav>
                                      </p:tavLst>
                                    </p:anim>
                                    <p:anim calcmode="lin" valueType="num">
                                      <p:cBhvr>
                                        <p:cTn id="345" dur="1000" fill="hold"/>
                                        <p:tgtEl>
                                          <p:spTgt spid="120"/>
                                        </p:tgtEl>
                                        <p:attrNameLst>
                                          <p:attrName>ppt_y</p:attrName>
                                        </p:attrNameLst>
                                      </p:cBhvr>
                                      <p:tavLst>
                                        <p:tav tm="0">
                                          <p:val>
                                            <p:strVal val="#ppt_y+.1"/>
                                          </p:val>
                                        </p:tav>
                                        <p:tav tm="100000">
                                          <p:val>
                                            <p:strVal val="#ppt_y"/>
                                          </p:val>
                                        </p:tav>
                                      </p:tavLst>
                                    </p:anim>
                                  </p:childTnLst>
                                </p:cTn>
                              </p:par>
                              <p:par>
                                <p:cTn id="346" presetID="42" presetClass="entr" presetSubtype="0" fill="hold" grpId="0" nodeType="withEffect">
                                  <p:stCondLst>
                                    <p:cond delay="0"/>
                                  </p:stCondLst>
                                  <p:childTnLst>
                                    <p:set>
                                      <p:cBhvr>
                                        <p:cTn id="347" dur="1" fill="hold">
                                          <p:stCondLst>
                                            <p:cond delay="0"/>
                                          </p:stCondLst>
                                        </p:cTn>
                                        <p:tgtEl>
                                          <p:spTgt spid="121"/>
                                        </p:tgtEl>
                                        <p:attrNameLst>
                                          <p:attrName>style.visibility</p:attrName>
                                        </p:attrNameLst>
                                      </p:cBhvr>
                                      <p:to>
                                        <p:strVal val="visible"/>
                                      </p:to>
                                    </p:set>
                                    <p:animEffect transition="in" filter="fade">
                                      <p:cBhvr>
                                        <p:cTn id="348" dur="1000"/>
                                        <p:tgtEl>
                                          <p:spTgt spid="121"/>
                                        </p:tgtEl>
                                      </p:cBhvr>
                                    </p:animEffect>
                                    <p:anim calcmode="lin" valueType="num">
                                      <p:cBhvr>
                                        <p:cTn id="349" dur="1000" fill="hold"/>
                                        <p:tgtEl>
                                          <p:spTgt spid="121"/>
                                        </p:tgtEl>
                                        <p:attrNameLst>
                                          <p:attrName>ppt_x</p:attrName>
                                        </p:attrNameLst>
                                      </p:cBhvr>
                                      <p:tavLst>
                                        <p:tav tm="0">
                                          <p:val>
                                            <p:strVal val="#ppt_x"/>
                                          </p:val>
                                        </p:tav>
                                        <p:tav tm="100000">
                                          <p:val>
                                            <p:strVal val="#ppt_x"/>
                                          </p:val>
                                        </p:tav>
                                      </p:tavLst>
                                    </p:anim>
                                    <p:anim calcmode="lin" valueType="num">
                                      <p:cBhvr>
                                        <p:cTn id="350" dur="1000" fill="hold"/>
                                        <p:tgtEl>
                                          <p:spTgt spid="121"/>
                                        </p:tgtEl>
                                        <p:attrNameLst>
                                          <p:attrName>ppt_y</p:attrName>
                                        </p:attrNameLst>
                                      </p:cBhvr>
                                      <p:tavLst>
                                        <p:tav tm="0">
                                          <p:val>
                                            <p:strVal val="#ppt_y+.1"/>
                                          </p:val>
                                        </p:tav>
                                        <p:tav tm="100000">
                                          <p:val>
                                            <p:strVal val="#ppt_y"/>
                                          </p:val>
                                        </p:tav>
                                      </p:tavLst>
                                    </p:anim>
                                  </p:childTnLst>
                                </p:cTn>
                              </p:par>
                              <p:par>
                                <p:cTn id="351" presetID="42" presetClass="entr" presetSubtype="0" fill="hold" grpId="0" nodeType="withEffect">
                                  <p:stCondLst>
                                    <p:cond delay="0"/>
                                  </p:stCondLst>
                                  <p:childTnLst>
                                    <p:set>
                                      <p:cBhvr>
                                        <p:cTn id="352" dur="1" fill="hold">
                                          <p:stCondLst>
                                            <p:cond delay="0"/>
                                          </p:stCondLst>
                                        </p:cTn>
                                        <p:tgtEl>
                                          <p:spTgt spid="122"/>
                                        </p:tgtEl>
                                        <p:attrNameLst>
                                          <p:attrName>style.visibility</p:attrName>
                                        </p:attrNameLst>
                                      </p:cBhvr>
                                      <p:to>
                                        <p:strVal val="visible"/>
                                      </p:to>
                                    </p:set>
                                    <p:animEffect transition="in" filter="fade">
                                      <p:cBhvr>
                                        <p:cTn id="353" dur="1000"/>
                                        <p:tgtEl>
                                          <p:spTgt spid="122"/>
                                        </p:tgtEl>
                                      </p:cBhvr>
                                    </p:animEffect>
                                    <p:anim calcmode="lin" valueType="num">
                                      <p:cBhvr>
                                        <p:cTn id="354" dur="1000" fill="hold"/>
                                        <p:tgtEl>
                                          <p:spTgt spid="122"/>
                                        </p:tgtEl>
                                        <p:attrNameLst>
                                          <p:attrName>ppt_x</p:attrName>
                                        </p:attrNameLst>
                                      </p:cBhvr>
                                      <p:tavLst>
                                        <p:tav tm="0">
                                          <p:val>
                                            <p:strVal val="#ppt_x"/>
                                          </p:val>
                                        </p:tav>
                                        <p:tav tm="100000">
                                          <p:val>
                                            <p:strVal val="#ppt_x"/>
                                          </p:val>
                                        </p:tav>
                                      </p:tavLst>
                                    </p:anim>
                                    <p:anim calcmode="lin" valueType="num">
                                      <p:cBhvr>
                                        <p:cTn id="355" dur="1000" fill="hold"/>
                                        <p:tgtEl>
                                          <p:spTgt spid="122"/>
                                        </p:tgtEl>
                                        <p:attrNameLst>
                                          <p:attrName>ppt_y</p:attrName>
                                        </p:attrNameLst>
                                      </p:cBhvr>
                                      <p:tavLst>
                                        <p:tav tm="0">
                                          <p:val>
                                            <p:strVal val="#ppt_y+.1"/>
                                          </p:val>
                                        </p:tav>
                                        <p:tav tm="100000">
                                          <p:val>
                                            <p:strVal val="#ppt_y"/>
                                          </p:val>
                                        </p:tav>
                                      </p:tavLst>
                                    </p:anim>
                                  </p:childTnLst>
                                </p:cTn>
                              </p:par>
                              <p:par>
                                <p:cTn id="356" presetID="42" presetClass="entr" presetSubtype="0" fill="hold" grpId="0" nodeType="withEffect">
                                  <p:stCondLst>
                                    <p:cond delay="0"/>
                                  </p:stCondLst>
                                  <p:childTnLst>
                                    <p:set>
                                      <p:cBhvr>
                                        <p:cTn id="357" dur="1" fill="hold">
                                          <p:stCondLst>
                                            <p:cond delay="0"/>
                                          </p:stCondLst>
                                        </p:cTn>
                                        <p:tgtEl>
                                          <p:spTgt spid="124"/>
                                        </p:tgtEl>
                                        <p:attrNameLst>
                                          <p:attrName>style.visibility</p:attrName>
                                        </p:attrNameLst>
                                      </p:cBhvr>
                                      <p:to>
                                        <p:strVal val="visible"/>
                                      </p:to>
                                    </p:set>
                                    <p:animEffect transition="in" filter="fade">
                                      <p:cBhvr>
                                        <p:cTn id="358" dur="1000"/>
                                        <p:tgtEl>
                                          <p:spTgt spid="124"/>
                                        </p:tgtEl>
                                      </p:cBhvr>
                                    </p:animEffect>
                                    <p:anim calcmode="lin" valueType="num">
                                      <p:cBhvr>
                                        <p:cTn id="359" dur="1000" fill="hold"/>
                                        <p:tgtEl>
                                          <p:spTgt spid="124"/>
                                        </p:tgtEl>
                                        <p:attrNameLst>
                                          <p:attrName>ppt_x</p:attrName>
                                        </p:attrNameLst>
                                      </p:cBhvr>
                                      <p:tavLst>
                                        <p:tav tm="0">
                                          <p:val>
                                            <p:strVal val="#ppt_x"/>
                                          </p:val>
                                        </p:tav>
                                        <p:tav tm="100000">
                                          <p:val>
                                            <p:strVal val="#ppt_x"/>
                                          </p:val>
                                        </p:tav>
                                      </p:tavLst>
                                    </p:anim>
                                    <p:anim calcmode="lin" valueType="num">
                                      <p:cBhvr>
                                        <p:cTn id="360" dur="1000" fill="hold"/>
                                        <p:tgtEl>
                                          <p:spTgt spid="124"/>
                                        </p:tgtEl>
                                        <p:attrNameLst>
                                          <p:attrName>ppt_y</p:attrName>
                                        </p:attrNameLst>
                                      </p:cBhvr>
                                      <p:tavLst>
                                        <p:tav tm="0">
                                          <p:val>
                                            <p:strVal val="#ppt_y+.1"/>
                                          </p:val>
                                        </p:tav>
                                        <p:tav tm="100000">
                                          <p:val>
                                            <p:strVal val="#ppt_y"/>
                                          </p:val>
                                        </p:tav>
                                      </p:tavLst>
                                    </p:anim>
                                  </p:childTnLst>
                                </p:cTn>
                              </p:par>
                              <p:par>
                                <p:cTn id="361" presetID="42" presetClass="entr" presetSubtype="0" fill="hold" grpId="0" nodeType="withEffect">
                                  <p:stCondLst>
                                    <p:cond delay="0"/>
                                  </p:stCondLst>
                                  <p:childTnLst>
                                    <p:set>
                                      <p:cBhvr>
                                        <p:cTn id="362" dur="1" fill="hold">
                                          <p:stCondLst>
                                            <p:cond delay="0"/>
                                          </p:stCondLst>
                                        </p:cTn>
                                        <p:tgtEl>
                                          <p:spTgt spid="125"/>
                                        </p:tgtEl>
                                        <p:attrNameLst>
                                          <p:attrName>style.visibility</p:attrName>
                                        </p:attrNameLst>
                                      </p:cBhvr>
                                      <p:to>
                                        <p:strVal val="visible"/>
                                      </p:to>
                                    </p:set>
                                    <p:animEffect transition="in" filter="fade">
                                      <p:cBhvr>
                                        <p:cTn id="363" dur="1000"/>
                                        <p:tgtEl>
                                          <p:spTgt spid="125"/>
                                        </p:tgtEl>
                                      </p:cBhvr>
                                    </p:animEffect>
                                    <p:anim calcmode="lin" valueType="num">
                                      <p:cBhvr>
                                        <p:cTn id="364" dur="1000" fill="hold"/>
                                        <p:tgtEl>
                                          <p:spTgt spid="125"/>
                                        </p:tgtEl>
                                        <p:attrNameLst>
                                          <p:attrName>ppt_x</p:attrName>
                                        </p:attrNameLst>
                                      </p:cBhvr>
                                      <p:tavLst>
                                        <p:tav tm="0">
                                          <p:val>
                                            <p:strVal val="#ppt_x"/>
                                          </p:val>
                                        </p:tav>
                                        <p:tav tm="100000">
                                          <p:val>
                                            <p:strVal val="#ppt_x"/>
                                          </p:val>
                                        </p:tav>
                                      </p:tavLst>
                                    </p:anim>
                                    <p:anim calcmode="lin" valueType="num">
                                      <p:cBhvr>
                                        <p:cTn id="365" dur="1000" fill="hold"/>
                                        <p:tgtEl>
                                          <p:spTgt spid="125"/>
                                        </p:tgtEl>
                                        <p:attrNameLst>
                                          <p:attrName>ppt_y</p:attrName>
                                        </p:attrNameLst>
                                      </p:cBhvr>
                                      <p:tavLst>
                                        <p:tav tm="0">
                                          <p:val>
                                            <p:strVal val="#ppt_y+.1"/>
                                          </p:val>
                                        </p:tav>
                                        <p:tav tm="100000">
                                          <p:val>
                                            <p:strVal val="#ppt_y"/>
                                          </p:val>
                                        </p:tav>
                                      </p:tavLst>
                                    </p:anim>
                                  </p:childTnLst>
                                </p:cTn>
                              </p:par>
                              <p:par>
                                <p:cTn id="366" presetID="42" presetClass="entr" presetSubtype="0" fill="hold" grpId="0" nodeType="withEffect">
                                  <p:stCondLst>
                                    <p:cond delay="0"/>
                                  </p:stCondLst>
                                  <p:childTnLst>
                                    <p:set>
                                      <p:cBhvr>
                                        <p:cTn id="367" dur="1" fill="hold">
                                          <p:stCondLst>
                                            <p:cond delay="0"/>
                                          </p:stCondLst>
                                        </p:cTn>
                                        <p:tgtEl>
                                          <p:spTgt spid="127"/>
                                        </p:tgtEl>
                                        <p:attrNameLst>
                                          <p:attrName>style.visibility</p:attrName>
                                        </p:attrNameLst>
                                      </p:cBhvr>
                                      <p:to>
                                        <p:strVal val="visible"/>
                                      </p:to>
                                    </p:set>
                                    <p:animEffect transition="in" filter="fade">
                                      <p:cBhvr>
                                        <p:cTn id="368" dur="1000"/>
                                        <p:tgtEl>
                                          <p:spTgt spid="127"/>
                                        </p:tgtEl>
                                      </p:cBhvr>
                                    </p:animEffect>
                                    <p:anim calcmode="lin" valueType="num">
                                      <p:cBhvr>
                                        <p:cTn id="369" dur="1000" fill="hold"/>
                                        <p:tgtEl>
                                          <p:spTgt spid="127"/>
                                        </p:tgtEl>
                                        <p:attrNameLst>
                                          <p:attrName>ppt_x</p:attrName>
                                        </p:attrNameLst>
                                      </p:cBhvr>
                                      <p:tavLst>
                                        <p:tav tm="0">
                                          <p:val>
                                            <p:strVal val="#ppt_x"/>
                                          </p:val>
                                        </p:tav>
                                        <p:tav tm="100000">
                                          <p:val>
                                            <p:strVal val="#ppt_x"/>
                                          </p:val>
                                        </p:tav>
                                      </p:tavLst>
                                    </p:anim>
                                    <p:anim calcmode="lin" valueType="num">
                                      <p:cBhvr>
                                        <p:cTn id="370" dur="1000" fill="hold"/>
                                        <p:tgtEl>
                                          <p:spTgt spid="127"/>
                                        </p:tgtEl>
                                        <p:attrNameLst>
                                          <p:attrName>ppt_y</p:attrName>
                                        </p:attrNameLst>
                                      </p:cBhvr>
                                      <p:tavLst>
                                        <p:tav tm="0">
                                          <p:val>
                                            <p:strVal val="#ppt_y+.1"/>
                                          </p:val>
                                        </p:tav>
                                        <p:tav tm="100000">
                                          <p:val>
                                            <p:strVal val="#ppt_y"/>
                                          </p:val>
                                        </p:tav>
                                      </p:tavLst>
                                    </p:anim>
                                  </p:childTnLst>
                                </p:cTn>
                              </p:par>
                              <p:par>
                                <p:cTn id="371" presetID="42" presetClass="entr" presetSubtype="0" fill="hold" grpId="0" nodeType="withEffect">
                                  <p:stCondLst>
                                    <p:cond delay="0"/>
                                  </p:stCondLst>
                                  <p:childTnLst>
                                    <p:set>
                                      <p:cBhvr>
                                        <p:cTn id="372" dur="1" fill="hold">
                                          <p:stCondLst>
                                            <p:cond delay="0"/>
                                          </p:stCondLst>
                                        </p:cTn>
                                        <p:tgtEl>
                                          <p:spTgt spid="130"/>
                                        </p:tgtEl>
                                        <p:attrNameLst>
                                          <p:attrName>style.visibility</p:attrName>
                                        </p:attrNameLst>
                                      </p:cBhvr>
                                      <p:to>
                                        <p:strVal val="visible"/>
                                      </p:to>
                                    </p:set>
                                    <p:animEffect transition="in" filter="fade">
                                      <p:cBhvr>
                                        <p:cTn id="373" dur="1000"/>
                                        <p:tgtEl>
                                          <p:spTgt spid="130"/>
                                        </p:tgtEl>
                                      </p:cBhvr>
                                    </p:animEffect>
                                    <p:anim calcmode="lin" valueType="num">
                                      <p:cBhvr>
                                        <p:cTn id="374" dur="1000" fill="hold"/>
                                        <p:tgtEl>
                                          <p:spTgt spid="130"/>
                                        </p:tgtEl>
                                        <p:attrNameLst>
                                          <p:attrName>ppt_x</p:attrName>
                                        </p:attrNameLst>
                                      </p:cBhvr>
                                      <p:tavLst>
                                        <p:tav tm="0">
                                          <p:val>
                                            <p:strVal val="#ppt_x"/>
                                          </p:val>
                                        </p:tav>
                                        <p:tav tm="100000">
                                          <p:val>
                                            <p:strVal val="#ppt_x"/>
                                          </p:val>
                                        </p:tav>
                                      </p:tavLst>
                                    </p:anim>
                                    <p:anim calcmode="lin" valueType="num">
                                      <p:cBhvr>
                                        <p:cTn id="375" dur="1000" fill="hold"/>
                                        <p:tgtEl>
                                          <p:spTgt spid="130"/>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131"/>
                                        </p:tgtEl>
                                        <p:attrNameLst>
                                          <p:attrName>style.visibility</p:attrName>
                                        </p:attrNameLst>
                                      </p:cBhvr>
                                      <p:to>
                                        <p:strVal val="visible"/>
                                      </p:to>
                                    </p:set>
                                    <p:animEffect transition="in" filter="fade">
                                      <p:cBhvr>
                                        <p:cTn id="378" dur="1000"/>
                                        <p:tgtEl>
                                          <p:spTgt spid="131"/>
                                        </p:tgtEl>
                                      </p:cBhvr>
                                    </p:animEffect>
                                    <p:anim calcmode="lin" valueType="num">
                                      <p:cBhvr>
                                        <p:cTn id="379" dur="1000" fill="hold"/>
                                        <p:tgtEl>
                                          <p:spTgt spid="131"/>
                                        </p:tgtEl>
                                        <p:attrNameLst>
                                          <p:attrName>ppt_x</p:attrName>
                                        </p:attrNameLst>
                                      </p:cBhvr>
                                      <p:tavLst>
                                        <p:tav tm="0">
                                          <p:val>
                                            <p:strVal val="#ppt_x"/>
                                          </p:val>
                                        </p:tav>
                                        <p:tav tm="100000">
                                          <p:val>
                                            <p:strVal val="#ppt_x"/>
                                          </p:val>
                                        </p:tav>
                                      </p:tavLst>
                                    </p:anim>
                                    <p:anim calcmode="lin" valueType="num">
                                      <p:cBhvr>
                                        <p:cTn id="380" dur="1000" fill="hold"/>
                                        <p:tgtEl>
                                          <p:spTgt spid="131"/>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132"/>
                                        </p:tgtEl>
                                        <p:attrNameLst>
                                          <p:attrName>style.visibility</p:attrName>
                                        </p:attrNameLst>
                                      </p:cBhvr>
                                      <p:to>
                                        <p:strVal val="visible"/>
                                      </p:to>
                                    </p:set>
                                    <p:animEffect transition="in" filter="fade">
                                      <p:cBhvr>
                                        <p:cTn id="383" dur="1000"/>
                                        <p:tgtEl>
                                          <p:spTgt spid="132"/>
                                        </p:tgtEl>
                                      </p:cBhvr>
                                    </p:animEffect>
                                    <p:anim calcmode="lin" valueType="num">
                                      <p:cBhvr>
                                        <p:cTn id="384" dur="1000" fill="hold"/>
                                        <p:tgtEl>
                                          <p:spTgt spid="132"/>
                                        </p:tgtEl>
                                        <p:attrNameLst>
                                          <p:attrName>ppt_x</p:attrName>
                                        </p:attrNameLst>
                                      </p:cBhvr>
                                      <p:tavLst>
                                        <p:tav tm="0">
                                          <p:val>
                                            <p:strVal val="#ppt_x"/>
                                          </p:val>
                                        </p:tav>
                                        <p:tav tm="100000">
                                          <p:val>
                                            <p:strVal val="#ppt_x"/>
                                          </p:val>
                                        </p:tav>
                                      </p:tavLst>
                                    </p:anim>
                                    <p:anim calcmode="lin" valueType="num">
                                      <p:cBhvr>
                                        <p:cTn id="385" dur="1000" fill="hold"/>
                                        <p:tgtEl>
                                          <p:spTgt spid="132"/>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nodePh="1">
                                  <p:stCondLst>
                                    <p:cond delay="0"/>
                                  </p:stCondLst>
                                  <p:endCondLst>
                                    <p:cond evt="begin" delay="0">
                                      <p:tn val="386"/>
                                    </p:cond>
                                  </p:endCondLst>
                                  <p:childTnLst>
                                    <p:set>
                                      <p:cBhvr>
                                        <p:cTn id="387" dur="1" fill="hold">
                                          <p:stCondLst>
                                            <p:cond delay="0"/>
                                          </p:stCondLst>
                                        </p:cTn>
                                        <p:tgtEl>
                                          <p:spTgt spid="123"/>
                                        </p:tgtEl>
                                        <p:attrNameLst>
                                          <p:attrName>style.visibility</p:attrName>
                                        </p:attrNameLst>
                                      </p:cBhvr>
                                      <p:to>
                                        <p:strVal val="visible"/>
                                      </p:to>
                                    </p:set>
                                    <p:animEffect transition="in" filter="fade">
                                      <p:cBhvr>
                                        <p:cTn id="388" dur="1000"/>
                                        <p:tgtEl>
                                          <p:spTgt spid="123"/>
                                        </p:tgtEl>
                                      </p:cBhvr>
                                    </p:animEffect>
                                    <p:anim calcmode="lin" valueType="num">
                                      <p:cBhvr>
                                        <p:cTn id="389" dur="1000" fill="hold"/>
                                        <p:tgtEl>
                                          <p:spTgt spid="123"/>
                                        </p:tgtEl>
                                        <p:attrNameLst>
                                          <p:attrName>ppt_x</p:attrName>
                                        </p:attrNameLst>
                                      </p:cBhvr>
                                      <p:tavLst>
                                        <p:tav tm="0">
                                          <p:val>
                                            <p:strVal val="#ppt_x"/>
                                          </p:val>
                                        </p:tav>
                                        <p:tav tm="100000">
                                          <p:val>
                                            <p:strVal val="#ppt_x"/>
                                          </p:val>
                                        </p:tav>
                                      </p:tavLst>
                                    </p:anim>
                                    <p:anim calcmode="lin" valueType="num">
                                      <p:cBhvr>
                                        <p:cTn id="390" dur="1000" fill="hold"/>
                                        <p:tgtEl>
                                          <p:spTgt spid="123"/>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133"/>
                                        </p:tgtEl>
                                        <p:attrNameLst>
                                          <p:attrName>style.visibility</p:attrName>
                                        </p:attrNameLst>
                                      </p:cBhvr>
                                      <p:to>
                                        <p:strVal val="visible"/>
                                      </p:to>
                                    </p:set>
                                    <p:animEffect transition="in" filter="fade">
                                      <p:cBhvr>
                                        <p:cTn id="393" dur="1000"/>
                                        <p:tgtEl>
                                          <p:spTgt spid="133"/>
                                        </p:tgtEl>
                                      </p:cBhvr>
                                    </p:animEffect>
                                    <p:anim calcmode="lin" valueType="num">
                                      <p:cBhvr>
                                        <p:cTn id="394" dur="1000" fill="hold"/>
                                        <p:tgtEl>
                                          <p:spTgt spid="133"/>
                                        </p:tgtEl>
                                        <p:attrNameLst>
                                          <p:attrName>ppt_x</p:attrName>
                                        </p:attrNameLst>
                                      </p:cBhvr>
                                      <p:tavLst>
                                        <p:tav tm="0">
                                          <p:val>
                                            <p:strVal val="#ppt_x"/>
                                          </p:val>
                                        </p:tav>
                                        <p:tav tm="100000">
                                          <p:val>
                                            <p:strVal val="#ppt_x"/>
                                          </p:val>
                                        </p:tav>
                                      </p:tavLst>
                                    </p:anim>
                                    <p:anim calcmode="lin" valueType="num">
                                      <p:cBhvr>
                                        <p:cTn id="395" dur="1000" fill="hold"/>
                                        <p:tgtEl>
                                          <p:spTgt spid="133"/>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134"/>
                                        </p:tgtEl>
                                        <p:attrNameLst>
                                          <p:attrName>style.visibility</p:attrName>
                                        </p:attrNameLst>
                                      </p:cBhvr>
                                      <p:to>
                                        <p:strVal val="visible"/>
                                      </p:to>
                                    </p:set>
                                    <p:animEffect transition="in" filter="fade">
                                      <p:cBhvr>
                                        <p:cTn id="398" dur="1000"/>
                                        <p:tgtEl>
                                          <p:spTgt spid="134"/>
                                        </p:tgtEl>
                                      </p:cBhvr>
                                    </p:animEffect>
                                    <p:anim calcmode="lin" valueType="num">
                                      <p:cBhvr>
                                        <p:cTn id="399" dur="1000" fill="hold"/>
                                        <p:tgtEl>
                                          <p:spTgt spid="134"/>
                                        </p:tgtEl>
                                        <p:attrNameLst>
                                          <p:attrName>ppt_x</p:attrName>
                                        </p:attrNameLst>
                                      </p:cBhvr>
                                      <p:tavLst>
                                        <p:tav tm="0">
                                          <p:val>
                                            <p:strVal val="#ppt_x"/>
                                          </p:val>
                                        </p:tav>
                                        <p:tav tm="100000">
                                          <p:val>
                                            <p:strVal val="#ppt_x"/>
                                          </p:val>
                                        </p:tav>
                                      </p:tavLst>
                                    </p:anim>
                                    <p:anim calcmode="lin" valueType="num">
                                      <p:cBhvr>
                                        <p:cTn id="400" dur="1000" fill="hold"/>
                                        <p:tgtEl>
                                          <p:spTgt spid="134"/>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135"/>
                                        </p:tgtEl>
                                        <p:attrNameLst>
                                          <p:attrName>style.visibility</p:attrName>
                                        </p:attrNameLst>
                                      </p:cBhvr>
                                      <p:to>
                                        <p:strVal val="visible"/>
                                      </p:to>
                                    </p:set>
                                    <p:animEffect transition="in" filter="fade">
                                      <p:cBhvr>
                                        <p:cTn id="403" dur="1000"/>
                                        <p:tgtEl>
                                          <p:spTgt spid="135"/>
                                        </p:tgtEl>
                                      </p:cBhvr>
                                    </p:animEffect>
                                    <p:anim calcmode="lin" valueType="num">
                                      <p:cBhvr>
                                        <p:cTn id="404" dur="1000" fill="hold"/>
                                        <p:tgtEl>
                                          <p:spTgt spid="135"/>
                                        </p:tgtEl>
                                        <p:attrNameLst>
                                          <p:attrName>ppt_x</p:attrName>
                                        </p:attrNameLst>
                                      </p:cBhvr>
                                      <p:tavLst>
                                        <p:tav tm="0">
                                          <p:val>
                                            <p:strVal val="#ppt_x"/>
                                          </p:val>
                                        </p:tav>
                                        <p:tav tm="100000">
                                          <p:val>
                                            <p:strVal val="#ppt_x"/>
                                          </p:val>
                                        </p:tav>
                                      </p:tavLst>
                                    </p:anim>
                                    <p:anim calcmode="lin" valueType="num">
                                      <p:cBhvr>
                                        <p:cTn id="405" dur="1000" fill="hold"/>
                                        <p:tgtEl>
                                          <p:spTgt spid="135"/>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136"/>
                                        </p:tgtEl>
                                        <p:attrNameLst>
                                          <p:attrName>style.visibility</p:attrName>
                                        </p:attrNameLst>
                                      </p:cBhvr>
                                      <p:to>
                                        <p:strVal val="visible"/>
                                      </p:to>
                                    </p:set>
                                    <p:animEffect transition="in" filter="fade">
                                      <p:cBhvr>
                                        <p:cTn id="408" dur="1000"/>
                                        <p:tgtEl>
                                          <p:spTgt spid="136"/>
                                        </p:tgtEl>
                                      </p:cBhvr>
                                    </p:animEffect>
                                    <p:anim calcmode="lin" valueType="num">
                                      <p:cBhvr>
                                        <p:cTn id="409" dur="1000" fill="hold"/>
                                        <p:tgtEl>
                                          <p:spTgt spid="136"/>
                                        </p:tgtEl>
                                        <p:attrNameLst>
                                          <p:attrName>ppt_x</p:attrName>
                                        </p:attrNameLst>
                                      </p:cBhvr>
                                      <p:tavLst>
                                        <p:tav tm="0">
                                          <p:val>
                                            <p:strVal val="#ppt_x"/>
                                          </p:val>
                                        </p:tav>
                                        <p:tav tm="100000">
                                          <p:val>
                                            <p:strVal val="#ppt_x"/>
                                          </p:val>
                                        </p:tav>
                                      </p:tavLst>
                                    </p:anim>
                                    <p:anim calcmode="lin" valueType="num">
                                      <p:cBhvr>
                                        <p:cTn id="410" dur="1000" fill="hold"/>
                                        <p:tgtEl>
                                          <p:spTgt spid="136"/>
                                        </p:tgtEl>
                                        <p:attrNameLst>
                                          <p:attrName>ppt_y</p:attrName>
                                        </p:attrNameLst>
                                      </p:cBhvr>
                                      <p:tavLst>
                                        <p:tav tm="0">
                                          <p:val>
                                            <p:strVal val="#ppt_y+.1"/>
                                          </p:val>
                                        </p:tav>
                                        <p:tav tm="100000">
                                          <p:val>
                                            <p:strVal val="#ppt_y"/>
                                          </p:val>
                                        </p:tav>
                                      </p:tavLst>
                                    </p:anim>
                                  </p:childTnLst>
                                </p:cTn>
                              </p:par>
                              <p:par>
                                <p:cTn id="411" presetID="42" presetClass="entr" presetSubtype="0" fill="hold" grpId="0" nodeType="withEffect">
                                  <p:stCondLst>
                                    <p:cond delay="0"/>
                                  </p:stCondLst>
                                  <p:childTnLst>
                                    <p:set>
                                      <p:cBhvr>
                                        <p:cTn id="412" dur="1" fill="hold">
                                          <p:stCondLst>
                                            <p:cond delay="0"/>
                                          </p:stCondLst>
                                        </p:cTn>
                                        <p:tgtEl>
                                          <p:spTgt spid="137"/>
                                        </p:tgtEl>
                                        <p:attrNameLst>
                                          <p:attrName>style.visibility</p:attrName>
                                        </p:attrNameLst>
                                      </p:cBhvr>
                                      <p:to>
                                        <p:strVal val="visible"/>
                                      </p:to>
                                    </p:set>
                                    <p:animEffect transition="in" filter="fade">
                                      <p:cBhvr>
                                        <p:cTn id="413" dur="1000"/>
                                        <p:tgtEl>
                                          <p:spTgt spid="137"/>
                                        </p:tgtEl>
                                      </p:cBhvr>
                                    </p:animEffect>
                                    <p:anim calcmode="lin" valueType="num">
                                      <p:cBhvr>
                                        <p:cTn id="414" dur="1000" fill="hold"/>
                                        <p:tgtEl>
                                          <p:spTgt spid="137"/>
                                        </p:tgtEl>
                                        <p:attrNameLst>
                                          <p:attrName>ppt_x</p:attrName>
                                        </p:attrNameLst>
                                      </p:cBhvr>
                                      <p:tavLst>
                                        <p:tav tm="0">
                                          <p:val>
                                            <p:strVal val="#ppt_x"/>
                                          </p:val>
                                        </p:tav>
                                        <p:tav tm="100000">
                                          <p:val>
                                            <p:strVal val="#ppt_x"/>
                                          </p:val>
                                        </p:tav>
                                      </p:tavLst>
                                    </p:anim>
                                    <p:anim calcmode="lin" valueType="num">
                                      <p:cBhvr>
                                        <p:cTn id="415" dur="1000" fill="hold"/>
                                        <p:tgtEl>
                                          <p:spTgt spid="137"/>
                                        </p:tgtEl>
                                        <p:attrNameLst>
                                          <p:attrName>ppt_y</p:attrName>
                                        </p:attrNameLst>
                                      </p:cBhvr>
                                      <p:tavLst>
                                        <p:tav tm="0">
                                          <p:val>
                                            <p:strVal val="#ppt_y+.1"/>
                                          </p:val>
                                        </p:tav>
                                        <p:tav tm="100000">
                                          <p:val>
                                            <p:strVal val="#ppt_y"/>
                                          </p:val>
                                        </p:tav>
                                      </p:tavLst>
                                    </p:anim>
                                  </p:childTnLst>
                                </p:cTn>
                              </p:par>
                              <p:par>
                                <p:cTn id="416" presetID="42" presetClass="entr" presetSubtype="0" fill="hold" grpId="0" nodeType="withEffect">
                                  <p:stCondLst>
                                    <p:cond delay="0"/>
                                  </p:stCondLst>
                                  <p:childTnLst>
                                    <p:set>
                                      <p:cBhvr>
                                        <p:cTn id="417" dur="1" fill="hold">
                                          <p:stCondLst>
                                            <p:cond delay="0"/>
                                          </p:stCondLst>
                                        </p:cTn>
                                        <p:tgtEl>
                                          <p:spTgt spid="138"/>
                                        </p:tgtEl>
                                        <p:attrNameLst>
                                          <p:attrName>style.visibility</p:attrName>
                                        </p:attrNameLst>
                                      </p:cBhvr>
                                      <p:to>
                                        <p:strVal val="visible"/>
                                      </p:to>
                                    </p:set>
                                    <p:animEffect transition="in" filter="fade">
                                      <p:cBhvr>
                                        <p:cTn id="418" dur="1000"/>
                                        <p:tgtEl>
                                          <p:spTgt spid="138"/>
                                        </p:tgtEl>
                                      </p:cBhvr>
                                    </p:animEffect>
                                    <p:anim calcmode="lin" valueType="num">
                                      <p:cBhvr>
                                        <p:cTn id="419" dur="1000" fill="hold"/>
                                        <p:tgtEl>
                                          <p:spTgt spid="138"/>
                                        </p:tgtEl>
                                        <p:attrNameLst>
                                          <p:attrName>ppt_x</p:attrName>
                                        </p:attrNameLst>
                                      </p:cBhvr>
                                      <p:tavLst>
                                        <p:tav tm="0">
                                          <p:val>
                                            <p:strVal val="#ppt_x"/>
                                          </p:val>
                                        </p:tav>
                                        <p:tav tm="100000">
                                          <p:val>
                                            <p:strVal val="#ppt_x"/>
                                          </p:val>
                                        </p:tav>
                                      </p:tavLst>
                                    </p:anim>
                                    <p:anim calcmode="lin" valueType="num">
                                      <p:cBhvr>
                                        <p:cTn id="420" dur="1000" fill="hold"/>
                                        <p:tgtEl>
                                          <p:spTgt spid="138"/>
                                        </p:tgtEl>
                                        <p:attrNameLst>
                                          <p:attrName>ppt_y</p:attrName>
                                        </p:attrNameLst>
                                      </p:cBhvr>
                                      <p:tavLst>
                                        <p:tav tm="0">
                                          <p:val>
                                            <p:strVal val="#ppt_y+.1"/>
                                          </p:val>
                                        </p:tav>
                                        <p:tav tm="100000">
                                          <p:val>
                                            <p:strVal val="#ppt_y"/>
                                          </p:val>
                                        </p:tav>
                                      </p:tavLst>
                                    </p:anim>
                                  </p:childTnLst>
                                </p:cTn>
                              </p:par>
                              <p:par>
                                <p:cTn id="421" presetID="42" presetClass="entr" presetSubtype="0" fill="hold" grpId="0" nodeType="withEffect">
                                  <p:stCondLst>
                                    <p:cond delay="0"/>
                                  </p:stCondLst>
                                  <p:childTnLst>
                                    <p:set>
                                      <p:cBhvr>
                                        <p:cTn id="422" dur="1" fill="hold">
                                          <p:stCondLst>
                                            <p:cond delay="0"/>
                                          </p:stCondLst>
                                        </p:cTn>
                                        <p:tgtEl>
                                          <p:spTgt spid="141"/>
                                        </p:tgtEl>
                                        <p:attrNameLst>
                                          <p:attrName>style.visibility</p:attrName>
                                        </p:attrNameLst>
                                      </p:cBhvr>
                                      <p:to>
                                        <p:strVal val="visible"/>
                                      </p:to>
                                    </p:set>
                                    <p:animEffect transition="in" filter="fade">
                                      <p:cBhvr>
                                        <p:cTn id="423" dur="1000"/>
                                        <p:tgtEl>
                                          <p:spTgt spid="141"/>
                                        </p:tgtEl>
                                      </p:cBhvr>
                                    </p:animEffect>
                                    <p:anim calcmode="lin" valueType="num">
                                      <p:cBhvr>
                                        <p:cTn id="424" dur="1000" fill="hold"/>
                                        <p:tgtEl>
                                          <p:spTgt spid="141"/>
                                        </p:tgtEl>
                                        <p:attrNameLst>
                                          <p:attrName>ppt_x</p:attrName>
                                        </p:attrNameLst>
                                      </p:cBhvr>
                                      <p:tavLst>
                                        <p:tav tm="0">
                                          <p:val>
                                            <p:strVal val="#ppt_x"/>
                                          </p:val>
                                        </p:tav>
                                        <p:tav tm="100000">
                                          <p:val>
                                            <p:strVal val="#ppt_x"/>
                                          </p:val>
                                        </p:tav>
                                      </p:tavLst>
                                    </p:anim>
                                    <p:anim calcmode="lin" valueType="num">
                                      <p:cBhvr>
                                        <p:cTn id="425" dur="1000" fill="hold"/>
                                        <p:tgtEl>
                                          <p:spTgt spid="141"/>
                                        </p:tgtEl>
                                        <p:attrNameLst>
                                          <p:attrName>ppt_y</p:attrName>
                                        </p:attrNameLst>
                                      </p:cBhvr>
                                      <p:tavLst>
                                        <p:tav tm="0">
                                          <p:val>
                                            <p:strVal val="#ppt_y+.1"/>
                                          </p:val>
                                        </p:tav>
                                        <p:tav tm="100000">
                                          <p:val>
                                            <p:strVal val="#ppt_y"/>
                                          </p:val>
                                        </p:tav>
                                      </p:tavLst>
                                    </p:anim>
                                  </p:childTnLst>
                                </p:cTn>
                              </p:par>
                              <p:par>
                                <p:cTn id="426" presetID="42" presetClass="entr" presetSubtype="0" fill="hold" grpId="0" nodeType="withEffect">
                                  <p:stCondLst>
                                    <p:cond delay="0"/>
                                  </p:stCondLst>
                                  <p:childTnLst>
                                    <p:set>
                                      <p:cBhvr>
                                        <p:cTn id="427" dur="1" fill="hold">
                                          <p:stCondLst>
                                            <p:cond delay="0"/>
                                          </p:stCondLst>
                                        </p:cTn>
                                        <p:tgtEl>
                                          <p:spTgt spid="142"/>
                                        </p:tgtEl>
                                        <p:attrNameLst>
                                          <p:attrName>style.visibility</p:attrName>
                                        </p:attrNameLst>
                                      </p:cBhvr>
                                      <p:to>
                                        <p:strVal val="visible"/>
                                      </p:to>
                                    </p:set>
                                    <p:animEffect transition="in" filter="fade">
                                      <p:cBhvr>
                                        <p:cTn id="428" dur="1000"/>
                                        <p:tgtEl>
                                          <p:spTgt spid="142"/>
                                        </p:tgtEl>
                                      </p:cBhvr>
                                    </p:animEffect>
                                    <p:anim calcmode="lin" valueType="num">
                                      <p:cBhvr>
                                        <p:cTn id="429" dur="1000" fill="hold"/>
                                        <p:tgtEl>
                                          <p:spTgt spid="142"/>
                                        </p:tgtEl>
                                        <p:attrNameLst>
                                          <p:attrName>ppt_x</p:attrName>
                                        </p:attrNameLst>
                                      </p:cBhvr>
                                      <p:tavLst>
                                        <p:tav tm="0">
                                          <p:val>
                                            <p:strVal val="#ppt_x"/>
                                          </p:val>
                                        </p:tav>
                                        <p:tav tm="100000">
                                          <p:val>
                                            <p:strVal val="#ppt_x"/>
                                          </p:val>
                                        </p:tav>
                                      </p:tavLst>
                                    </p:anim>
                                    <p:anim calcmode="lin" valueType="num">
                                      <p:cBhvr>
                                        <p:cTn id="430"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9"/>
                                        </p:tgtEl>
                                        <p:attrNameLst>
                                          <p:attrName>style.visibility</p:attrName>
                                        </p:attrNameLst>
                                      </p:cBhvr>
                                      <p:to>
                                        <p:strVal val="visible"/>
                                      </p:to>
                                    </p:set>
                                    <p:animEffect transition="in" filter="wipe(left)">
                                      <p:cBhvr>
                                        <p:cTn id="435" dur="500"/>
                                        <p:tgtEl>
                                          <p:spTgt spid="9"/>
                                        </p:tgtEl>
                                      </p:cBhvr>
                                    </p:animEffect>
                                  </p:childTnLst>
                                </p:cTn>
                              </p:par>
                            </p:childTnLst>
                          </p:cTn>
                        </p:par>
                        <p:par>
                          <p:cTn id="436" fill="hold">
                            <p:stCondLst>
                              <p:cond delay="500"/>
                            </p:stCondLst>
                            <p:childTnLst>
                              <p:par>
                                <p:cTn id="437" presetID="22" presetClass="entr" presetSubtype="8" fill="hold" nodeType="afterEffect">
                                  <p:stCondLst>
                                    <p:cond delay="0"/>
                                  </p:stCondLst>
                                  <p:childTnLst>
                                    <p:set>
                                      <p:cBhvr>
                                        <p:cTn id="438" dur="1" fill="hold">
                                          <p:stCondLst>
                                            <p:cond delay="0"/>
                                          </p:stCondLst>
                                        </p:cTn>
                                        <p:tgtEl>
                                          <p:spTgt spid="70"/>
                                        </p:tgtEl>
                                        <p:attrNameLst>
                                          <p:attrName>style.visibility</p:attrName>
                                        </p:attrNameLst>
                                      </p:cBhvr>
                                      <p:to>
                                        <p:strVal val="visible"/>
                                      </p:to>
                                    </p:set>
                                    <p:animEffect transition="in" filter="wipe(left)">
                                      <p:cBhvr>
                                        <p:cTn id="439" dur="500"/>
                                        <p:tgtEl>
                                          <p:spTgt spid="70"/>
                                        </p:tgtEl>
                                      </p:cBhvr>
                                    </p:animEffect>
                                  </p:childTnLst>
                                </p:cTn>
                              </p:par>
                            </p:childTnLst>
                          </p:cTn>
                        </p:par>
                        <p:par>
                          <p:cTn id="440" fill="hold">
                            <p:stCondLst>
                              <p:cond delay="1000"/>
                            </p:stCondLst>
                            <p:childTnLst>
                              <p:par>
                                <p:cTn id="441" presetID="22" presetClass="entr" presetSubtype="8" fill="hold" nodeType="afterEffect">
                                  <p:stCondLst>
                                    <p:cond delay="0"/>
                                  </p:stCondLst>
                                  <p:childTnLst>
                                    <p:set>
                                      <p:cBhvr>
                                        <p:cTn id="442" dur="1" fill="hold">
                                          <p:stCondLst>
                                            <p:cond delay="0"/>
                                          </p:stCondLst>
                                        </p:cTn>
                                        <p:tgtEl>
                                          <p:spTgt spid="74"/>
                                        </p:tgtEl>
                                        <p:attrNameLst>
                                          <p:attrName>style.visibility</p:attrName>
                                        </p:attrNameLst>
                                      </p:cBhvr>
                                      <p:to>
                                        <p:strVal val="visible"/>
                                      </p:to>
                                    </p:set>
                                    <p:animEffect transition="in" filter="wipe(left)">
                                      <p:cBhvr>
                                        <p:cTn id="443" dur="500"/>
                                        <p:tgtEl>
                                          <p:spTgt spid="74"/>
                                        </p:tgtEl>
                                      </p:cBhvr>
                                    </p:animEffect>
                                  </p:childTnLst>
                                </p:cTn>
                              </p:par>
                            </p:childTnLst>
                          </p:cTn>
                        </p:par>
                        <p:par>
                          <p:cTn id="444" fill="hold">
                            <p:stCondLst>
                              <p:cond delay="1500"/>
                            </p:stCondLst>
                            <p:childTnLst>
                              <p:par>
                                <p:cTn id="445" presetID="22" presetClass="entr" presetSubtype="8" fill="hold" nodeType="afterEffect">
                                  <p:stCondLst>
                                    <p:cond delay="0"/>
                                  </p:stCondLst>
                                  <p:childTnLst>
                                    <p:set>
                                      <p:cBhvr>
                                        <p:cTn id="446" dur="1" fill="hold">
                                          <p:stCondLst>
                                            <p:cond delay="0"/>
                                          </p:stCondLst>
                                        </p:cTn>
                                        <p:tgtEl>
                                          <p:spTgt spid="78"/>
                                        </p:tgtEl>
                                        <p:attrNameLst>
                                          <p:attrName>style.visibility</p:attrName>
                                        </p:attrNameLst>
                                      </p:cBhvr>
                                      <p:to>
                                        <p:strVal val="visible"/>
                                      </p:to>
                                    </p:set>
                                    <p:animEffect transition="in" filter="wipe(left)">
                                      <p:cBhvr>
                                        <p:cTn id="447" dur="500"/>
                                        <p:tgtEl>
                                          <p:spTgt spid="78"/>
                                        </p:tgtEl>
                                      </p:cBhvr>
                                    </p:animEffect>
                                  </p:childTnLst>
                                </p:cTn>
                              </p:par>
                            </p:childTnLst>
                          </p:cTn>
                        </p:par>
                        <p:par>
                          <p:cTn id="448" fill="hold">
                            <p:stCondLst>
                              <p:cond delay="2000"/>
                            </p:stCondLst>
                            <p:childTnLst>
                              <p:par>
                                <p:cTn id="449" presetID="22" presetClass="entr" presetSubtype="8" fill="hold" nodeType="afterEffect">
                                  <p:stCondLst>
                                    <p:cond delay="0"/>
                                  </p:stCondLst>
                                  <p:childTnLst>
                                    <p:set>
                                      <p:cBhvr>
                                        <p:cTn id="450" dur="1" fill="hold">
                                          <p:stCondLst>
                                            <p:cond delay="0"/>
                                          </p:stCondLst>
                                        </p:cTn>
                                        <p:tgtEl>
                                          <p:spTgt spid="81"/>
                                        </p:tgtEl>
                                        <p:attrNameLst>
                                          <p:attrName>style.visibility</p:attrName>
                                        </p:attrNameLst>
                                      </p:cBhvr>
                                      <p:to>
                                        <p:strVal val="visible"/>
                                      </p:to>
                                    </p:set>
                                    <p:animEffect transition="in" filter="wipe(left)">
                                      <p:cBhvr>
                                        <p:cTn id="451" dur="500"/>
                                        <p:tgtEl>
                                          <p:spTgt spid="81"/>
                                        </p:tgtEl>
                                      </p:cBhvr>
                                    </p:animEffect>
                                  </p:childTnLst>
                                </p:cTn>
                              </p:par>
                            </p:childTnLst>
                          </p:cTn>
                        </p:par>
                        <p:par>
                          <p:cTn id="452" fill="hold">
                            <p:stCondLst>
                              <p:cond delay="2500"/>
                            </p:stCondLst>
                            <p:childTnLst>
                              <p:par>
                                <p:cTn id="453" presetID="22" presetClass="entr" presetSubtype="8" fill="hold" nodeType="afterEffect">
                                  <p:stCondLst>
                                    <p:cond delay="0"/>
                                  </p:stCondLst>
                                  <p:childTnLst>
                                    <p:set>
                                      <p:cBhvr>
                                        <p:cTn id="454" dur="1" fill="hold">
                                          <p:stCondLst>
                                            <p:cond delay="0"/>
                                          </p:stCondLst>
                                        </p:cTn>
                                        <p:tgtEl>
                                          <p:spTgt spid="84"/>
                                        </p:tgtEl>
                                        <p:attrNameLst>
                                          <p:attrName>style.visibility</p:attrName>
                                        </p:attrNameLst>
                                      </p:cBhvr>
                                      <p:to>
                                        <p:strVal val="visible"/>
                                      </p:to>
                                    </p:set>
                                    <p:animEffect transition="in" filter="wipe(left)">
                                      <p:cBhvr>
                                        <p:cTn id="455" dur="500"/>
                                        <p:tgtEl>
                                          <p:spTgt spid="84"/>
                                        </p:tgtEl>
                                      </p:cBhvr>
                                    </p:animEffect>
                                  </p:childTnLst>
                                </p:cTn>
                              </p:par>
                            </p:childTnLst>
                          </p:cTn>
                        </p:par>
                        <p:par>
                          <p:cTn id="456" fill="hold">
                            <p:stCondLst>
                              <p:cond delay="3000"/>
                            </p:stCondLst>
                            <p:childTnLst>
                              <p:par>
                                <p:cTn id="457" presetID="22" presetClass="entr" presetSubtype="8" fill="hold" nodeType="afterEffect">
                                  <p:stCondLst>
                                    <p:cond delay="0"/>
                                  </p:stCondLst>
                                  <p:childTnLst>
                                    <p:set>
                                      <p:cBhvr>
                                        <p:cTn id="458" dur="1" fill="hold">
                                          <p:stCondLst>
                                            <p:cond delay="0"/>
                                          </p:stCondLst>
                                        </p:cTn>
                                        <p:tgtEl>
                                          <p:spTgt spid="90"/>
                                        </p:tgtEl>
                                        <p:attrNameLst>
                                          <p:attrName>style.visibility</p:attrName>
                                        </p:attrNameLst>
                                      </p:cBhvr>
                                      <p:to>
                                        <p:strVal val="visible"/>
                                      </p:to>
                                    </p:set>
                                    <p:animEffect transition="in" filter="wipe(left)">
                                      <p:cBhvr>
                                        <p:cTn id="4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103" grpId="0" animBg="1"/>
      <p:bldP spid="105" grpId="0" animBg="1"/>
      <p:bldP spid="110" grpId="0" animBg="1"/>
      <p:bldP spid="115" grpId="0" animBg="1"/>
      <p:bldP spid="116" grpId="0" animBg="1"/>
      <p:bldP spid="117" grpId="0" animBg="1"/>
      <p:bldP spid="128" grpId="0" animBg="1"/>
      <p:bldP spid="139" grpId="0" animBg="1"/>
      <p:bldP spid="75" grpId="0" animBg="1"/>
      <p:bldP spid="76" grpId="0" animBg="1"/>
      <p:bldP spid="77" grpId="0" animBg="1"/>
      <p:bldP spid="79" grpId="0" animBg="1"/>
      <p:bldP spid="80" grpId="0" animBg="1"/>
      <p:bldP spid="82" grpId="0" animBg="1"/>
      <p:bldP spid="83" grpId="0" animBg="1"/>
      <p:bldP spid="91" grpId="0" animBg="1"/>
      <p:bldP spid="108" grpId="0" animBg="1"/>
      <p:bldP spid="109" grpId="0" animBg="1"/>
      <p:bldP spid="112" grpId="0" animBg="1"/>
      <p:bldP spid="113" grpId="0" animBg="1"/>
      <p:bldP spid="114" grpId="0" animBg="1"/>
      <p:bldP spid="118" grpId="0" animBg="1"/>
      <p:bldP spid="119" grpId="0" animBg="1"/>
      <p:bldP spid="120" grpId="0" animBg="1"/>
      <p:bldP spid="121" grpId="0" animBg="1"/>
      <p:bldP spid="122" grpId="0" animBg="1"/>
      <p:bldP spid="123" grpId="0"/>
      <p:bldP spid="124" grpId="0" animBg="1"/>
      <p:bldP spid="125" grpId="0" animBg="1"/>
      <p:bldP spid="127" grpId="0" animBg="1"/>
      <p:bldP spid="130" grpId="0" animBg="1"/>
      <p:bldP spid="131" grpId="0" animBg="1"/>
      <p:bldP spid="132" grpId="0" animBg="1"/>
      <p:bldP spid="133" grpId="0"/>
      <p:bldP spid="134" grpId="0" animBg="1"/>
      <p:bldP spid="135" grpId="0" animBg="1"/>
      <p:bldP spid="136" grpId="0" animBg="1"/>
      <p:bldP spid="137" grpId="0" animBg="1"/>
      <p:bldP spid="138" grpId="0" animBg="1"/>
      <p:bldP spid="141" grpId="0" animBg="1"/>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Data set</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19</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356071922"/>
              </p:ext>
            </p:extLst>
          </p:nvPr>
        </p:nvGraphicFramePr>
        <p:xfrm>
          <a:off x="482600" y="1766917"/>
          <a:ext cx="12167286" cy="7735328"/>
        </p:xfrm>
        <a:graphic>
          <a:graphicData uri="http://schemas.openxmlformats.org/drawingml/2006/table">
            <a:tbl>
              <a:tblPr firstRow="1" bandRow="1">
                <a:tableStyleId>{5940675A-B579-460E-94D1-54222C63F5DA}</a:tableStyleId>
              </a:tblPr>
              <a:tblGrid>
                <a:gridCol w="7541316">
                  <a:extLst>
                    <a:ext uri="{9D8B030D-6E8A-4147-A177-3AD203B41FA5}">
                      <a16:colId xmlns:a16="http://schemas.microsoft.com/office/drawing/2014/main" val="669688676"/>
                    </a:ext>
                  </a:extLst>
                </a:gridCol>
                <a:gridCol w="4625970">
                  <a:extLst>
                    <a:ext uri="{9D8B030D-6E8A-4147-A177-3AD203B41FA5}">
                      <a16:colId xmlns:a16="http://schemas.microsoft.com/office/drawing/2014/main" val="2909284384"/>
                    </a:ext>
                  </a:extLst>
                </a:gridCol>
              </a:tblGrid>
              <a:tr h="1952587">
                <a:tc>
                  <a:txBody>
                    <a:bodyPr/>
                    <a:lstStyle/>
                    <a:p>
                      <a:endParaRPr lang="en-US"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Data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Emulab Routers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1630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Time Period</a:t>
                      </a:r>
                    </a:p>
                    <a:p>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Eight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1967827">
                <a:tc>
                  <a:txBody>
                    <a:bodyPr/>
                    <a:lstStyle/>
                    <a:p>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Flows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40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8870765"/>
                  </a:ext>
                </a:extLst>
              </a:tr>
              <a:tr h="2183957">
                <a:tc>
                  <a:txBody>
                    <a:bodyPr/>
                    <a:lstStyle/>
                    <a:p>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Hosts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712478"/>
                  </a:ext>
                </a:extLst>
              </a:tr>
            </a:tbl>
          </a:graphicData>
        </a:graphic>
      </p:graphicFrame>
    </p:spTree>
    <p:extLst>
      <p:ext uri="{BB962C8B-B14F-4D97-AF65-F5344CB8AC3E}">
        <p14:creationId xmlns:p14="http://schemas.microsoft.com/office/powerpoint/2010/main" val="3943873164"/>
      </p:ext>
    </p:extLst>
  </p:cSld>
  <p:clrMapOvr>
    <a:masterClrMapping/>
  </p:clrMapOvr>
  <p:transition advTm="3284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a:t>
            </a:r>
          </a:p>
        </p:txBody>
      </p:sp>
      <p:sp>
        <p:nvSpPr>
          <p:cNvPr id="3" name="TextBox 2"/>
          <p:cNvSpPr txBox="1"/>
          <p:nvPr/>
        </p:nvSpPr>
        <p:spPr>
          <a:xfrm>
            <a:off x="393700" y="3353306"/>
            <a:ext cx="12255500" cy="3046988"/>
          </a:xfrm>
          <a:prstGeom prst="rect">
            <a:avLst/>
          </a:prstGeom>
          <a:noFill/>
        </p:spPr>
        <p:txBody>
          <a:bodyPr wrap="square" rtlCol="0">
            <a:spAutoFit/>
          </a:bodyPr>
          <a:lstStyle/>
          <a:p>
            <a:r>
              <a:rPr lang="en-US" sz="3200" b="1" dirty="0">
                <a:latin typeface="URWPalladioL-Bold"/>
              </a:rPr>
              <a:t>By combining clustering and other data mining techniques we can produce a view of host behaviors that helps network administrators </a:t>
            </a:r>
          </a:p>
          <a:p>
            <a:r>
              <a:rPr lang="en-US" sz="3200" b="1" dirty="0">
                <a:latin typeface="URWPalladioL-Bold"/>
              </a:rPr>
              <a:t>to understand behavior of the networks.</a:t>
            </a:r>
          </a:p>
          <a:p>
            <a:pPr algn="l"/>
            <a:endParaRPr lang="en-US" sz="3200" b="1" dirty="0">
              <a:latin typeface="URWPalladioL-Bold"/>
            </a:endParaRPr>
          </a:p>
          <a:p>
            <a:r>
              <a:rPr lang="en-US" sz="3200" b="1" dirty="0">
                <a:latin typeface="URWPalladioL-Bold"/>
              </a:rPr>
              <a:t>This system complements existing network analysis tools to ease network management.</a:t>
            </a:r>
            <a:endParaRPr lang="en-US" sz="3000" i="1"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72C48FD7-B84F-4868-8B20-80BD74747A63}"/>
              </a:ext>
            </a:extLst>
          </p:cNvPr>
          <p:cNvSpPr>
            <a:spLocks noGrp="1"/>
          </p:cNvSpPr>
          <p:nvPr>
            <p:ph type="sldNum" sz="quarter" idx="10"/>
          </p:nvPr>
        </p:nvSpPr>
        <p:spPr/>
        <p:txBody>
          <a:bodyPr/>
          <a:lstStyle/>
          <a:p>
            <a:fld id="{FEF0C5C6-7631-47E2-8B65-F73CA4F43D0C}" type="slidenum">
              <a:rPr lang="en-US" smtClean="0"/>
              <a:t>2</a:t>
            </a:fld>
            <a:endParaRPr lang="en-US"/>
          </a:p>
        </p:txBody>
      </p:sp>
    </p:spTree>
    <p:extLst>
      <p:ext uri="{BB962C8B-B14F-4D97-AF65-F5344CB8AC3E}">
        <p14:creationId xmlns:p14="http://schemas.microsoft.com/office/powerpoint/2010/main" val="342009488"/>
      </p:ext>
    </p:extLst>
  </p:cSld>
  <p:clrMapOvr>
    <a:masterClrMapping/>
  </p:clrMapOvr>
  <p:transition advTm="182624"/>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181494" y="-3122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Constant Behaviors..</a:t>
            </a:r>
          </a:p>
        </p:txBody>
      </p:sp>
      <p:sp>
        <p:nvSpPr>
          <p:cNvPr id="4" name="Slide Number Placeholder 3">
            <a:extLst>
              <a:ext uri="{FF2B5EF4-FFF2-40B4-BE49-F238E27FC236}">
                <a16:creationId xmlns:a16="http://schemas.microsoft.com/office/drawing/2014/main" id="{BF901AD9-C306-464A-B73B-3B6D124ED242}"/>
              </a:ext>
            </a:extLst>
          </p:cNvPr>
          <p:cNvSpPr>
            <a:spLocks noGrp="1"/>
          </p:cNvSpPr>
          <p:nvPr>
            <p:ph type="sldNum" sz="quarter" idx="10"/>
          </p:nvPr>
        </p:nvSpPr>
        <p:spPr/>
        <p:txBody>
          <a:bodyPr/>
          <a:lstStyle/>
          <a:p>
            <a:fld id="{FEF0C5C6-7631-47E2-8B65-F73CA4F43D0C}" type="slidenum">
              <a:rPr lang="en-US" smtClean="0"/>
              <a:t>20</a:t>
            </a:fld>
            <a:endParaRPr lang="en-US"/>
          </a:p>
        </p:txBody>
      </p:sp>
      <p:pic>
        <p:nvPicPr>
          <p:cNvPr id="8" name="Picture 7">
            <a:extLst>
              <a:ext uri="{FF2B5EF4-FFF2-40B4-BE49-F238E27FC236}">
                <a16:creationId xmlns:a16="http://schemas.microsoft.com/office/drawing/2014/main" id="{88C1408A-79AB-4FC5-B27C-F63C3056AED6}"/>
              </a:ext>
            </a:extLst>
          </p:cNvPr>
          <p:cNvPicPr>
            <a:picLocks noChangeAspect="1"/>
          </p:cNvPicPr>
          <p:nvPr/>
        </p:nvPicPr>
        <p:blipFill>
          <a:blip r:embed="rId3"/>
          <a:stretch>
            <a:fillRect/>
          </a:stretch>
        </p:blipFill>
        <p:spPr>
          <a:xfrm>
            <a:off x="770965" y="1828800"/>
            <a:ext cx="11462869" cy="6796051"/>
          </a:xfrm>
          <a:prstGeom prst="rect">
            <a:avLst/>
          </a:prstGeom>
        </p:spPr>
      </p:pic>
    </p:spTree>
    <p:extLst>
      <p:ext uri="{BB962C8B-B14F-4D97-AF65-F5344CB8AC3E}">
        <p14:creationId xmlns:p14="http://schemas.microsoft.com/office/powerpoint/2010/main" val="4075653788"/>
      </p:ext>
    </p:extLst>
  </p:cSld>
  <p:clrMapOvr>
    <a:masterClrMapping/>
  </p:clrMapOvr>
  <p:transition advTm="3284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21</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594553531"/>
              </p:ext>
            </p:extLst>
          </p:nvPr>
        </p:nvGraphicFramePr>
        <p:xfrm>
          <a:off x="148212" y="1676400"/>
          <a:ext cx="12708375" cy="7040880"/>
        </p:xfrm>
        <a:graphic>
          <a:graphicData uri="http://schemas.openxmlformats.org/drawingml/2006/table">
            <a:tbl>
              <a:tblPr firstRow="1" bandRow="1">
                <a:tableStyleId>{5940675A-B579-460E-94D1-54222C63F5DA}</a:tableStyleId>
              </a:tblPr>
              <a:tblGrid>
                <a:gridCol w="4093176">
                  <a:extLst>
                    <a:ext uri="{9D8B030D-6E8A-4147-A177-3AD203B41FA5}">
                      <a16:colId xmlns:a16="http://schemas.microsoft.com/office/drawing/2014/main" val="669688676"/>
                    </a:ext>
                  </a:extLst>
                </a:gridCol>
                <a:gridCol w="8615199">
                  <a:extLst>
                    <a:ext uri="{9D8B030D-6E8A-4147-A177-3AD203B41FA5}">
                      <a16:colId xmlns:a16="http://schemas.microsoft.com/office/drawing/2014/main" val="2909284384"/>
                    </a:ext>
                  </a:extLst>
                </a:gridCol>
              </a:tblGrid>
              <a:tr h="944880">
                <a:tc>
                  <a:txBody>
                    <a:bodyPr/>
                    <a:lstStyle/>
                    <a:p>
                      <a:endParaRPr lang="en-US" sz="24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751770">
                <a:tc>
                  <a:txBody>
                    <a:bodyPr/>
                    <a:lstStyle/>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Interactive Traffic 1    (T1)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One-one connections, http/https,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ssh</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and peer to peer traffic (long living flows with large average packet sizes)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Interactive Traffic 2    (T2)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Calibri" panose="020F0502020204030204" pitchFamily="34" charset="0"/>
                        <a:ea typeface="+mn-ea"/>
                        <a:cs typeface="Calibri" panose="020F0502020204030204" pitchFamily="34" charset="0"/>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large number of flows which are short-lived and an average packet size less than 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654800"/>
                  </a:ext>
                </a:extLst>
              </a:tr>
              <a:tr h="751770">
                <a:tc>
                  <a: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Clients 1                       (C1)</a:t>
                      </a:r>
                      <a:endParaRPr lang="en-US"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clients making connections with different servers. Hosts with request for web pages and outbound mail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981280"/>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Clients 2                       (C2)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dominated by DNS traffic which is in accordance with the heavy DNS requests that the hosts residing in the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9551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Servers 1                      (S1)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majority of hosts which are within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and are acting as servers accepting SSH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80983"/>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Servers 2                      (S2)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are both within and outside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which are acting as servers</a:t>
                      </a: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for different sets of traffic such as SSH, Web and DNS.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99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Scanners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exhibit anomalous behavior trying to scan different access points to enter into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34293"/>
                  </a:ext>
                </a:extLst>
              </a:tr>
            </a:tbl>
          </a:graphicData>
        </a:graphic>
      </p:graphicFrame>
    </p:spTree>
    <p:extLst>
      <p:ext uri="{BB962C8B-B14F-4D97-AF65-F5344CB8AC3E}">
        <p14:creationId xmlns:p14="http://schemas.microsoft.com/office/powerpoint/2010/main" val="4007169453"/>
      </p:ext>
    </p:extLst>
  </p:cSld>
  <p:clrMapOvr>
    <a:masterClrMapping/>
  </p:clrMapOvr>
  <p:transition advTm="3284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08678"/>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Cross-Validation</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22</a:t>
            </a:fld>
            <a:endParaRPr lang="en-US"/>
          </a:p>
        </p:txBody>
      </p:sp>
      <p:sp>
        <p:nvSpPr>
          <p:cNvPr id="9" name="TextBox 8">
            <a:extLst>
              <a:ext uri="{FF2B5EF4-FFF2-40B4-BE49-F238E27FC236}">
                <a16:creationId xmlns:a16="http://schemas.microsoft.com/office/drawing/2014/main" id="{2D612822-F656-45B4-93EE-4CAA44B9C663}"/>
              </a:ext>
            </a:extLst>
          </p:cNvPr>
          <p:cNvSpPr txBox="1"/>
          <p:nvPr/>
        </p:nvSpPr>
        <p:spPr>
          <a:xfrm>
            <a:off x="482600" y="3222905"/>
            <a:ext cx="12255500" cy="7818615"/>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Port based host classification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Web (80), DNS (53), SSH(22), TELNET(23), SMTP(25), FTP(21), MIX, SCAN.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What are interesting results?</a:t>
            </a:r>
          </a:p>
          <a:p>
            <a:pPr lvl="1" algn="l">
              <a:lnSpc>
                <a:spcPct val="200000"/>
              </a:lnSpc>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algn="l">
              <a:lnSpc>
                <a:spcPct val="200000"/>
              </a:lnSpc>
            </a:pPr>
            <a:endParaRPr lang="en-US" sz="3200" dirty="0">
              <a:latin typeface="Arial" charset="0"/>
              <a:ea typeface="Arial" charset="0"/>
              <a:cs typeface="Arial" charset="0"/>
            </a:endParaRPr>
          </a:p>
        </p:txBody>
      </p:sp>
    </p:spTree>
    <p:extLst>
      <p:ext uri="{BB962C8B-B14F-4D97-AF65-F5344CB8AC3E}">
        <p14:creationId xmlns:p14="http://schemas.microsoft.com/office/powerpoint/2010/main" val="2445987541"/>
      </p:ext>
    </p:extLst>
  </p:cSld>
  <p:clrMapOvr>
    <a:masterClrMapping/>
  </p:clrMapOvr>
  <p:transition advTm="3284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Cross-Validation</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23</a:t>
            </a:fld>
            <a:endParaRPr lang="en-US"/>
          </a:p>
        </p:txBody>
      </p:sp>
      <p:pic>
        <p:nvPicPr>
          <p:cNvPr id="4" name="Picture 3">
            <a:extLst>
              <a:ext uri="{FF2B5EF4-FFF2-40B4-BE49-F238E27FC236}">
                <a16:creationId xmlns:a16="http://schemas.microsoft.com/office/drawing/2014/main" id="{877E813B-969A-4FC1-BF27-CC888307AC4B}"/>
              </a:ext>
            </a:extLst>
          </p:cNvPr>
          <p:cNvPicPr>
            <a:picLocks noChangeAspect="1"/>
          </p:cNvPicPr>
          <p:nvPr/>
        </p:nvPicPr>
        <p:blipFill>
          <a:blip r:embed="rId3"/>
          <a:stretch>
            <a:fillRect/>
          </a:stretch>
        </p:blipFill>
        <p:spPr>
          <a:xfrm>
            <a:off x="482600" y="2440172"/>
            <a:ext cx="12120562" cy="5940055"/>
          </a:xfrm>
          <a:prstGeom prst="rect">
            <a:avLst/>
          </a:prstGeom>
        </p:spPr>
      </p:pic>
    </p:spTree>
    <p:extLst>
      <p:ext uri="{BB962C8B-B14F-4D97-AF65-F5344CB8AC3E}">
        <p14:creationId xmlns:p14="http://schemas.microsoft.com/office/powerpoint/2010/main" val="946322414"/>
      </p:ext>
    </p:extLst>
  </p:cSld>
  <p:clrMapOvr>
    <a:masterClrMapping/>
  </p:clrMapOvr>
  <p:transition advTm="3284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Labeled Data</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24</a:t>
            </a:fld>
            <a:endParaRPr lang="en-US"/>
          </a:p>
        </p:txBody>
      </p:sp>
      <p:sp>
        <p:nvSpPr>
          <p:cNvPr id="5" name="TextBox 4">
            <a:extLst>
              <a:ext uri="{FF2B5EF4-FFF2-40B4-BE49-F238E27FC236}">
                <a16:creationId xmlns:a16="http://schemas.microsoft.com/office/drawing/2014/main" id="{B93DDA17-AE3C-4C9C-970E-82E88CEC62DA}"/>
              </a:ext>
            </a:extLst>
          </p:cNvPr>
          <p:cNvSpPr txBox="1"/>
          <p:nvPr/>
        </p:nvSpPr>
        <p:spPr>
          <a:xfrm>
            <a:off x="635000" y="2029998"/>
            <a:ext cx="12039600" cy="2031325"/>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Center for Applied Internet Data Analysis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Give an intuition of what is good and bad result.</a:t>
            </a:r>
          </a:p>
          <a:p>
            <a:pPr marL="571500" indent="-571500"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B2A4689-97DE-4220-A21E-8213F39C9AF6}"/>
              </a:ext>
            </a:extLst>
          </p:cNvPr>
          <p:cNvPicPr>
            <a:picLocks noChangeAspect="1"/>
          </p:cNvPicPr>
          <p:nvPr/>
        </p:nvPicPr>
        <p:blipFill>
          <a:blip r:embed="rId3"/>
          <a:stretch>
            <a:fillRect/>
          </a:stretch>
        </p:blipFill>
        <p:spPr>
          <a:xfrm>
            <a:off x="1630607" y="3931380"/>
            <a:ext cx="9519993" cy="5223031"/>
          </a:xfrm>
          <a:prstGeom prst="rect">
            <a:avLst/>
          </a:prstGeom>
        </p:spPr>
      </p:pic>
    </p:spTree>
    <p:extLst>
      <p:ext uri="{BB962C8B-B14F-4D97-AF65-F5344CB8AC3E}">
        <p14:creationId xmlns:p14="http://schemas.microsoft.com/office/powerpoint/2010/main" val="3180174385"/>
      </p:ext>
    </p:extLst>
  </p:cSld>
  <p:clrMapOvr>
    <a:masterClrMapping/>
  </p:clrMapOvr>
  <p:transition advTm="3284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25</a:t>
            </a:fld>
            <a:endParaRPr lang="en-US"/>
          </a:p>
        </p:txBody>
      </p:sp>
      <p:pic>
        <p:nvPicPr>
          <p:cNvPr id="4" name="Picture 3">
            <a:extLst>
              <a:ext uri="{FF2B5EF4-FFF2-40B4-BE49-F238E27FC236}">
                <a16:creationId xmlns:a16="http://schemas.microsoft.com/office/drawing/2014/main" id="{021ECB1B-1A87-4DE2-87B6-710450E904A0}"/>
              </a:ext>
            </a:extLst>
          </p:cNvPr>
          <p:cNvPicPr>
            <a:picLocks noChangeAspect="1"/>
          </p:cNvPicPr>
          <p:nvPr/>
        </p:nvPicPr>
        <p:blipFill>
          <a:blip r:embed="rId3"/>
          <a:stretch>
            <a:fillRect/>
          </a:stretch>
        </p:blipFill>
        <p:spPr>
          <a:xfrm>
            <a:off x="1930400" y="1891562"/>
            <a:ext cx="9171815" cy="4903676"/>
          </a:xfrm>
          <a:prstGeom prst="rect">
            <a:avLst/>
          </a:prstGeom>
        </p:spPr>
      </p:pic>
      <p:sp>
        <p:nvSpPr>
          <p:cNvPr id="9" name="TextBox 8">
            <a:extLst>
              <a:ext uri="{FF2B5EF4-FFF2-40B4-BE49-F238E27FC236}">
                <a16:creationId xmlns:a16="http://schemas.microsoft.com/office/drawing/2014/main" id="{B9215D71-163E-47F7-ACF0-96B90D0F89D8}"/>
              </a:ext>
            </a:extLst>
          </p:cNvPr>
          <p:cNvSpPr txBox="1"/>
          <p:nvPr/>
        </p:nvSpPr>
        <p:spPr>
          <a:xfrm>
            <a:off x="1397000" y="7948136"/>
            <a:ext cx="12039600"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91.4% accurate in finding scanners.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96.2% accurate in finding normal hosts.</a:t>
            </a:r>
            <a:endParaRPr lang="en-US" dirty="0"/>
          </a:p>
        </p:txBody>
      </p:sp>
    </p:spTree>
    <p:extLst>
      <p:ext uri="{BB962C8B-B14F-4D97-AF65-F5344CB8AC3E}">
        <p14:creationId xmlns:p14="http://schemas.microsoft.com/office/powerpoint/2010/main" val="669142621"/>
      </p:ext>
    </p:extLst>
  </p:cSld>
  <p:clrMapOvr>
    <a:masterClrMapping/>
  </p:clrMapOvr>
  <p:transition advTm="3284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26</a:t>
            </a:fld>
            <a:endParaRPr lang="en-US"/>
          </a:p>
        </p:txBody>
      </p:sp>
      <p:sp>
        <p:nvSpPr>
          <p:cNvPr id="9" name="TextBox 8">
            <a:extLst>
              <a:ext uri="{FF2B5EF4-FFF2-40B4-BE49-F238E27FC236}">
                <a16:creationId xmlns:a16="http://schemas.microsoft.com/office/drawing/2014/main" id="{B9215D71-163E-47F7-ACF0-96B90D0F89D8}"/>
              </a:ext>
            </a:extLst>
          </p:cNvPr>
          <p:cNvSpPr txBox="1"/>
          <p:nvPr/>
        </p:nvSpPr>
        <p:spPr>
          <a:xfrm>
            <a:off x="965200" y="7759928"/>
            <a:ext cx="12039600" cy="1938992"/>
          </a:xfrm>
          <a:prstGeom prst="rect">
            <a:avLst/>
          </a:prstGeom>
          <a:noFill/>
        </p:spPr>
        <p:txBody>
          <a:bodyPr wrap="square" rtlCol="0">
            <a:spAutoFit/>
          </a:bodyPr>
          <a:lstStyle/>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91.1% accurate in finding background hosts.</a:t>
            </a:r>
          </a:p>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98.8% accurate in finding normal hosts.</a:t>
            </a:r>
          </a:p>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90.23% accurate in finding UDP &amp; ICMP DDOS hosts.</a:t>
            </a:r>
            <a:endParaRPr lang="en-US" sz="4000" dirty="0"/>
          </a:p>
        </p:txBody>
      </p:sp>
      <p:pic>
        <p:nvPicPr>
          <p:cNvPr id="11" name="Picture 10">
            <a:extLst>
              <a:ext uri="{FF2B5EF4-FFF2-40B4-BE49-F238E27FC236}">
                <a16:creationId xmlns:a16="http://schemas.microsoft.com/office/drawing/2014/main" id="{C79358BD-7E70-4B79-8D1B-98F3164B6DB7}"/>
              </a:ext>
            </a:extLst>
          </p:cNvPr>
          <p:cNvPicPr>
            <a:picLocks noChangeAspect="1"/>
          </p:cNvPicPr>
          <p:nvPr/>
        </p:nvPicPr>
        <p:blipFill>
          <a:blip r:embed="rId3"/>
          <a:stretch>
            <a:fillRect/>
          </a:stretch>
        </p:blipFill>
        <p:spPr>
          <a:xfrm>
            <a:off x="1247586" y="1686681"/>
            <a:ext cx="10509628" cy="5709382"/>
          </a:xfrm>
          <a:prstGeom prst="rect">
            <a:avLst/>
          </a:prstGeom>
        </p:spPr>
      </p:pic>
    </p:spTree>
    <p:extLst>
      <p:ext uri="{BB962C8B-B14F-4D97-AF65-F5344CB8AC3E}">
        <p14:creationId xmlns:p14="http://schemas.microsoft.com/office/powerpoint/2010/main" val="326842971"/>
      </p:ext>
    </p:extLst>
  </p:cSld>
  <p:clrMapOvr>
    <a:masterClrMapping/>
  </p:clrMapOvr>
  <p:transition advTm="3284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27</a:t>
            </a:fld>
            <a:endParaRPr lang="en-US"/>
          </a:p>
        </p:txBody>
      </p:sp>
      <p:pic>
        <p:nvPicPr>
          <p:cNvPr id="5" name="Picture 4">
            <a:extLst>
              <a:ext uri="{FF2B5EF4-FFF2-40B4-BE49-F238E27FC236}">
                <a16:creationId xmlns:a16="http://schemas.microsoft.com/office/drawing/2014/main" id="{457AF7CE-031A-4F44-B1CE-4EC05C452CB0}"/>
              </a:ext>
            </a:extLst>
          </p:cNvPr>
          <p:cNvPicPr>
            <a:picLocks noChangeAspect="1"/>
          </p:cNvPicPr>
          <p:nvPr/>
        </p:nvPicPr>
        <p:blipFill>
          <a:blip r:embed="rId3"/>
          <a:stretch>
            <a:fillRect/>
          </a:stretch>
        </p:blipFill>
        <p:spPr>
          <a:xfrm>
            <a:off x="934898" y="2362200"/>
            <a:ext cx="11108173" cy="6309360"/>
          </a:xfrm>
          <a:prstGeom prst="rect">
            <a:avLst/>
          </a:prstGeom>
        </p:spPr>
      </p:pic>
    </p:spTree>
    <p:extLst>
      <p:ext uri="{BB962C8B-B14F-4D97-AF65-F5344CB8AC3E}">
        <p14:creationId xmlns:p14="http://schemas.microsoft.com/office/powerpoint/2010/main" val="836467932"/>
      </p:ext>
    </p:extLst>
  </p:cSld>
  <p:clrMapOvr>
    <a:masterClrMapping/>
  </p:clrMapOvr>
  <p:transition advTm="32840"/>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1242"/>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Applications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23B4B384-07EF-412B-A798-C865AE6A4556}"/>
              </a:ext>
            </a:extLst>
          </p:cNvPr>
          <p:cNvSpPr>
            <a:spLocks noGrp="1"/>
          </p:cNvSpPr>
          <p:nvPr>
            <p:ph type="sldNum" sz="quarter" idx="10"/>
          </p:nvPr>
        </p:nvSpPr>
        <p:spPr/>
        <p:txBody>
          <a:bodyPr/>
          <a:lstStyle/>
          <a:p>
            <a:fld id="{FEF0C5C6-7631-47E2-8B65-F73CA4F43D0C}" type="slidenum">
              <a:rPr lang="en-US" smtClean="0"/>
              <a:t>28</a:t>
            </a:fld>
            <a:endParaRPr lang="en-US"/>
          </a:p>
        </p:txBody>
      </p:sp>
      <p:pic>
        <p:nvPicPr>
          <p:cNvPr id="6" name="Picture 5">
            <a:extLst>
              <a:ext uri="{FF2B5EF4-FFF2-40B4-BE49-F238E27FC236}">
                <a16:creationId xmlns:a16="http://schemas.microsoft.com/office/drawing/2014/main" id="{49028C27-13A5-4E58-A18A-F9F97982E224}"/>
              </a:ext>
            </a:extLst>
          </p:cNvPr>
          <p:cNvPicPr>
            <a:picLocks noChangeAspect="1"/>
          </p:cNvPicPr>
          <p:nvPr/>
        </p:nvPicPr>
        <p:blipFill>
          <a:blip r:embed="rId3"/>
          <a:stretch>
            <a:fillRect/>
          </a:stretch>
        </p:blipFill>
        <p:spPr>
          <a:xfrm>
            <a:off x="757081" y="3191214"/>
            <a:ext cx="11744638" cy="5783391"/>
          </a:xfrm>
          <a:prstGeom prst="rect">
            <a:avLst/>
          </a:prstGeom>
        </p:spPr>
      </p:pic>
      <p:sp>
        <p:nvSpPr>
          <p:cNvPr id="9" name="Flowchart: Magnetic Disk 8">
            <a:extLst>
              <a:ext uri="{FF2B5EF4-FFF2-40B4-BE49-F238E27FC236}">
                <a16:creationId xmlns:a16="http://schemas.microsoft.com/office/drawing/2014/main" id="{976EA6DF-F0B3-4177-A5B5-3BF4CB4C1AC8}"/>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Flowchart: Magnetic Disk 9">
            <a:extLst>
              <a:ext uri="{FF2B5EF4-FFF2-40B4-BE49-F238E27FC236}">
                <a16:creationId xmlns:a16="http://schemas.microsoft.com/office/drawing/2014/main" id="{96C085A6-5BF3-4A51-B6D8-01AF3B921D7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EE2E46A8-6AB6-4D3F-BB5D-EC6110872AB7}"/>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TextBox 11">
            <a:extLst>
              <a:ext uri="{FF2B5EF4-FFF2-40B4-BE49-F238E27FC236}">
                <a16:creationId xmlns:a16="http://schemas.microsoft.com/office/drawing/2014/main" id="{E1FABA26-0076-4BB9-9323-19FB777D550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AB8D2CAE-6C55-4F7B-BE69-B6F212348683}"/>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81359A2D-1501-4733-932A-B82A544CB5BD}"/>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55345937-41FA-4ED1-BBEA-B61FE1280F0F}"/>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864208B0-67EE-48D3-8D10-C828615EC69D}"/>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A1AC8B20-39C2-4BDD-9DF7-523FB6D1A3F8}"/>
              </a:ext>
            </a:extLst>
          </p:cNvPr>
          <p:cNvCxnSpPr>
            <a:cxnSpLocks/>
            <a:stCxn id="11" idx="5"/>
            <a:endCxn id="14"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0AF549E-5601-42EA-B6C8-210ECA26E446}"/>
              </a:ext>
            </a:extLst>
          </p:cNvPr>
          <p:cNvCxnSpPr>
            <a:cxnSpLocks/>
            <a:stCxn id="14" idx="2"/>
            <a:endCxn id="15"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1271808-0BA1-41E0-899C-59740BBD18C6}"/>
              </a:ext>
            </a:extLst>
          </p:cNvPr>
          <p:cNvCxnSpPr>
            <a:cxnSpLocks/>
            <a:stCxn id="15" idx="2"/>
            <a:endCxn id="16"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B244F9C-696F-40DE-A755-ED786BA5435E}"/>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07AF20DF-D472-4C41-9D8B-84CA8D81ED48}"/>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7632DBD5-0A4A-48CA-8480-D431A8FD8456}"/>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1C252E94-801B-466D-A1E9-FCF67602F243}"/>
              </a:ext>
            </a:extLst>
          </p:cNvPr>
          <p:cNvCxnSpPr>
            <a:cxnSpLocks/>
            <a:stCxn id="16" idx="3"/>
            <a:endCxn id="20"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E8199C5-6D7B-41D9-89F6-5AE2130BBAA5}"/>
              </a:ext>
            </a:extLst>
          </p:cNvPr>
          <p:cNvCxnSpPr>
            <a:cxnSpLocks/>
            <a:stCxn id="16" idx="3"/>
            <a:endCxn id="21"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5FAF22E-58A7-4EB5-AB6D-275254A7CA86}"/>
              </a:ext>
            </a:extLst>
          </p:cNvPr>
          <p:cNvCxnSpPr>
            <a:cxnSpLocks/>
            <a:stCxn id="16" idx="3"/>
            <a:endCxn id="22"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4AE3909D-2489-4C55-9654-06AC8AE54172}"/>
              </a:ext>
            </a:extLst>
          </p:cNvPr>
          <p:cNvCxnSpPr>
            <a:cxnSpLocks/>
            <a:stCxn id="9" idx="1"/>
            <a:endCxn id="11"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CDD99F19-EBBF-4AC5-A687-DE7664BE1FBB}"/>
              </a:ext>
            </a:extLst>
          </p:cNvPr>
          <p:cNvCxnSpPr>
            <a:cxnSpLocks/>
            <a:stCxn id="10" idx="3"/>
            <a:endCxn id="11"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12EF9405-BF27-4651-BEF3-E32DDCFF9D15}"/>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08D34DD8-8C51-4C0E-B000-4451D86A3CE2}"/>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321D30DD-9CD3-405A-B708-2501B362E3EE}"/>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89EDE08E-E97D-4CDE-92C6-109658653E6E}"/>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98000D6F-901E-405B-8F7F-15153E632AB6}"/>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BB991B0B-EFA2-456B-A2BF-06C8973BD5C4}"/>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1529826886"/>
      </p:ext>
    </p:extLst>
  </p:cSld>
  <p:clrMapOvr>
    <a:masterClrMapping/>
  </p:clrMapOvr>
  <p:transition advTm="3284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600" b="1" dirty="0">
                <a:solidFill>
                  <a:srgbClr val="FF0000"/>
                </a:solidFill>
                <a:latin typeface="Arial" charset="0"/>
                <a:ea typeface="Arial" charset="0"/>
                <a:cs typeface="Arial" charset="0"/>
              </a:rPr>
              <a:t>Applications</a:t>
            </a:r>
            <a:endParaRPr lang="en-US" altLang="en-US" b="1" dirty="0">
              <a:solidFill>
                <a:srgbClr val="FF0000"/>
              </a:solidFill>
              <a:latin typeface="Arial" charset="0"/>
              <a:ea typeface="Arial" charset="0"/>
              <a:cs typeface="Arial" charset="0"/>
            </a:endParaRP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E4F1C912-7928-4EF4-AAE5-15AD6D4245F3}"/>
              </a:ext>
            </a:extLst>
          </p:cNvPr>
          <p:cNvSpPr>
            <a:spLocks noGrp="1"/>
          </p:cNvSpPr>
          <p:nvPr>
            <p:ph type="sldNum" sz="quarter" idx="10"/>
          </p:nvPr>
        </p:nvSpPr>
        <p:spPr/>
        <p:txBody>
          <a:bodyPr/>
          <a:lstStyle/>
          <a:p>
            <a:fld id="{FEF0C5C6-7631-47E2-8B65-F73CA4F43D0C}" type="slidenum">
              <a:rPr lang="en-US" smtClean="0"/>
              <a:t>29</a:t>
            </a:fld>
            <a:endParaRPr lang="en-US"/>
          </a:p>
        </p:txBody>
      </p:sp>
      <p:pic>
        <p:nvPicPr>
          <p:cNvPr id="6" name="Picture 5">
            <a:extLst>
              <a:ext uri="{FF2B5EF4-FFF2-40B4-BE49-F238E27FC236}">
                <a16:creationId xmlns:a16="http://schemas.microsoft.com/office/drawing/2014/main" id="{F9A3215F-DD09-465E-B81C-2C81DE88A315}"/>
              </a:ext>
            </a:extLst>
          </p:cNvPr>
          <p:cNvPicPr>
            <a:picLocks noChangeAspect="1"/>
          </p:cNvPicPr>
          <p:nvPr/>
        </p:nvPicPr>
        <p:blipFill>
          <a:blip r:embed="rId3"/>
          <a:stretch>
            <a:fillRect/>
          </a:stretch>
        </p:blipFill>
        <p:spPr>
          <a:xfrm>
            <a:off x="531781" y="3033690"/>
            <a:ext cx="11553143" cy="6315402"/>
          </a:xfrm>
          <a:prstGeom prst="rect">
            <a:avLst/>
          </a:prstGeom>
        </p:spPr>
      </p:pic>
      <p:sp>
        <p:nvSpPr>
          <p:cNvPr id="10" name="Flowchart: Magnetic Disk 9">
            <a:extLst>
              <a:ext uri="{FF2B5EF4-FFF2-40B4-BE49-F238E27FC236}">
                <a16:creationId xmlns:a16="http://schemas.microsoft.com/office/drawing/2014/main" id="{75785102-31EC-4BED-96D2-5DEE8A4D1EB7}"/>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Flowchart: Magnetic Disk 10">
            <a:extLst>
              <a:ext uri="{FF2B5EF4-FFF2-40B4-BE49-F238E27FC236}">
                <a16:creationId xmlns:a16="http://schemas.microsoft.com/office/drawing/2014/main" id="{98C09447-6BAC-4EAD-9CEE-CC589A24009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Cube 11">
            <a:extLst>
              <a:ext uri="{FF2B5EF4-FFF2-40B4-BE49-F238E27FC236}">
                <a16:creationId xmlns:a16="http://schemas.microsoft.com/office/drawing/2014/main" id="{5766EC2D-0C5C-4758-AA6A-66CC797C98FF}"/>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TextBox 12">
            <a:extLst>
              <a:ext uri="{FF2B5EF4-FFF2-40B4-BE49-F238E27FC236}">
                <a16:creationId xmlns:a16="http://schemas.microsoft.com/office/drawing/2014/main" id="{B543C8EB-1A0F-42B1-B903-37671F2E8534}"/>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4" name="Rectangle 13">
            <a:extLst>
              <a:ext uri="{FF2B5EF4-FFF2-40B4-BE49-F238E27FC236}">
                <a16:creationId xmlns:a16="http://schemas.microsoft.com/office/drawing/2014/main" id="{8F02CADA-EC1C-4D9A-9286-0FCA641688FD}"/>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Rectangle 14">
            <a:extLst>
              <a:ext uri="{FF2B5EF4-FFF2-40B4-BE49-F238E27FC236}">
                <a16:creationId xmlns:a16="http://schemas.microsoft.com/office/drawing/2014/main" id="{814635E8-5FFD-4F69-A987-3DC4E603EB75}"/>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6" name="Rectangle 15">
            <a:extLst>
              <a:ext uri="{FF2B5EF4-FFF2-40B4-BE49-F238E27FC236}">
                <a16:creationId xmlns:a16="http://schemas.microsoft.com/office/drawing/2014/main" id="{555DAD7A-D579-47EF-81EA-C04D02EA7D45}"/>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7" name="Rectangle 16">
            <a:extLst>
              <a:ext uri="{FF2B5EF4-FFF2-40B4-BE49-F238E27FC236}">
                <a16:creationId xmlns:a16="http://schemas.microsoft.com/office/drawing/2014/main" id="{C2DDD90F-5827-4087-9536-3CCD23D0CCEA}"/>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8" name="Connector: Curved 17">
            <a:extLst>
              <a:ext uri="{FF2B5EF4-FFF2-40B4-BE49-F238E27FC236}">
                <a16:creationId xmlns:a16="http://schemas.microsoft.com/office/drawing/2014/main" id="{0E7C9A46-96DB-4C81-8028-FA63079E95AD}"/>
              </a:ext>
            </a:extLst>
          </p:cNvPr>
          <p:cNvCxnSpPr>
            <a:cxnSpLocks/>
            <a:stCxn id="12" idx="5"/>
            <a:endCxn id="1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7B7E0F5-6893-4175-8CCB-87F490B336B9}"/>
              </a:ext>
            </a:extLst>
          </p:cNvPr>
          <p:cNvCxnSpPr>
            <a:cxnSpLocks/>
            <a:stCxn id="15" idx="2"/>
            <a:endCxn id="1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68ECEC68-7960-445F-BCF8-50267E51DA23}"/>
              </a:ext>
            </a:extLst>
          </p:cNvPr>
          <p:cNvCxnSpPr>
            <a:cxnSpLocks/>
            <a:stCxn id="16" idx="2"/>
            <a:endCxn id="1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9B7DA87-BD8E-4597-AB06-13543AA5FC0B}"/>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2" name="Rectangle 21">
            <a:extLst>
              <a:ext uri="{FF2B5EF4-FFF2-40B4-BE49-F238E27FC236}">
                <a16:creationId xmlns:a16="http://schemas.microsoft.com/office/drawing/2014/main" id="{1D983327-3F4B-4C5F-9485-97D7114FD931}"/>
              </a:ext>
            </a:extLst>
          </p:cNvPr>
          <p:cNvSpPr/>
          <p:nvPr/>
        </p:nvSpPr>
        <p:spPr bwMode="auto">
          <a:xfrm>
            <a:off x="12053278" y="899148"/>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3" name="Rectangle 22">
            <a:extLst>
              <a:ext uri="{FF2B5EF4-FFF2-40B4-BE49-F238E27FC236}">
                <a16:creationId xmlns:a16="http://schemas.microsoft.com/office/drawing/2014/main" id="{1F3E9874-D46B-4B3A-B2A1-0D10618CC385}"/>
              </a:ext>
            </a:extLst>
          </p:cNvPr>
          <p:cNvSpPr/>
          <p:nvPr/>
        </p:nvSpPr>
        <p:spPr bwMode="auto">
          <a:xfrm>
            <a:off x="12058708" y="1609666"/>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811E654A-B68E-489E-A351-0A35055FFBA7}"/>
              </a:ext>
            </a:extLst>
          </p:cNvPr>
          <p:cNvCxnSpPr>
            <a:cxnSpLocks/>
            <a:stCxn id="17" idx="3"/>
            <a:endCxn id="2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C02905-3845-4BE6-97A4-B2F1C6ECB28C}"/>
              </a:ext>
            </a:extLst>
          </p:cNvPr>
          <p:cNvCxnSpPr>
            <a:cxnSpLocks/>
            <a:stCxn id="17" idx="3"/>
            <a:endCxn id="2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DA226EB-6952-49EA-84C0-88783268BF14}"/>
              </a:ext>
            </a:extLst>
          </p:cNvPr>
          <p:cNvCxnSpPr>
            <a:cxnSpLocks/>
            <a:stCxn id="17" idx="3"/>
            <a:endCxn id="2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6B189210-A646-4E42-90E6-B39FC990843F}"/>
              </a:ext>
            </a:extLst>
          </p:cNvPr>
          <p:cNvCxnSpPr>
            <a:cxnSpLocks/>
            <a:stCxn id="10" idx="1"/>
            <a:endCxn id="12"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ABB0C724-FED2-47BB-8EA0-E1D059C5C9DD}"/>
              </a:ext>
            </a:extLst>
          </p:cNvPr>
          <p:cNvCxnSpPr>
            <a:cxnSpLocks/>
            <a:stCxn id="11" idx="3"/>
            <a:endCxn id="12"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4FAD77AD-D3E9-41CF-9546-3F123418EA26}"/>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A7D60A27-7648-4CE3-B69A-E2B99FB5853A}"/>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1" name="TextBox 30">
            <a:extLst>
              <a:ext uri="{FF2B5EF4-FFF2-40B4-BE49-F238E27FC236}">
                <a16:creationId xmlns:a16="http://schemas.microsoft.com/office/drawing/2014/main" id="{C14C0B81-16E2-4BDA-9A2E-F0BC6903B231}"/>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2" name="Rectangle 31">
            <a:extLst>
              <a:ext uri="{FF2B5EF4-FFF2-40B4-BE49-F238E27FC236}">
                <a16:creationId xmlns:a16="http://schemas.microsoft.com/office/drawing/2014/main" id="{CA6F0251-3CC3-4854-B52E-1807D328D660}"/>
              </a:ext>
            </a:extLst>
          </p:cNvPr>
          <p:cNvSpPr/>
          <p:nvPr/>
        </p:nvSpPr>
        <p:spPr bwMode="auto">
          <a:xfrm>
            <a:off x="9848660" y="2729547"/>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E10D91F6-4015-46DF-B579-1240DA02FE5C}"/>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4" name="Rectangle 33">
            <a:extLst>
              <a:ext uri="{FF2B5EF4-FFF2-40B4-BE49-F238E27FC236}">
                <a16:creationId xmlns:a16="http://schemas.microsoft.com/office/drawing/2014/main" id="{25B4C375-73B0-4312-B642-90F721B6E000}"/>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205691658"/>
      </p:ext>
    </p:extLst>
  </p:cSld>
  <p:clrMapOvr>
    <a:masterClrMapping/>
  </p:clrMapOvr>
  <p:transition advTm="3284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 Explained</a:t>
            </a:r>
          </a:p>
        </p:txBody>
      </p:sp>
      <p:sp>
        <p:nvSpPr>
          <p:cNvPr id="3" name="TextBox 2"/>
          <p:cNvSpPr txBox="1"/>
          <p:nvPr/>
        </p:nvSpPr>
        <p:spPr>
          <a:xfrm>
            <a:off x="355600" y="2971800"/>
            <a:ext cx="12471400" cy="4708981"/>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Hosts </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Behaviors (Packets, Bytes, Destinations, Protocols over a time period)</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Network Management</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Data Mining</a:t>
            </a:r>
          </a:p>
          <a:p>
            <a:pPr marL="457200" indent="-457200" algn="l">
              <a:lnSpc>
                <a:spcPct val="200000"/>
              </a:lnSpc>
              <a:buFont typeface="Arial" panose="020B0604020202020204" pitchFamily="34" charset="0"/>
              <a:buChar char="•"/>
            </a:pPr>
            <a:endParaRPr lang="en-US" sz="3000" dirty="0">
              <a:latin typeface="Arial" charset="0"/>
              <a:ea typeface="Arial" charset="0"/>
              <a:cs typeface="Arial" charset="0"/>
            </a:endParaRPr>
          </a:p>
        </p:txBody>
      </p:sp>
      <p:sp>
        <p:nvSpPr>
          <p:cNvPr id="5" name="Slide Number Placeholder 4">
            <a:extLst>
              <a:ext uri="{FF2B5EF4-FFF2-40B4-BE49-F238E27FC236}">
                <a16:creationId xmlns:a16="http://schemas.microsoft.com/office/drawing/2014/main" id="{DF10C9DC-EF27-468A-A4B3-7285DFBEF980}"/>
              </a:ext>
            </a:extLst>
          </p:cNvPr>
          <p:cNvSpPr>
            <a:spLocks noGrp="1"/>
          </p:cNvSpPr>
          <p:nvPr>
            <p:ph type="sldNum" sz="quarter" idx="10"/>
          </p:nvPr>
        </p:nvSpPr>
        <p:spPr/>
        <p:txBody>
          <a:bodyPr/>
          <a:lstStyle/>
          <a:p>
            <a:fld id="{FEF0C5C6-7631-47E2-8B65-F73CA4F43D0C}" type="slidenum">
              <a:rPr lang="en-US" smtClean="0"/>
              <a:t>3</a:t>
            </a:fld>
            <a:endParaRPr lang="en-US"/>
          </a:p>
        </p:txBody>
      </p:sp>
    </p:spTree>
    <p:extLst>
      <p:ext uri="{BB962C8B-B14F-4D97-AF65-F5344CB8AC3E}">
        <p14:creationId xmlns:p14="http://schemas.microsoft.com/office/powerpoint/2010/main" val="130376691"/>
      </p:ext>
    </p:extLst>
  </p:cSld>
  <p:clrMapOvr>
    <a:masterClrMapping/>
  </p:clrMapOvr>
  <p:transition advTm="129923"/>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Future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397491" y="2967495"/>
            <a:ext cx="12255500" cy="487890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URWPalladioL-Roma"/>
              </a:rPr>
              <a:t>Applications</a:t>
            </a:r>
          </a:p>
          <a:p>
            <a:pPr marL="457200" indent="-457200" algn="l">
              <a:lnSpc>
                <a:spcPct val="200000"/>
              </a:lnSpc>
              <a:buFont typeface="Arial" panose="020B0604020202020204" pitchFamily="34" charset="0"/>
              <a:buChar char="•"/>
            </a:pPr>
            <a:r>
              <a:rPr lang="en-US" sz="3200" dirty="0">
                <a:latin typeface="URWPalladioL-Roma"/>
              </a:rPr>
              <a:t>Temporal Clustering</a:t>
            </a:r>
          </a:p>
          <a:p>
            <a:pPr marL="457200" indent="-457200" algn="l">
              <a:lnSpc>
                <a:spcPct val="200000"/>
              </a:lnSpc>
              <a:buFont typeface="Arial" panose="020B0604020202020204" pitchFamily="34" charset="0"/>
              <a:buChar char="•"/>
            </a:pPr>
            <a:r>
              <a:rPr lang="en-US" sz="3200" dirty="0">
                <a:latin typeface="URWPalladioL-Roma"/>
              </a:rPr>
              <a:t>Streaming Algorithms</a:t>
            </a:r>
          </a:p>
          <a:p>
            <a:pPr marL="457200" indent="-457200" algn="l">
              <a:lnSpc>
                <a:spcPct val="200000"/>
              </a:lnSpc>
              <a:buFont typeface="Arial" panose="020B0604020202020204" pitchFamily="34" charset="0"/>
              <a:buChar char="•"/>
            </a:pPr>
            <a:endParaRPr lang="en-US" sz="3200" dirty="0">
              <a:latin typeface="URWPalladioL-Roma"/>
            </a:endParaRPr>
          </a:p>
          <a:p>
            <a:pPr marL="457200" indent="-457200" algn="l">
              <a:lnSpc>
                <a:spcPct val="200000"/>
              </a:lnSpc>
              <a:buFont typeface="Arial" panose="020B0604020202020204" pitchFamily="34" charset="0"/>
              <a:buChar char="•"/>
            </a:pPr>
            <a:endParaRPr lang="en-US" sz="3200" dirty="0">
              <a:latin typeface="URWPalladioL-Roma"/>
            </a:endParaRP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30</a:t>
            </a:fld>
            <a:endParaRPr lang="en-US"/>
          </a:p>
        </p:txBody>
      </p:sp>
    </p:spTree>
    <p:extLst>
      <p:ext uri="{BB962C8B-B14F-4D97-AF65-F5344CB8AC3E}">
        <p14:creationId xmlns:p14="http://schemas.microsoft.com/office/powerpoint/2010/main" val="1191423592"/>
      </p:ext>
    </p:extLst>
  </p:cSld>
  <p:clrMapOvr>
    <a:masterClrMapping/>
  </p:clrMapOvr>
  <p:transition advTm="64935"/>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Conclusion</a:t>
            </a:r>
          </a:p>
        </p:txBody>
      </p:sp>
      <p:sp>
        <p:nvSpPr>
          <p:cNvPr id="3" name="TextBox 2"/>
          <p:cNvSpPr txBox="1"/>
          <p:nvPr/>
        </p:nvSpPr>
        <p:spPr>
          <a:xfrm>
            <a:off x="711200" y="3352800"/>
            <a:ext cx="11582400" cy="452431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“By combining clustering  we can produce a view of host behaviors that helps network administrators </a:t>
            </a:r>
          </a:p>
          <a:p>
            <a:r>
              <a:rPr lang="en-US" sz="3200" b="1" dirty="0">
                <a:latin typeface="Calibri" panose="020F0502020204030204" pitchFamily="34" charset="0"/>
                <a:cs typeface="Calibri" panose="020F0502020204030204" pitchFamily="34" charset="0"/>
              </a:rPr>
              <a:t>to understand behavior of the networks.” </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“our contribution shows that the</a:t>
            </a:r>
          </a:p>
          <a:p>
            <a:r>
              <a:rPr lang="en-US" sz="3200" dirty="0">
                <a:latin typeface="Calibri" panose="020F0502020204030204" pitchFamily="34" charset="0"/>
                <a:cs typeface="Calibri" panose="020F0502020204030204" pitchFamily="34" charset="0"/>
              </a:rPr>
              <a:t>8D feature vector, that captures the behavior of a host, combined with K-means clustering</a:t>
            </a:r>
          </a:p>
          <a:p>
            <a:r>
              <a:rPr lang="en-US" sz="3200" dirty="0">
                <a:latin typeface="Calibri" panose="020F0502020204030204" pitchFamily="34" charset="0"/>
                <a:cs typeface="Calibri" panose="020F0502020204030204" pitchFamily="34" charset="0"/>
              </a:rPr>
              <a:t>technique gives us classification of host behaviors in an unsupervised manner.”</a:t>
            </a:r>
          </a:p>
        </p:txBody>
      </p:sp>
      <p:sp>
        <p:nvSpPr>
          <p:cNvPr id="2" name="Slide Number Placeholder 1">
            <a:extLst>
              <a:ext uri="{FF2B5EF4-FFF2-40B4-BE49-F238E27FC236}">
                <a16:creationId xmlns:a16="http://schemas.microsoft.com/office/drawing/2014/main" id="{F6DA222D-B117-44B6-8E22-4DE716FA76C6}"/>
              </a:ext>
            </a:extLst>
          </p:cNvPr>
          <p:cNvSpPr>
            <a:spLocks noGrp="1"/>
          </p:cNvSpPr>
          <p:nvPr>
            <p:ph type="sldNum" sz="quarter" idx="10"/>
          </p:nvPr>
        </p:nvSpPr>
        <p:spPr/>
        <p:txBody>
          <a:bodyPr/>
          <a:lstStyle/>
          <a:p>
            <a:fld id="{FEF0C5C6-7631-47E2-8B65-F73CA4F43D0C}" type="slidenum">
              <a:rPr lang="en-US" smtClean="0"/>
              <a:t>31</a:t>
            </a:fld>
            <a:endParaRPr lang="en-US"/>
          </a:p>
        </p:txBody>
      </p:sp>
    </p:spTree>
    <p:extLst>
      <p:ext uri="{BB962C8B-B14F-4D97-AF65-F5344CB8AC3E}">
        <p14:creationId xmlns:p14="http://schemas.microsoft.com/office/powerpoint/2010/main" val="4845357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charset="0"/>
                <a:ea typeface="Arial" charset="0"/>
                <a:cs typeface="Arial" charset="0"/>
              </a:rPr>
              <a:t>THANK YOU</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84AA00-7AE2-4317-B8EE-BEF1AA31355E}"/>
              </a:ext>
            </a:extLst>
          </p:cNvPr>
          <p:cNvSpPr>
            <a:spLocks noGrp="1"/>
          </p:cNvSpPr>
          <p:nvPr>
            <p:ph type="sldNum" sz="quarter" idx="10"/>
          </p:nvPr>
        </p:nvSpPr>
        <p:spPr/>
        <p:txBody>
          <a:bodyPr/>
          <a:lstStyle/>
          <a:p>
            <a:fld id="{FEF0C5C6-7631-47E2-8B65-F73CA4F43D0C}" type="slidenum">
              <a:rPr lang="en-US" smtClean="0"/>
              <a:t>32</a:t>
            </a:fld>
            <a:endParaRPr lang="en-US"/>
          </a:p>
        </p:txBody>
      </p:sp>
    </p:spTree>
    <p:extLst>
      <p:ext uri="{BB962C8B-B14F-4D97-AF65-F5344CB8AC3E}">
        <p14:creationId xmlns:p14="http://schemas.microsoft.com/office/powerpoint/2010/main" val="4181058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Techniques used by admins</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5EEC6EEF-82FF-47A6-A3FA-233ACCABDA92}"/>
              </a:ext>
            </a:extLst>
          </p:cNvPr>
          <p:cNvSpPr txBox="1"/>
          <p:nvPr/>
        </p:nvSpPr>
        <p:spPr>
          <a:xfrm>
            <a:off x="397491" y="2967495"/>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Aggregation by Ports, Protocols, Applications [SolarWinds]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Deep Packet Inspection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Rule Based Systems (IDS)</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69A3F953-AB25-4D0E-86C5-3048C598D228}"/>
              </a:ext>
            </a:extLst>
          </p:cNvPr>
          <p:cNvSpPr>
            <a:spLocks noGrp="1"/>
          </p:cNvSpPr>
          <p:nvPr>
            <p:ph type="sldNum" sz="quarter" idx="10"/>
          </p:nvPr>
        </p:nvSpPr>
        <p:spPr/>
        <p:txBody>
          <a:bodyPr/>
          <a:lstStyle/>
          <a:p>
            <a:fld id="{FEF0C5C6-7631-47E2-8B65-F73CA4F43D0C}" type="slidenum">
              <a:rPr lang="en-US" smtClean="0"/>
              <a:t>4</a:t>
            </a:fld>
            <a:endParaRPr lang="en-US"/>
          </a:p>
        </p:txBody>
      </p:sp>
    </p:spTree>
    <p:extLst>
      <p:ext uri="{BB962C8B-B14F-4D97-AF65-F5344CB8AC3E}">
        <p14:creationId xmlns:p14="http://schemas.microsoft.com/office/powerpoint/2010/main" val="145268183"/>
      </p:ext>
    </p:extLst>
  </p:cSld>
  <p:clrMapOvr>
    <a:masterClrMapping/>
  </p:clrMapOvr>
  <p:transition advTm="72286"/>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141156"/>
            <a:ext cx="12293600" cy="1257300"/>
          </a:xfrm>
          <a:ln/>
        </p:spPr>
        <p:txBody>
          <a:bodyPr/>
          <a:lstStyle/>
          <a:p>
            <a:pPr algn="l"/>
            <a:r>
              <a:rPr lang="en-US" altLang="en-US" b="1" dirty="0">
                <a:solidFill>
                  <a:srgbClr val="FF0000"/>
                </a:solidFill>
                <a:latin typeface="Arial" charset="0"/>
                <a:ea typeface="Arial" charset="0"/>
                <a:cs typeface="Arial" charset="0"/>
              </a:rPr>
              <a:t>Complementary Tool</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5" name="Content Placeholder 19" descr="A screenshot of a cell phone&#10;&#10;Description generated with very high confidence">
            <a:extLst>
              <a:ext uri="{FF2B5EF4-FFF2-40B4-BE49-F238E27FC236}">
                <a16:creationId xmlns:a16="http://schemas.microsoft.com/office/drawing/2014/main" id="{61E5DC0F-5352-45C1-8811-DFC27D6115C5}"/>
              </a:ext>
            </a:extLst>
          </p:cNvPr>
          <p:cNvPicPr>
            <a:picLocks noChangeAspect="1"/>
          </p:cNvPicPr>
          <p:nvPr/>
        </p:nvPicPr>
        <p:blipFill>
          <a:blip r:embed="rId3"/>
          <a:stretch>
            <a:fillRect/>
          </a:stretch>
        </p:blipFill>
        <p:spPr>
          <a:xfrm>
            <a:off x="1061957" y="2543053"/>
            <a:ext cx="4532509" cy="5208630"/>
          </a:xfrm>
          <a:prstGeom prst="rect">
            <a:avLst/>
          </a:prstGeom>
        </p:spPr>
      </p:pic>
      <p:sp>
        <p:nvSpPr>
          <p:cNvPr id="3" name="Slide Number Placeholder 2">
            <a:extLst>
              <a:ext uri="{FF2B5EF4-FFF2-40B4-BE49-F238E27FC236}">
                <a16:creationId xmlns:a16="http://schemas.microsoft.com/office/drawing/2014/main" id="{280F2255-4BDF-4E73-BF5E-1E77E3460BCD}"/>
              </a:ext>
            </a:extLst>
          </p:cNvPr>
          <p:cNvSpPr>
            <a:spLocks noGrp="1"/>
          </p:cNvSpPr>
          <p:nvPr>
            <p:ph type="sldNum" sz="quarter" idx="10"/>
          </p:nvPr>
        </p:nvSpPr>
        <p:spPr/>
        <p:txBody>
          <a:bodyPr/>
          <a:lstStyle/>
          <a:p>
            <a:fld id="{FEF0C5C6-7631-47E2-8B65-F73CA4F43D0C}" type="slidenum">
              <a:rPr lang="en-US" smtClean="0"/>
              <a:t>5</a:t>
            </a:fld>
            <a:endParaRPr lang="en-US"/>
          </a:p>
        </p:txBody>
      </p:sp>
      <p:pic>
        <p:nvPicPr>
          <p:cNvPr id="9" name="Picture 8">
            <a:extLst>
              <a:ext uri="{FF2B5EF4-FFF2-40B4-BE49-F238E27FC236}">
                <a16:creationId xmlns:a16="http://schemas.microsoft.com/office/drawing/2014/main" id="{F4ECD0D6-7A70-4286-B3C0-F882F9DE4AAA}"/>
              </a:ext>
            </a:extLst>
          </p:cNvPr>
          <p:cNvPicPr>
            <a:picLocks noChangeAspect="1"/>
          </p:cNvPicPr>
          <p:nvPr/>
        </p:nvPicPr>
        <p:blipFill>
          <a:blip r:embed="rId4"/>
          <a:stretch>
            <a:fillRect/>
          </a:stretch>
        </p:blipFill>
        <p:spPr>
          <a:xfrm>
            <a:off x="6578600" y="2753391"/>
            <a:ext cx="6815645" cy="4903373"/>
          </a:xfrm>
          <a:prstGeom prst="rect">
            <a:avLst/>
          </a:prstGeom>
        </p:spPr>
      </p:pic>
      <p:sp>
        <p:nvSpPr>
          <p:cNvPr id="4" name="TextBox 3">
            <a:extLst>
              <a:ext uri="{FF2B5EF4-FFF2-40B4-BE49-F238E27FC236}">
                <a16:creationId xmlns:a16="http://schemas.microsoft.com/office/drawing/2014/main" id="{4621A781-CA73-46FC-92CD-C39AA4725A8F}"/>
              </a:ext>
            </a:extLst>
          </p:cNvPr>
          <p:cNvSpPr txBox="1"/>
          <p:nvPr/>
        </p:nvSpPr>
        <p:spPr>
          <a:xfrm>
            <a:off x="330200" y="1792610"/>
            <a:ext cx="5333999" cy="738664"/>
          </a:xfrm>
          <a:prstGeom prst="rect">
            <a:avLst/>
          </a:prstGeom>
          <a:noFill/>
        </p:spPr>
        <p:txBody>
          <a:bodyPr wrap="square" rtlCol="0">
            <a:spAutoFit/>
          </a:bodyPr>
          <a:lstStyle/>
          <a:p>
            <a:r>
              <a:rPr lang="en-US" b="1" dirty="0"/>
              <a:t>Solar Winds</a:t>
            </a:r>
          </a:p>
        </p:txBody>
      </p:sp>
      <p:sp>
        <p:nvSpPr>
          <p:cNvPr id="10" name="TextBox 9">
            <a:extLst>
              <a:ext uri="{FF2B5EF4-FFF2-40B4-BE49-F238E27FC236}">
                <a16:creationId xmlns:a16="http://schemas.microsoft.com/office/drawing/2014/main" id="{C44604DE-7B22-4605-A665-3EC151B24E16}"/>
              </a:ext>
            </a:extLst>
          </p:cNvPr>
          <p:cNvSpPr txBox="1"/>
          <p:nvPr/>
        </p:nvSpPr>
        <p:spPr>
          <a:xfrm>
            <a:off x="7188200" y="1792610"/>
            <a:ext cx="5333999" cy="738664"/>
          </a:xfrm>
          <a:prstGeom prst="rect">
            <a:avLst/>
          </a:prstGeom>
          <a:noFill/>
        </p:spPr>
        <p:txBody>
          <a:bodyPr wrap="square" rtlCol="0">
            <a:spAutoFit/>
          </a:bodyPr>
          <a:lstStyle/>
          <a:p>
            <a:r>
              <a:rPr lang="en-US" b="1" dirty="0"/>
              <a:t>Our Tool</a:t>
            </a:r>
          </a:p>
        </p:txBody>
      </p:sp>
      <p:sp>
        <p:nvSpPr>
          <p:cNvPr id="2" name="TextBox 1">
            <a:extLst>
              <a:ext uri="{FF2B5EF4-FFF2-40B4-BE49-F238E27FC236}">
                <a16:creationId xmlns:a16="http://schemas.microsoft.com/office/drawing/2014/main" id="{731CCCAB-91B1-4C0B-87C1-2F1A049B7155}"/>
              </a:ext>
            </a:extLst>
          </p:cNvPr>
          <p:cNvSpPr txBox="1"/>
          <p:nvPr/>
        </p:nvSpPr>
        <p:spPr>
          <a:xfrm>
            <a:off x="5586138" y="7733105"/>
            <a:ext cx="7497843" cy="738664"/>
          </a:xfrm>
          <a:prstGeom prst="rect">
            <a:avLst/>
          </a:prstGeom>
          <a:noFill/>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It is a complementary tool.</a:t>
            </a:r>
          </a:p>
        </p:txBody>
      </p:sp>
      <p:sp>
        <p:nvSpPr>
          <p:cNvPr id="11" name="TextBox 10">
            <a:extLst>
              <a:ext uri="{FF2B5EF4-FFF2-40B4-BE49-F238E27FC236}">
                <a16:creationId xmlns:a16="http://schemas.microsoft.com/office/drawing/2014/main" id="{0948EEB1-E595-49DE-8363-1E5E454FC587}"/>
              </a:ext>
            </a:extLst>
          </p:cNvPr>
          <p:cNvSpPr txBox="1"/>
          <p:nvPr/>
        </p:nvSpPr>
        <p:spPr>
          <a:xfrm>
            <a:off x="5130800" y="8254637"/>
            <a:ext cx="8073598" cy="738664"/>
          </a:xfrm>
          <a:prstGeom prst="rect">
            <a:avLst/>
          </a:prstGeom>
          <a:noFill/>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Aggregate based on host behaviors.</a:t>
            </a:r>
          </a:p>
        </p:txBody>
      </p:sp>
      <p:sp>
        <p:nvSpPr>
          <p:cNvPr id="12" name="TextBox 11">
            <a:extLst>
              <a:ext uri="{FF2B5EF4-FFF2-40B4-BE49-F238E27FC236}">
                <a16:creationId xmlns:a16="http://schemas.microsoft.com/office/drawing/2014/main" id="{D7E52A0E-0CB4-4E62-B9C7-1A48ACA69E10}"/>
              </a:ext>
            </a:extLst>
          </p:cNvPr>
          <p:cNvSpPr txBox="1"/>
          <p:nvPr/>
        </p:nvSpPr>
        <p:spPr>
          <a:xfrm>
            <a:off x="5130800" y="8852510"/>
            <a:ext cx="8073598" cy="738664"/>
          </a:xfrm>
          <a:prstGeom prst="rect">
            <a:avLst/>
          </a:prstGeom>
          <a:noFill/>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Detects services run on same ports.</a:t>
            </a:r>
          </a:p>
        </p:txBody>
      </p:sp>
    </p:spTree>
    <p:extLst>
      <p:ext uri="{BB962C8B-B14F-4D97-AF65-F5344CB8AC3E}">
        <p14:creationId xmlns:p14="http://schemas.microsoft.com/office/powerpoint/2010/main" val="1689744099"/>
      </p:ext>
    </p:extLst>
  </p:cSld>
  <p:clrMapOvr>
    <a:masterClrMapping/>
  </p:clrMapOvr>
  <p:transition advTm="722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2"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Related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0" y="1920045"/>
            <a:ext cx="13343909" cy="7833555"/>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Supervised vs Unsupervised Learning</a:t>
            </a: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r>
              <a:rPr lang="en-US" sz="3200" dirty="0">
                <a:latin typeface="URWPalladioL-Bold"/>
              </a:rPr>
              <a:t>Machine Learning for Traffic Classification [</a:t>
            </a:r>
            <a:r>
              <a:rPr lang="en-US" sz="3200" dirty="0">
                <a:latin typeface="URWPalladioL-Roma"/>
              </a:rPr>
              <a:t>Andrew and Denis], [2012] [ACM]</a:t>
            </a:r>
          </a:p>
          <a:p>
            <a:pPr marL="457200" indent="-457200" algn="l">
              <a:lnSpc>
                <a:spcPct val="200000"/>
              </a:lnSpc>
              <a:buFont typeface="Arial" panose="020B0604020202020204" pitchFamily="34" charset="0"/>
              <a:buChar char="•"/>
            </a:pPr>
            <a:r>
              <a:rPr lang="en-US" sz="3200" dirty="0">
                <a:latin typeface="Arial" charset="0"/>
                <a:cs typeface="Arial" charset="0"/>
              </a:rPr>
              <a:t>Unsupervised approach </a:t>
            </a:r>
            <a:r>
              <a:rPr lang="en-US" sz="3200" dirty="0">
                <a:latin typeface="URWPalladioL-Bold"/>
              </a:rPr>
              <a:t>for Traffic Classification [</a:t>
            </a:r>
            <a:r>
              <a:rPr lang="en-US" sz="3200" dirty="0">
                <a:latin typeface="URWPalladioL-Roma"/>
              </a:rPr>
              <a:t>Jeffrey and </a:t>
            </a:r>
            <a:r>
              <a:rPr lang="en-US" sz="3200" dirty="0" err="1">
                <a:latin typeface="URWPalladioL-Roma"/>
              </a:rPr>
              <a:t>Mahanti</a:t>
            </a:r>
            <a:r>
              <a:rPr lang="en-US" sz="3200" dirty="0">
                <a:latin typeface="URWPalladioL-Roma"/>
              </a:rPr>
              <a:t>] [ACM] [2011]</a:t>
            </a: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6</a:t>
            </a:fld>
            <a:endParaRPr lang="en-US"/>
          </a:p>
        </p:txBody>
      </p:sp>
      <p:pic>
        <p:nvPicPr>
          <p:cNvPr id="3" name="Picture 2">
            <a:extLst>
              <a:ext uri="{FF2B5EF4-FFF2-40B4-BE49-F238E27FC236}">
                <a16:creationId xmlns:a16="http://schemas.microsoft.com/office/drawing/2014/main" id="{CC875D15-D40E-42A9-A75E-436D25BC216F}"/>
              </a:ext>
            </a:extLst>
          </p:cNvPr>
          <p:cNvPicPr>
            <a:picLocks noChangeAspect="1"/>
          </p:cNvPicPr>
          <p:nvPr/>
        </p:nvPicPr>
        <p:blipFill>
          <a:blip r:embed="rId3"/>
          <a:stretch>
            <a:fillRect/>
          </a:stretch>
        </p:blipFill>
        <p:spPr>
          <a:xfrm>
            <a:off x="635000" y="3252787"/>
            <a:ext cx="5267325" cy="3248025"/>
          </a:xfrm>
          <a:prstGeom prst="rect">
            <a:avLst/>
          </a:prstGeom>
        </p:spPr>
      </p:pic>
      <p:sp>
        <p:nvSpPr>
          <p:cNvPr id="7" name="TextBox 6">
            <a:extLst>
              <a:ext uri="{FF2B5EF4-FFF2-40B4-BE49-F238E27FC236}">
                <a16:creationId xmlns:a16="http://schemas.microsoft.com/office/drawing/2014/main" id="{1024953E-CA09-439F-B695-34E93C369C58}"/>
              </a:ext>
            </a:extLst>
          </p:cNvPr>
          <p:cNvSpPr txBox="1"/>
          <p:nvPr/>
        </p:nvSpPr>
        <p:spPr>
          <a:xfrm>
            <a:off x="2463800" y="5836822"/>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X1</a:t>
            </a:r>
          </a:p>
        </p:txBody>
      </p:sp>
      <p:sp>
        <p:nvSpPr>
          <p:cNvPr id="11" name="TextBox 10">
            <a:extLst>
              <a:ext uri="{FF2B5EF4-FFF2-40B4-BE49-F238E27FC236}">
                <a16:creationId xmlns:a16="http://schemas.microsoft.com/office/drawing/2014/main" id="{BC8C1FBB-E34D-4187-8273-4DAD292233E1}"/>
              </a:ext>
            </a:extLst>
          </p:cNvPr>
          <p:cNvSpPr txBox="1"/>
          <p:nvPr/>
        </p:nvSpPr>
        <p:spPr>
          <a:xfrm>
            <a:off x="355600" y="4415134"/>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X2</a:t>
            </a:r>
          </a:p>
        </p:txBody>
      </p:sp>
      <p:pic>
        <p:nvPicPr>
          <p:cNvPr id="9" name="Picture 8">
            <a:extLst>
              <a:ext uri="{FF2B5EF4-FFF2-40B4-BE49-F238E27FC236}">
                <a16:creationId xmlns:a16="http://schemas.microsoft.com/office/drawing/2014/main" id="{3C684948-E86C-47FB-AD87-E265FF0D1DB4}"/>
              </a:ext>
            </a:extLst>
          </p:cNvPr>
          <p:cNvPicPr>
            <a:picLocks noChangeAspect="1"/>
          </p:cNvPicPr>
          <p:nvPr/>
        </p:nvPicPr>
        <p:blipFill>
          <a:blip r:embed="rId4"/>
          <a:stretch>
            <a:fillRect/>
          </a:stretch>
        </p:blipFill>
        <p:spPr>
          <a:xfrm>
            <a:off x="635000" y="3252787"/>
            <a:ext cx="5404685" cy="3286124"/>
          </a:xfrm>
          <a:prstGeom prst="rect">
            <a:avLst/>
          </a:prstGeom>
        </p:spPr>
      </p:pic>
      <p:sp>
        <p:nvSpPr>
          <p:cNvPr id="14" name="TextBox 13">
            <a:extLst>
              <a:ext uri="{FF2B5EF4-FFF2-40B4-BE49-F238E27FC236}">
                <a16:creationId xmlns:a16="http://schemas.microsoft.com/office/drawing/2014/main" id="{425B6986-F185-4A2B-8A70-3D2A2930E8EB}"/>
              </a:ext>
            </a:extLst>
          </p:cNvPr>
          <p:cNvSpPr txBox="1"/>
          <p:nvPr/>
        </p:nvSpPr>
        <p:spPr>
          <a:xfrm>
            <a:off x="2463800" y="5930115"/>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X1</a:t>
            </a:r>
          </a:p>
        </p:txBody>
      </p:sp>
      <p:sp>
        <p:nvSpPr>
          <p:cNvPr id="15" name="TextBox 14">
            <a:extLst>
              <a:ext uri="{FF2B5EF4-FFF2-40B4-BE49-F238E27FC236}">
                <a16:creationId xmlns:a16="http://schemas.microsoft.com/office/drawing/2014/main" id="{C771C89F-3849-40C0-9C26-CEB69419450C}"/>
              </a:ext>
            </a:extLst>
          </p:cNvPr>
          <p:cNvSpPr txBox="1"/>
          <p:nvPr/>
        </p:nvSpPr>
        <p:spPr>
          <a:xfrm>
            <a:off x="355600" y="4493160"/>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X2</a:t>
            </a:r>
          </a:p>
        </p:txBody>
      </p:sp>
      <p:pic>
        <p:nvPicPr>
          <p:cNvPr id="10" name="Picture 9">
            <a:extLst>
              <a:ext uri="{FF2B5EF4-FFF2-40B4-BE49-F238E27FC236}">
                <a16:creationId xmlns:a16="http://schemas.microsoft.com/office/drawing/2014/main" id="{C57B36CD-4016-43A0-A5C5-980B807500C1}"/>
              </a:ext>
            </a:extLst>
          </p:cNvPr>
          <p:cNvPicPr>
            <a:picLocks noChangeAspect="1"/>
          </p:cNvPicPr>
          <p:nvPr/>
        </p:nvPicPr>
        <p:blipFill>
          <a:blip r:embed="rId5"/>
          <a:stretch>
            <a:fillRect/>
          </a:stretch>
        </p:blipFill>
        <p:spPr>
          <a:xfrm>
            <a:off x="6883399" y="3252787"/>
            <a:ext cx="5404685" cy="3143250"/>
          </a:xfrm>
          <a:prstGeom prst="rect">
            <a:avLst/>
          </a:prstGeom>
        </p:spPr>
      </p:pic>
      <p:sp>
        <p:nvSpPr>
          <p:cNvPr id="17" name="TextBox 16">
            <a:extLst>
              <a:ext uri="{FF2B5EF4-FFF2-40B4-BE49-F238E27FC236}">
                <a16:creationId xmlns:a16="http://schemas.microsoft.com/office/drawing/2014/main" id="{169D32A0-063C-44D5-9A25-A6D41DDBBDE1}"/>
              </a:ext>
            </a:extLst>
          </p:cNvPr>
          <p:cNvSpPr txBox="1"/>
          <p:nvPr/>
        </p:nvSpPr>
        <p:spPr>
          <a:xfrm>
            <a:off x="8712200" y="5822742"/>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X1</a:t>
            </a:r>
          </a:p>
        </p:txBody>
      </p:sp>
      <p:sp>
        <p:nvSpPr>
          <p:cNvPr id="18" name="TextBox 17">
            <a:extLst>
              <a:ext uri="{FF2B5EF4-FFF2-40B4-BE49-F238E27FC236}">
                <a16:creationId xmlns:a16="http://schemas.microsoft.com/office/drawing/2014/main" id="{575CFBF8-B887-4E96-B66A-DD99912E501B}"/>
              </a:ext>
            </a:extLst>
          </p:cNvPr>
          <p:cNvSpPr txBox="1"/>
          <p:nvPr/>
        </p:nvSpPr>
        <p:spPr>
          <a:xfrm>
            <a:off x="6481077" y="4415134"/>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X2</a:t>
            </a:r>
          </a:p>
        </p:txBody>
      </p:sp>
      <p:pic>
        <p:nvPicPr>
          <p:cNvPr id="13" name="Picture 12">
            <a:extLst>
              <a:ext uri="{FF2B5EF4-FFF2-40B4-BE49-F238E27FC236}">
                <a16:creationId xmlns:a16="http://schemas.microsoft.com/office/drawing/2014/main" id="{BBD72EDD-811D-4798-BCE5-3327766E6D63}"/>
              </a:ext>
            </a:extLst>
          </p:cNvPr>
          <p:cNvPicPr>
            <a:picLocks noChangeAspect="1"/>
          </p:cNvPicPr>
          <p:nvPr/>
        </p:nvPicPr>
        <p:blipFill>
          <a:blip r:embed="rId6"/>
          <a:stretch>
            <a:fillRect/>
          </a:stretch>
        </p:blipFill>
        <p:spPr>
          <a:xfrm>
            <a:off x="6833228" y="3281362"/>
            <a:ext cx="5454856" cy="3086100"/>
          </a:xfrm>
          <a:prstGeom prst="rect">
            <a:avLst/>
          </a:prstGeom>
        </p:spPr>
      </p:pic>
      <p:sp>
        <p:nvSpPr>
          <p:cNvPr id="20" name="TextBox 19">
            <a:extLst>
              <a:ext uri="{FF2B5EF4-FFF2-40B4-BE49-F238E27FC236}">
                <a16:creationId xmlns:a16="http://schemas.microsoft.com/office/drawing/2014/main" id="{9ADBA330-53D7-4921-B69A-EFD7E849FAFE}"/>
              </a:ext>
            </a:extLst>
          </p:cNvPr>
          <p:cNvSpPr txBox="1"/>
          <p:nvPr/>
        </p:nvSpPr>
        <p:spPr>
          <a:xfrm>
            <a:off x="8885305" y="5920084"/>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X1</a:t>
            </a:r>
          </a:p>
        </p:txBody>
      </p:sp>
      <p:sp>
        <p:nvSpPr>
          <p:cNvPr id="21" name="TextBox 20">
            <a:extLst>
              <a:ext uri="{FF2B5EF4-FFF2-40B4-BE49-F238E27FC236}">
                <a16:creationId xmlns:a16="http://schemas.microsoft.com/office/drawing/2014/main" id="{42E236C8-E9F3-47C9-84E5-2C3EDC946111}"/>
              </a:ext>
            </a:extLst>
          </p:cNvPr>
          <p:cNvSpPr txBox="1"/>
          <p:nvPr/>
        </p:nvSpPr>
        <p:spPr>
          <a:xfrm>
            <a:off x="6481013" y="4593579"/>
            <a:ext cx="133826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X2</a:t>
            </a:r>
          </a:p>
        </p:txBody>
      </p:sp>
    </p:spTree>
    <p:extLst>
      <p:ext uri="{BB962C8B-B14F-4D97-AF65-F5344CB8AC3E}">
        <p14:creationId xmlns:p14="http://schemas.microsoft.com/office/powerpoint/2010/main" val="981222720"/>
      </p:ext>
    </p:extLst>
  </p:cSld>
  <p:clrMapOvr>
    <a:masterClrMapping/>
  </p:clrMapOvr>
  <p:transition advTm="6493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P spid="17" grpId="0"/>
      <p:bldP spid="18"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Design</a:t>
            </a:r>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Flowchart: Magnetic Disk 4">
            <a:extLst>
              <a:ext uri="{FF2B5EF4-FFF2-40B4-BE49-F238E27FC236}">
                <a16:creationId xmlns:a16="http://schemas.microsoft.com/office/drawing/2014/main" id="{1B709F90-3C61-436D-9B50-108091D95F0E}"/>
              </a:ext>
            </a:extLst>
          </p:cNvPr>
          <p:cNvSpPr/>
          <p:nvPr/>
        </p:nvSpPr>
        <p:spPr bwMode="auto">
          <a:xfrm>
            <a:off x="106701" y="6753544"/>
            <a:ext cx="795999" cy="627109"/>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Magnetic Disk 29">
            <a:extLst>
              <a:ext uri="{FF2B5EF4-FFF2-40B4-BE49-F238E27FC236}">
                <a16:creationId xmlns:a16="http://schemas.microsoft.com/office/drawing/2014/main" id="{A22113F4-2F87-4F29-933B-90DAA7848D2F}"/>
              </a:ext>
            </a:extLst>
          </p:cNvPr>
          <p:cNvSpPr/>
          <p:nvPr/>
        </p:nvSpPr>
        <p:spPr bwMode="auto">
          <a:xfrm>
            <a:off x="77046" y="8373246"/>
            <a:ext cx="795999" cy="627108"/>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TextBox 5">
            <a:extLst>
              <a:ext uri="{FF2B5EF4-FFF2-40B4-BE49-F238E27FC236}">
                <a16:creationId xmlns:a16="http://schemas.microsoft.com/office/drawing/2014/main" id="{29DDFFE9-5141-4AAD-A164-FC2A4BD8E69A}"/>
              </a:ext>
            </a:extLst>
          </p:cNvPr>
          <p:cNvSpPr txBox="1"/>
          <p:nvPr/>
        </p:nvSpPr>
        <p:spPr>
          <a:xfrm>
            <a:off x="-1304309" y="769075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Routers</a:t>
            </a:r>
            <a:endParaRPr lang="en-US" b="1" dirty="0">
              <a:latin typeface="Calibri" panose="020F0502020204030204" pitchFamily="34" charset="0"/>
              <a:cs typeface="Calibri" panose="020F0502020204030204" pitchFamily="34" charset="0"/>
            </a:endParaRPr>
          </a:p>
        </p:txBody>
      </p:sp>
      <p:sp>
        <p:nvSpPr>
          <p:cNvPr id="7" name="Cube 6">
            <a:extLst>
              <a:ext uri="{FF2B5EF4-FFF2-40B4-BE49-F238E27FC236}">
                <a16:creationId xmlns:a16="http://schemas.microsoft.com/office/drawing/2014/main" id="{72125BD5-2028-4A70-B301-C770C845675D}"/>
              </a:ext>
            </a:extLst>
          </p:cNvPr>
          <p:cNvSpPr/>
          <p:nvPr/>
        </p:nvSpPr>
        <p:spPr bwMode="auto">
          <a:xfrm>
            <a:off x="1992573" y="6874058"/>
            <a:ext cx="1034592" cy="2488306"/>
          </a:xfrm>
          <a:prstGeom prst="cube">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4" name="TextBox 33">
            <a:extLst>
              <a:ext uri="{FF2B5EF4-FFF2-40B4-BE49-F238E27FC236}">
                <a16:creationId xmlns:a16="http://schemas.microsoft.com/office/drawing/2014/main" id="{ABB1107E-9D56-43C4-814B-AE50FACB492B}"/>
              </a:ext>
            </a:extLst>
          </p:cNvPr>
          <p:cNvSpPr txBox="1"/>
          <p:nvPr/>
        </p:nvSpPr>
        <p:spPr>
          <a:xfrm>
            <a:off x="1367600" y="929906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NetFlow Collector</a:t>
            </a:r>
          </a:p>
        </p:txBody>
      </p:sp>
      <p:cxnSp>
        <p:nvCxnSpPr>
          <p:cNvPr id="9" name="Straight Arrow Connector 8">
            <a:extLst>
              <a:ext uri="{FF2B5EF4-FFF2-40B4-BE49-F238E27FC236}">
                <a16:creationId xmlns:a16="http://schemas.microsoft.com/office/drawing/2014/main" id="{847A5857-4843-4938-BD48-D0B8C0EC50A4}"/>
              </a:ext>
            </a:extLst>
          </p:cNvPr>
          <p:cNvCxnSpPr>
            <a:cxnSpLocks/>
          </p:cNvCxnSpPr>
          <p:nvPr/>
        </p:nvCxnSpPr>
        <p:spPr bwMode="auto">
          <a:xfrm>
            <a:off x="939800" y="4038600"/>
            <a:ext cx="2739219" cy="134286"/>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TextBox 53">
            <a:extLst>
              <a:ext uri="{FF2B5EF4-FFF2-40B4-BE49-F238E27FC236}">
                <a16:creationId xmlns:a16="http://schemas.microsoft.com/office/drawing/2014/main" id="{CEDDD92C-AAD0-4021-A71D-54C54E002C17}"/>
              </a:ext>
            </a:extLst>
          </p:cNvPr>
          <p:cNvSpPr txBox="1"/>
          <p:nvPr/>
        </p:nvSpPr>
        <p:spPr>
          <a:xfrm>
            <a:off x="-511513" y="9198666"/>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4" name="Rectangle 3">
            <a:extLst>
              <a:ext uri="{FF2B5EF4-FFF2-40B4-BE49-F238E27FC236}">
                <a16:creationId xmlns:a16="http://schemas.microsoft.com/office/drawing/2014/main" id="{1B64932B-0E72-4265-A392-B019FA8D7980}"/>
              </a:ext>
            </a:extLst>
          </p:cNvPr>
          <p:cNvSpPr/>
          <p:nvPr/>
        </p:nvSpPr>
        <p:spPr bwMode="auto">
          <a:xfrm>
            <a:off x="3505105" y="2359072"/>
            <a:ext cx="6172200" cy="4176922"/>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4" name="Rectangle 43">
            <a:extLst>
              <a:ext uri="{FF2B5EF4-FFF2-40B4-BE49-F238E27FC236}">
                <a16:creationId xmlns:a16="http://schemas.microsoft.com/office/drawing/2014/main" id="{4A2FD656-277C-4E8C-8C52-27100F463624}"/>
              </a:ext>
            </a:extLst>
          </p:cNvPr>
          <p:cNvSpPr/>
          <p:nvPr/>
        </p:nvSpPr>
        <p:spPr bwMode="auto">
          <a:xfrm>
            <a:off x="3986047" y="2752257"/>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50" name="Rectangle 49">
            <a:extLst>
              <a:ext uri="{FF2B5EF4-FFF2-40B4-BE49-F238E27FC236}">
                <a16:creationId xmlns:a16="http://schemas.microsoft.com/office/drawing/2014/main" id="{EAD3D30F-8E6C-428E-A313-1EECF3FD4285}"/>
              </a:ext>
            </a:extLst>
          </p:cNvPr>
          <p:cNvSpPr/>
          <p:nvPr/>
        </p:nvSpPr>
        <p:spPr bwMode="auto">
          <a:xfrm>
            <a:off x="3986047" y="4658464"/>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Host-Based Split</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51" name="Rectangle 50">
            <a:extLst>
              <a:ext uri="{FF2B5EF4-FFF2-40B4-BE49-F238E27FC236}">
                <a16:creationId xmlns:a16="http://schemas.microsoft.com/office/drawing/2014/main" id="{9E7D890F-C524-41D1-95A6-195FD68475DA}"/>
              </a:ext>
            </a:extLst>
          </p:cNvPr>
          <p:cNvSpPr/>
          <p:nvPr/>
        </p:nvSpPr>
        <p:spPr bwMode="auto">
          <a:xfrm>
            <a:off x="6902387" y="3787416"/>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Pattern Detector</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13331D31-93B6-4E2F-8D7D-7FA3DA0D57AE}"/>
              </a:ext>
            </a:extLst>
          </p:cNvPr>
          <p:cNvCxnSpPr>
            <a:cxnSpLocks/>
            <a:stCxn id="7" idx="5"/>
            <a:endCxn id="44" idx="1"/>
          </p:cNvCxnSpPr>
          <p:nvPr/>
        </p:nvCxnSpPr>
        <p:spPr bwMode="auto">
          <a:xfrm flipV="1">
            <a:off x="3027165" y="3429000"/>
            <a:ext cx="958882" cy="4559887"/>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3A3878D-95A8-40B7-8808-4C982E97326F}"/>
              </a:ext>
            </a:extLst>
          </p:cNvPr>
          <p:cNvCxnSpPr>
            <a:stCxn id="44" idx="2"/>
            <a:endCxn id="50" idx="0"/>
          </p:cNvCxnSpPr>
          <p:nvPr/>
        </p:nvCxnSpPr>
        <p:spPr bwMode="auto">
          <a:xfrm>
            <a:off x="5205247" y="4105743"/>
            <a:ext cx="0" cy="55272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046F94E5-9664-44A1-9E86-1DA4B4B9644F}"/>
              </a:ext>
            </a:extLst>
          </p:cNvPr>
          <p:cNvCxnSpPr>
            <a:cxnSpLocks/>
            <a:stCxn id="50" idx="2"/>
            <a:endCxn id="51" idx="2"/>
          </p:cNvCxnSpPr>
          <p:nvPr/>
        </p:nvCxnSpPr>
        <p:spPr bwMode="auto">
          <a:xfrm rot="5400000" flipH="1" flipV="1">
            <a:off x="6227893" y="4118256"/>
            <a:ext cx="871048" cy="2916340"/>
          </a:xfrm>
          <a:prstGeom prst="bentConnector3">
            <a:avLst>
              <a:gd name="adj1" fmla="val -26244"/>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F69CFB5-AF93-4E52-9BF5-7E643792196A}"/>
              </a:ext>
            </a:extLst>
          </p:cNvPr>
          <p:cNvSpPr/>
          <p:nvPr/>
        </p:nvSpPr>
        <p:spPr bwMode="auto">
          <a:xfrm>
            <a:off x="10689253" y="2551245"/>
            <a:ext cx="2133600" cy="1388857"/>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3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68" name="Rectangle 67">
            <a:extLst>
              <a:ext uri="{FF2B5EF4-FFF2-40B4-BE49-F238E27FC236}">
                <a16:creationId xmlns:a16="http://schemas.microsoft.com/office/drawing/2014/main" id="{82094A88-61E8-4B75-8F7A-67A60E14301C}"/>
              </a:ext>
            </a:extLst>
          </p:cNvPr>
          <p:cNvSpPr/>
          <p:nvPr/>
        </p:nvSpPr>
        <p:spPr bwMode="auto">
          <a:xfrm>
            <a:off x="10689253" y="4355457"/>
            <a:ext cx="2133600" cy="1179216"/>
          </a:xfrm>
          <a:prstGeom prst="rect">
            <a:avLst/>
          </a:prstGeom>
          <a:solidFill>
            <a:schemeClr val="accent3"/>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Anomaly Detectors</a:t>
            </a:r>
          </a:p>
        </p:txBody>
      </p:sp>
      <p:sp>
        <p:nvSpPr>
          <p:cNvPr id="69" name="Rectangle 68">
            <a:extLst>
              <a:ext uri="{FF2B5EF4-FFF2-40B4-BE49-F238E27FC236}">
                <a16:creationId xmlns:a16="http://schemas.microsoft.com/office/drawing/2014/main" id="{F1FB34F5-B1D5-448B-B997-D2262D55C160}"/>
              </a:ext>
            </a:extLst>
          </p:cNvPr>
          <p:cNvSpPr/>
          <p:nvPr/>
        </p:nvSpPr>
        <p:spPr bwMode="auto">
          <a:xfrm>
            <a:off x="10689253" y="6037876"/>
            <a:ext cx="2133600" cy="1228337"/>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Capacity</a:t>
            </a:r>
          </a:p>
          <a:p>
            <a:r>
              <a:rPr lang="en-US" sz="3200" b="1" dirty="0">
                <a:latin typeface="Calibri" panose="020F0502020204030204" pitchFamily="34" charset="0"/>
                <a:cs typeface="Calibri" panose="020F0502020204030204" pitchFamily="34" charset="0"/>
              </a:rPr>
              <a:t>Planning</a:t>
            </a:r>
          </a:p>
          <a:p>
            <a:endParaRPr lang="en-US" sz="3200" b="1" dirty="0">
              <a:latin typeface="Calibri" panose="020F0502020204030204" pitchFamily="34" charset="0"/>
              <a:cs typeface="Calibri" panose="020F0502020204030204" pitchFamily="34" charset="0"/>
            </a:endParaRPr>
          </a:p>
        </p:txBody>
      </p:sp>
      <p:cxnSp>
        <p:nvCxnSpPr>
          <p:cNvPr id="98" name="Straight Arrow Connector 97">
            <a:extLst>
              <a:ext uri="{FF2B5EF4-FFF2-40B4-BE49-F238E27FC236}">
                <a16:creationId xmlns:a16="http://schemas.microsoft.com/office/drawing/2014/main" id="{A9C66FBA-757A-47B4-BC0A-A57C99EF0E68}"/>
              </a:ext>
            </a:extLst>
          </p:cNvPr>
          <p:cNvCxnSpPr>
            <a:cxnSpLocks/>
            <a:stCxn id="51" idx="3"/>
            <a:endCxn id="67" idx="1"/>
          </p:cNvCxnSpPr>
          <p:nvPr/>
        </p:nvCxnSpPr>
        <p:spPr bwMode="auto">
          <a:xfrm flipV="1">
            <a:off x="9340787" y="3245674"/>
            <a:ext cx="1348466" cy="121848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0BEF26E-724C-4DBB-8EC5-7F9A93858BF3}"/>
              </a:ext>
            </a:extLst>
          </p:cNvPr>
          <p:cNvCxnSpPr>
            <a:cxnSpLocks/>
            <a:stCxn id="51" idx="3"/>
            <a:endCxn id="68" idx="1"/>
          </p:cNvCxnSpPr>
          <p:nvPr/>
        </p:nvCxnSpPr>
        <p:spPr bwMode="auto">
          <a:xfrm>
            <a:off x="9340787" y="4464159"/>
            <a:ext cx="1348466" cy="4809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DF086D-ED7A-4D90-8124-EA0B286E47B0}"/>
              </a:ext>
            </a:extLst>
          </p:cNvPr>
          <p:cNvCxnSpPr>
            <a:cxnSpLocks/>
            <a:stCxn id="51" idx="3"/>
            <a:endCxn id="69" idx="1"/>
          </p:cNvCxnSpPr>
          <p:nvPr/>
        </p:nvCxnSpPr>
        <p:spPr bwMode="auto">
          <a:xfrm>
            <a:off x="9340787" y="4464159"/>
            <a:ext cx="1348466" cy="218788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Connector: Curved 129">
            <a:extLst>
              <a:ext uri="{FF2B5EF4-FFF2-40B4-BE49-F238E27FC236}">
                <a16:creationId xmlns:a16="http://schemas.microsoft.com/office/drawing/2014/main" id="{330FD37B-749F-42BA-8297-7BA631813EB4}"/>
              </a:ext>
            </a:extLst>
          </p:cNvPr>
          <p:cNvCxnSpPr>
            <a:cxnSpLocks/>
            <a:stCxn id="5" idx="1"/>
            <a:endCxn id="7" idx="0"/>
          </p:cNvCxnSpPr>
          <p:nvPr/>
        </p:nvCxnSpPr>
        <p:spPr bwMode="auto">
          <a:xfrm rot="16200000" flipH="1">
            <a:off x="1511690" y="5746555"/>
            <a:ext cx="120514" cy="2134492"/>
          </a:xfrm>
          <a:prstGeom prst="curvedConnector3">
            <a:avLst>
              <a:gd name="adj1" fmla="val -189688"/>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5C512B00-7E51-42B6-8B29-FCA39D7B2E2A}"/>
              </a:ext>
            </a:extLst>
          </p:cNvPr>
          <p:cNvCxnSpPr>
            <a:cxnSpLocks/>
          </p:cNvCxnSpPr>
          <p:nvPr/>
        </p:nvCxnSpPr>
        <p:spPr bwMode="auto">
          <a:xfrm rot="16200000" flipH="1">
            <a:off x="1246791" y="8228610"/>
            <a:ext cx="362010" cy="1905499"/>
          </a:xfrm>
          <a:prstGeom prst="curvedConnector3">
            <a:avLst>
              <a:gd name="adj1" fmla="val 163147"/>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06423B89-2A94-4784-8592-51A4A30D485B}"/>
              </a:ext>
            </a:extLst>
          </p:cNvPr>
          <p:cNvSpPr txBox="1"/>
          <p:nvPr/>
        </p:nvSpPr>
        <p:spPr>
          <a:xfrm>
            <a:off x="-367362" y="6445987"/>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2" name="Slide Number Placeholder 1">
            <a:extLst>
              <a:ext uri="{FF2B5EF4-FFF2-40B4-BE49-F238E27FC236}">
                <a16:creationId xmlns:a16="http://schemas.microsoft.com/office/drawing/2014/main" id="{7724A6A7-5D76-4507-8A5A-3C392DA4A639}"/>
              </a:ext>
            </a:extLst>
          </p:cNvPr>
          <p:cNvSpPr>
            <a:spLocks noGrp="1"/>
          </p:cNvSpPr>
          <p:nvPr>
            <p:ph type="sldNum" sz="quarter" idx="10"/>
          </p:nvPr>
        </p:nvSpPr>
        <p:spPr/>
        <p:txBody>
          <a:bodyPr/>
          <a:lstStyle/>
          <a:p>
            <a:fld id="{FEF0C5C6-7631-47E2-8B65-F73CA4F43D0C}" type="slidenum">
              <a:rPr lang="en-US" smtClean="0"/>
              <a:t>7</a:t>
            </a:fld>
            <a:endParaRPr lang="en-US"/>
          </a:p>
        </p:txBody>
      </p:sp>
      <p:sp>
        <p:nvSpPr>
          <p:cNvPr id="29" name="Rectangle 28">
            <a:extLst>
              <a:ext uri="{FF2B5EF4-FFF2-40B4-BE49-F238E27FC236}">
                <a16:creationId xmlns:a16="http://schemas.microsoft.com/office/drawing/2014/main" id="{8622B035-A5E0-4CA5-B983-C4FBE6B30684}"/>
              </a:ext>
            </a:extLst>
          </p:cNvPr>
          <p:cNvSpPr/>
          <p:nvPr/>
        </p:nvSpPr>
        <p:spPr bwMode="auto">
          <a:xfrm>
            <a:off x="6528674" y="8792952"/>
            <a:ext cx="381000" cy="313554"/>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66ABA36-ECFC-4757-B4DB-4E6BE4D89B92}"/>
              </a:ext>
            </a:extLst>
          </p:cNvPr>
          <p:cNvSpPr txBox="1"/>
          <p:nvPr/>
        </p:nvSpPr>
        <p:spPr>
          <a:xfrm>
            <a:off x="7494168" y="8658139"/>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Implemented</a:t>
            </a:r>
          </a:p>
        </p:txBody>
      </p:sp>
      <p:sp>
        <p:nvSpPr>
          <p:cNvPr id="55" name="Rectangle 54">
            <a:extLst>
              <a:ext uri="{FF2B5EF4-FFF2-40B4-BE49-F238E27FC236}">
                <a16:creationId xmlns:a16="http://schemas.microsoft.com/office/drawing/2014/main" id="{1A8BA926-392D-4DF5-BC9D-9284E69C29E4}"/>
              </a:ext>
            </a:extLst>
          </p:cNvPr>
          <p:cNvSpPr/>
          <p:nvPr/>
        </p:nvSpPr>
        <p:spPr bwMode="auto">
          <a:xfrm>
            <a:off x="6542123" y="8194482"/>
            <a:ext cx="381000" cy="313554"/>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4B5F9162-45BD-4E94-B3C9-3BEF0240AC60}"/>
              </a:ext>
            </a:extLst>
          </p:cNvPr>
          <p:cNvSpPr txBox="1"/>
          <p:nvPr/>
        </p:nvSpPr>
        <p:spPr>
          <a:xfrm>
            <a:off x="7397812" y="8143368"/>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Tools used</a:t>
            </a:r>
          </a:p>
        </p:txBody>
      </p:sp>
      <p:sp>
        <p:nvSpPr>
          <p:cNvPr id="57" name="Rectangle 56">
            <a:extLst>
              <a:ext uri="{FF2B5EF4-FFF2-40B4-BE49-F238E27FC236}">
                <a16:creationId xmlns:a16="http://schemas.microsoft.com/office/drawing/2014/main" id="{9380C722-A109-4E79-91DB-1300C5D94BD8}"/>
              </a:ext>
            </a:extLst>
          </p:cNvPr>
          <p:cNvSpPr/>
          <p:nvPr/>
        </p:nvSpPr>
        <p:spPr bwMode="auto">
          <a:xfrm>
            <a:off x="6542123" y="9377786"/>
            <a:ext cx="381000" cy="31355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1DF1EE84-CBF7-4970-90CA-17EB07F90B90}"/>
              </a:ext>
            </a:extLst>
          </p:cNvPr>
          <p:cNvSpPr txBox="1"/>
          <p:nvPr/>
        </p:nvSpPr>
        <p:spPr>
          <a:xfrm>
            <a:off x="7397813" y="9199427"/>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Applications</a:t>
            </a:r>
          </a:p>
        </p:txBody>
      </p:sp>
    </p:spTree>
    <p:extLst>
      <p:ext uri="{BB962C8B-B14F-4D97-AF65-F5344CB8AC3E}">
        <p14:creationId xmlns:p14="http://schemas.microsoft.com/office/powerpoint/2010/main" val="1724598006"/>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42"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0-#ppt_w/2"/>
                                          </p:val>
                                        </p:tav>
                                        <p:tav tm="100000">
                                          <p:val>
                                            <p:strVal val="#ppt_x"/>
                                          </p:val>
                                        </p:tav>
                                      </p:tavLst>
                                    </p:anim>
                                    <p:anim calcmode="lin" valueType="num">
                                      <p:cBhvr additive="base">
                                        <p:cTn id="36" dur="5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anim calcmode="lin" valueType="num">
                                      <p:cBhvr additive="base">
                                        <p:cTn id="39" dur="500" fill="hold"/>
                                        <p:tgtEl>
                                          <p:spTgt spid="130"/>
                                        </p:tgtEl>
                                        <p:attrNameLst>
                                          <p:attrName>ppt_x</p:attrName>
                                        </p:attrNameLst>
                                      </p:cBhvr>
                                      <p:tavLst>
                                        <p:tav tm="0">
                                          <p:val>
                                            <p:strVal val="0-#ppt_w/2"/>
                                          </p:val>
                                        </p:tav>
                                        <p:tav tm="100000">
                                          <p:val>
                                            <p:strVal val="#ppt_x"/>
                                          </p:val>
                                        </p:tav>
                                      </p:tavLst>
                                    </p:anim>
                                    <p:anim calcmode="lin" valueType="num">
                                      <p:cBhvr additive="base">
                                        <p:cTn id="40" dur="500" fill="hold"/>
                                        <p:tgtEl>
                                          <p:spTgt spid="13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fill="hold"/>
                                        <p:tgtEl>
                                          <p:spTgt spid="131"/>
                                        </p:tgtEl>
                                        <p:attrNameLst>
                                          <p:attrName>ppt_x</p:attrName>
                                        </p:attrNameLst>
                                      </p:cBhvr>
                                      <p:tavLst>
                                        <p:tav tm="0">
                                          <p:val>
                                            <p:strVal val="0-#ppt_w/2"/>
                                          </p:val>
                                        </p:tav>
                                        <p:tav tm="100000">
                                          <p:val>
                                            <p:strVal val="#ppt_x"/>
                                          </p:val>
                                        </p:tav>
                                      </p:tavLst>
                                    </p:anim>
                                    <p:anim calcmode="lin" valueType="num">
                                      <p:cBhvr additive="base">
                                        <p:cTn id="44" dur="500" fill="hold"/>
                                        <p:tgtEl>
                                          <p:spTgt spid="1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 calcmode="lin" valueType="num">
                                      <p:cBhvr additive="base">
                                        <p:cTn id="47" dur="500" fill="hold"/>
                                        <p:tgtEl>
                                          <p:spTgt spid="132"/>
                                        </p:tgtEl>
                                        <p:attrNameLst>
                                          <p:attrName>ppt_x</p:attrName>
                                        </p:attrNameLst>
                                      </p:cBhvr>
                                      <p:tavLst>
                                        <p:tav tm="0">
                                          <p:val>
                                            <p:strVal val="0-#ppt_w/2"/>
                                          </p:val>
                                        </p:tav>
                                        <p:tav tm="100000">
                                          <p:val>
                                            <p:strVal val="#ppt_x"/>
                                          </p:val>
                                        </p:tav>
                                      </p:tavLst>
                                    </p:anim>
                                    <p:anim calcmode="lin" valueType="num">
                                      <p:cBhvr additive="base">
                                        <p:cTn id="48"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00"/>
                                        <p:tgtEl>
                                          <p:spTgt spid="53"/>
                                        </p:tgtEl>
                                      </p:cBhvr>
                                    </p:animEffect>
                                    <p:anim calcmode="lin" valueType="num">
                                      <p:cBhvr>
                                        <p:cTn id="75" dur="1000" fill="hold"/>
                                        <p:tgtEl>
                                          <p:spTgt spid="53"/>
                                        </p:tgtEl>
                                        <p:attrNameLst>
                                          <p:attrName>ppt_x</p:attrName>
                                        </p:attrNameLst>
                                      </p:cBhvr>
                                      <p:tavLst>
                                        <p:tav tm="0">
                                          <p:val>
                                            <p:strVal val="#ppt_x"/>
                                          </p:val>
                                        </p:tav>
                                        <p:tav tm="100000">
                                          <p:val>
                                            <p:strVal val="#ppt_x"/>
                                          </p:val>
                                        </p:tav>
                                      </p:tavLst>
                                    </p:anim>
                                    <p:anim calcmode="lin" valueType="num">
                                      <p:cBhvr>
                                        <p:cTn id="76" dur="1000" fill="hold"/>
                                        <p:tgtEl>
                                          <p:spTgt spid="53"/>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anim calcmode="lin" valueType="num">
                                      <p:cBhvr>
                                        <p:cTn id="87" dur="1000" fill="hold"/>
                                        <p:tgtEl>
                                          <p:spTgt spid="59"/>
                                        </p:tgtEl>
                                        <p:attrNameLst>
                                          <p:attrName>ppt_x</p:attrName>
                                        </p:attrNameLst>
                                      </p:cBhvr>
                                      <p:tavLst>
                                        <p:tav tm="0">
                                          <p:val>
                                            <p:strVal val="#ppt_x"/>
                                          </p:val>
                                        </p:tav>
                                        <p:tav tm="100000">
                                          <p:val>
                                            <p:strVal val="#ppt_x"/>
                                          </p:val>
                                        </p:tav>
                                      </p:tavLst>
                                    </p:anim>
                                    <p:anim calcmode="lin" valueType="num">
                                      <p:cBhvr>
                                        <p:cTn id="88" dur="1000" fill="hold"/>
                                        <p:tgtEl>
                                          <p:spTgt spid="5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1000"/>
                                        <p:tgtEl>
                                          <p:spTgt spid="51"/>
                                        </p:tgtEl>
                                      </p:cBhvr>
                                    </p:animEffect>
                                    <p:anim calcmode="lin" valueType="num">
                                      <p:cBhvr>
                                        <p:cTn id="92" dur="1000" fill="hold"/>
                                        <p:tgtEl>
                                          <p:spTgt spid="51"/>
                                        </p:tgtEl>
                                        <p:attrNameLst>
                                          <p:attrName>ppt_x</p:attrName>
                                        </p:attrNameLst>
                                      </p:cBhvr>
                                      <p:tavLst>
                                        <p:tav tm="0">
                                          <p:val>
                                            <p:strVal val="#ppt_x"/>
                                          </p:val>
                                        </p:tav>
                                        <p:tav tm="100000">
                                          <p:val>
                                            <p:strVal val="#ppt_x"/>
                                          </p:val>
                                        </p:tav>
                                      </p:tavLst>
                                    </p:anim>
                                    <p:anim calcmode="lin" valueType="num">
                                      <p:cBhvr>
                                        <p:cTn id="9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1000"/>
                                        <p:tgtEl>
                                          <p:spTgt spid="67"/>
                                        </p:tgtEl>
                                      </p:cBhvr>
                                    </p:animEffect>
                                    <p:anim calcmode="lin" valueType="num">
                                      <p:cBhvr>
                                        <p:cTn id="99" dur="1000" fill="hold"/>
                                        <p:tgtEl>
                                          <p:spTgt spid="67"/>
                                        </p:tgtEl>
                                        <p:attrNameLst>
                                          <p:attrName>ppt_x</p:attrName>
                                        </p:attrNameLst>
                                      </p:cBhvr>
                                      <p:tavLst>
                                        <p:tav tm="0">
                                          <p:val>
                                            <p:strVal val="#ppt_x"/>
                                          </p:val>
                                        </p:tav>
                                        <p:tav tm="100000">
                                          <p:val>
                                            <p:strVal val="#ppt_x"/>
                                          </p:val>
                                        </p:tav>
                                      </p:tavLst>
                                    </p:anim>
                                    <p:anim calcmode="lin" valueType="num">
                                      <p:cBhvr>
                                        <p:cTn id="100" dur="1000" fill="hold"/>
                                        <p:tgtEl>
                                          <p:spTgt spid="67"/>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1000"/>
                                        <p:tgtEl>
                                          <p:spTgt spid="98"/>
                                        </p:tgtEl>
                                      </p:cBhvr>
                                    </p:animEffect>
                                    <p:anim calcmode="lin" valueType="num">
                                      <p:cBhvr>
                                        <p:cTn id="104" dur="1000" fill="hold"/>
                                        <p:tgtEl>
                                          <p:spTgt spid="98"/>
                                        </p:tgtEl>
                                        <p:attrNameLst>
                                          <p:attrName>ppt_x</p:attrName>
                                        </p:attrNameLst>
                                      </p:cBhvr>
                                      <p:tavLst>
                                        <p:tav tm="0">
                                          <p:val>
                                            <p:strVal val="#ppt_x"/>
                                          </p:val>
                                        </p:tav>
                                        <p:tav tm="100000">
                                          <p:val>
                                            <p:strVal val="#ppt_x"/>
                                          </p:val>
                                        </p:tav>
                                      </p:tavLst>
                                    </p:anim>
                                    <p:anim calcmode="lin" valueType="num">
                                      <p:cBhvr>
                                        <p:cTn id="10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1000" fill="hold"/>
                                        <p:tgtEl>
                                          <p:spTgt spid="7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0"/>
                                        <p:tgtEl>
                                          <p:spTgt spid="68"/>
                                        </p:tgtEl>
                                      </p:cBhvr>
                                    </p:animEffect>
                                    <p:anim calcmode="lin" valueType="num">
                                      <p:cBhvr>
                                        <p:cTn id="116" dur="1000" fill="hold"/>
                                        <p:tgtEl>
                                          <p:spTgt spid="68"/>
                                        </p:tgtEl>
                                        <p:attrNameLst>
                                          <p:attrName>ppt_x</p:attrName>
                                        </p:attrNameLst>
                                      </p:cBhvr>
                                      <p:tavLst>
                                        <p:tav tm="0">
                                          <p:val>
                                            <p:strVal val="#ppt_x"/>
                                          </p:val>
                                        </p:tav>
                                        <p:tav tm="100000">
                                          <p:val>
                                            <p:strVal val="#ppt_x"/>
                                          </p:val>
                                        </p:tav>
                                      </p:tavLst>
                                    </p:anim>
                                    <p:anim calcmode="lin" valueType="num">
                                      <p:cBhvr>
                                        <p:cTn id="117" dur="1000" fill="hold"/>
                                        <p:tgtEl>
                                          <p:spTgt spid="6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fade">
                                      <p:cBhvr>
                                        <p:cTn id="120" dur="1000"/>
                                        <p:tgtEl>
                                          <p:spTgt spid="57"/>
                                        </p:tgtEl>
                                      </p:cBhvr>
                                    </p:animEffect>
                                    <p:anim calcmode="lin" valueType="num">
                                      <p:cBhvr>
                                        <p:cTn id="121" dur="1000" fill="hold"/>
                                        <p:tgtEl>
                                          <p:spTgt spid="57"/>
                                        </p:tgtEl>
                                        <p:attrNameLst>
                                          <p:attrName>ppt_x</p:attrName>
                                        </p:attrNameLst>
                                      </p:cBhvr>
                                      <p:tavLst>
                                        <p:tav tm="0">
                                          <p:val>
                                            <p:strVal val="#ppt_x"/>
                                          </p:val>
                                        </p:tav>
                                        <p:tav tm="100000">
                                          <p:val>
                                            <p:strVal val="#ppt_x"/>
                                          </p:val>
                                        </p:tav>
                                      </p:tavLst>
                                    </p:anim>
                                    <p:anim calcmode="lin" valueType="num">
                                      <p:cBhvr>
                                        <p:cTn id="122" dur="1000" fill="hold"/>
                                        <p:tgtEl>
                                          <p:spTgt spid="5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fade">
                                      <p:cBhvr>
                                        <p:cTn id="125" dur="1000"/>
                                        <p:tgtEl>
                                          <p:spTgt spid="58"/>
                                        </p:tgtEl>
                                      </p:cBhvr>
                                    </p:animEffect>
                                    <p:anim calcmode="lin" valueType="num">
                                      <p:cBhvr>
                                        <p:cTn id="126" dur="1000" fill="hold"/>
                                        <p:tgtEl>
                                          <p:spTgt spid="58"/>
                                        </p:tgtEl>
                                        <p:attrNameLst>
                                          <p:attrName>ppt_x</p:attrName>
                                        </p:attrNameLst>
                                      </p:cBhvr>
                                      <p:tavLst>
                                        <p:tav tm="0">
                                          <p:val>
                                            <p:strVal val="#ppt_x"/>
                                          </p:val>
                                        </p:tav>
                                        <p:tav tm="100000">
                                          <p:val>
                                            <p:strVal val="#ppt_x"/>
                                          </p:val>
                                        </p:tav>
                                      </p:tavLst>
                                    </p:anim>
                                    <p:anim calcmode="lin" valueType="num">
                                      <p:cBhvr>
                                        <p:cTn id="12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1000"/>
                                        <p:tgtEl>
                                          <p:spTgt spid="75"/>
                                        </p:tgtEl>
                                      </p:cBhvr>
                                    </p:animEffect>
                                    <p:anim calcmode="lin" valueType="num">
                                      <p:cBhvr>
                                        <p:cTn id="133" dur="1000" fill="hold"/>
                                        <p:tgtEl>
                                          <p:spTgt spid="75"/>
                                        </p:tgtEl>
                                        <p:attrNameLst>
                                          <p:attrName>ppt_x</p:attrName>
                                        </p:attrNameLst>
                                      </p:cBhvr>
                                      <p:tavLst>
                                        <p:tav tm="0">
                                          <p:val>
                                            <p:strVal val="#ppt_x"/>
                                          </p:val>
                                        </p:tav>
                                        <p:tav tm="100000">
                                          <p:val>
                                            <p:strVal val="#ppt_x"/>
                                          </p:val>
                                        </p:tav>
                                      </p:tavLst>
                                    </p:anim>
                                    <p:anim calcmode="lin" valueType="num">
                                      <p:cBhvr>
                                        <p:cTn id="134" dur="1000" fill="hold"/>
                                        <p:tgtEl>
                                          <p:spTgt spid="7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fade">
                                      <p:cBhvr>
                                        <p:cTn id="137" dur="1000"/>
                                        <p:tgtEl>
                                          <p:spTgt spid="69"/>
                                        </p:tgtEl>
                                      </p:cBhvr>
                                    </p:animEffect>
                                    <p:anim calcmode="lin" valueType="num">
                                      <p:cBhvr>
                                        <p:cTn id="138" dur="1000" fill="hold"/>
                                        <p:tgtEl>
                                          <p:spTgt spid="69"/>
                                        </p:tgtEl>
                                        <p:attrNameLst>
                                          <p:attrName>ppt_x</p:attrName>
                                        </p:attrNameLst>
                                      </p:cBhvr>
                                      <p:tavLst>
                                        <p:tav tm="0">
                                          <p:val>
                                            <p:strVal val="#ppt_x"/>
                                          </p:val>
                                        </p:tav>
                                        <p:tav tm="100000">
                                          <p:val>
                                            <p:strVal val="#ppt_x"/>
                                          </p:val>
                                        </p:tav>
                                      </p:tavLst>
                                    </p:anim>
                                    <p:anim calcmode="lin" valueType="num">
                                      <p:cBhvr>
                                        <p:cTn id="13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6" grpId="0"/>
      <p:bldP spid="7" grpId="0" animBg="1"/>
      <p:bldP spid="34" grpId="0"/>
      <p:bldP spid="54" grpId="0"/>
      <p:bldP spid="4" grpId="0" animBg="1"/>
      <p:bldP spid="44" grpId="0" animBg="1"/>
      <p:bldP spid="50" grpId="0" animBg="1"/>
      <p:bldP spid="51" grpId="0" animBg="1"/>
      <p:bldP spid="67" grpId="0" animBg="1"/>
      <p:bldP spid="68" grpId="0" animBg="1"/>
      <p:bldP spid="69" grpId="0" animBg="1"/>
      <p:bldP spid="132" grpId="0"/>
      <p:bldP spid="29" grpId="0" animBg="1"/>
      <p:bldP spid="31" grpId="0"/>
      <p:bldP spid="55" grpId="0" animBg="1"/>
      <p:bldP spid="56" grpId="0"/>
      <p:bldP spid="57"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4800" b="1" dirty="0">
                <a:solidFill>
                  <a:srgbClr val="FF0000"/>
                </a:solidFill>
                <a:latin typeface="Arial" charset="0"/>
                <a:ea typeface="Arial" charset="0"/>
                <a:cs typeface="Arial" charset="0"/>
              </a:rPr>
              <a:t>NetFlow Collector</a:t>
            </a:r>
          </a:p>
        </p:txBody>
      </p:sp>
      <p:sp>
        <p:nvSpPr>
          <p:cNvPr id="29" name="TextBox 28">
            <a:extLst>
              <a:ext uri="{FF2B5EF4-FFF2-40B4-BE49-F238E27FC236}">
                <a16:creationId xmlns:a16="http://schemas.microsoft.com/office/drawing/2014/main" id="{5B1A1E67-8482-4310-B886-F09823E29052}"/>
              </a:ext>
            </a:extLst>
          </p:cNvPr>
          <p:cNvSpPr txBox="1"/>
          <p:nvPr/>
        </p:nvSpPr>
        <p:spPr>
          <a:xfrm>
            <a:off x="520059" y="3185448"/>
            <a:ext cx="8305800" cy="683373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Input Data (Flows)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What is NetFlow?</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NetFlow Collector? </a:t>
            </a:r>
          </a:p>
          <a:p>
            <a:pPr lvl="1" algn="l">
              <a:lnSpc>
                <a:spcPct val="200000"/>
              </a:lnSpc>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5614B08B-8DD3-4B12-9FE0-505CFA103694}"/>
              </a:ext>
            </a:extLst>
          </p:cNvPr>
          <p:cNvSpPr>
            <a:spLocks noGrp="1"/>
          </p:cNvSpPr>
          <p:nvPr>
            <p:ph type="sldNum" sz="quarter" idx="10"/>
          </p:nvPr>
        </p:nvSpPr>
        <p:spPr/>
        <p:txBody>
          <a:bodyPr/>
          <a:lstStyle/>
          <a:p>
            <a:fld id="{FEF0C5C6-7631-47E2-8B65-F73CA4F43D0C}" type="slidenum">
              <a:rPr lang="en-US" smtClean="0"/>
              <a:t>8</a:t>
            </a:fld>
            <a:endParaRPr lang="en-US"/>
          </a:p>
        </p:txBody>
      </p:sp>
      <p:pic>
        <p:nvPicPr>
          <p:cNvPr id="5" name="Picture 4">
            <a:extLst>
              <a:ext uri="{FF2B5EF4-FFF2-40B4-BE49-F238E27FC236}">
                <a16:creationId xmlns:a16="http://schemas.microsoft.com/office/drawing/2014/main" id="{AAE3162E-87C1-4441-A166-FBC831C3CEC5}"/>
              </a:ext>
            </a:extLst>
          </p:cNvPr>
          <p:cNvPicPr>
            <a:picLocks noChangeAspect="1"/>
          </p:cNvPicPr>
          <p:nvPr/>
        </p:nvPicPr>
        <p:blipFill>
          <a:blip r:embed="rId3"/>
          <a:stretch>
            <a:fillRect/>
          </a:stretch>
        </p:blipFill>
        <p:spPr>
          <a:xfrm>
            <a:off x="869447" y="5895404"/>
            <a:ext cx="10134600" cy="1752600"/>
          </a:xfrm>
          <a:prstGeom prst="rect">
            <a:avLst/>
          </a:prstGeom>
        </p:spPr>
      </p:pic>
      <p:sp>
        <p:nvSpPr>
          <p:cNvPr id="9" name="Frame 8">
            <a:extLst>
              <a:ext uri="{FF2B5EF4-FFF2-40B4-BE49-F238E27FC236}">
                <a16:creationId xmlns:a16="http://schemas.microsoft.com/office/drawing/2014/main" id="{B5213B49-62A2-4130-9129-3B0631EA548E}"/>
              </a:ext>
            </a:extLst>
          </p:cNvPr>
          <p:cNvSpPr/>
          <p:nvPr/>
        </p:nvSpPr>
        <p:spPr bwMode="auto">
          <a:xfrm>
            <a:off x="635000" y="5638800"/>
            <a:ext cx="5867400" cy="2133600"/>
          </a:xfrm>
          <a:prstGeom prst="frame">
            <a:avLst/>
          </a:prstGeom>
          <a:solidFill>
            <a:srgbClr val="2626BA"/>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7" name="Straight Arrow Connector 6">
            <a:extLst>
              <a:ext uri="{FF2B5EF4-FFF2-40B4-BE49-F238E27FC236}">
                <a16:creationId xmlns:a16="http://schemas.microsoft.com/office/drawing/2014/main" id="{4572EBF3-2B72-4231-9E4B-0AB5A87BAE8B}"/>
              </a:ext>
            </a:extLst>
          </p:cNvPr>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Flowchart: Magnetic Disk 60">
            <a:extLst>
              <a:ext uri="{FF2B5EF4-FFF2-40B4-BE49-F238E27FC236}">
                <a16:creationId xmlns:a16="http://schemas.microsoft.com/office/drawing/2014/main" id="{F76E6CAD-CD9F-424A-9726-2A01AD035856}"/>
              </a:ext>
            </a:extLst>
          </p:cNvPr>
          <p:cNvSpPr/>
          <p:nvPr/>
        </p:nvSpPr>
        <p:spPr bwMode="auto">
          <a:xfrm>
            <a:off x="7055723" y="1448556"/>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2" name="Flowchart: Magnetic Disk 61">
            <a:extLst>
              <a:ext uri="{FF2B5EF4-FFF2-40B4-BE49-F238E27FC236}">
                <a16:creationId xmlns:a16="http://schemas.microsoft.com/office/drawing/2014/main" id="{9EB6FC6E-6988-4768-B6DB-496D3CA92059}"/>
              </a:ext>
            </a:extLst>
          </p:cNvPr>
          <p:cNvSpPr/>
          <p:nvPr/>
        </p:nvSpPr>
        <p:spPr bwMode="auto">
          <a:xfrm>
            <a:off x="7053468" y="2170804"/>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3" name="Cube 62">
            <a:extLst>
              <a:ext uri="{FF2B5EF4-FFF2-40B4-BE49-F238E27FC236}">
                <a16:creationId xmlns:a16="http://schemas.microsoft.com/office/drawing/2014/main" id="{F4CE9C44-26DB-4631-B518-097BDCC9CE8A}"/>
              </a:ext>
            </a:extLst>
          </p:cNvPr>
          <p:cNvSpPr/>
          <p:nvPr/>
        </p:nvSpPr>
        <p:spPr bwMode="auto">
          <a:xfrm>
            <a:off x="8043036" y="1251368"/>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4" name="TextBox 63">
            <a:extLst>
              <a:ext uri="{FF2B5EF4-FFF2-40B4-BE49-F238E27FC236}">
                <a16:creationId xmlns:a16="http://schemas.microsoft.com/office/drawing/2014/main" id="{FAB1D455-9FD3-4CA7-811F-B3DFE5ACF591}"/>
              </a:ext>
            </a:extLst>
          </p:cNvPr>
          <p:cNvSpPr txBox="1"/>
          <p:nvPr/>
        </p:nvSpPr>
        <p:spPr>
          <a:xfrm>
            <a:off x="7903463" y="2324479"/>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65" name="Rectangle 64">
            <a:extLst>
              <a:ext uri="{FF2B5EF4-FFF2-40B4-BE49-F238E27FC236}">
                <a16:creationId xmlns:a16="http://schemas.microsoft.com/office/drawing/2014/main" id="{1D662E01-1D96-486F-B319-F8547C20E058}"/>
              </a:ext>
            </a:extLst>
          </p:cNvPr>
          <p:cNvSpPr/>
          <p:nvPr/>
        </p:nvSpPr>
        <p:spPr bwMode="auto">
          <a:xfrm>
            <a:off x="8940800" y="193392"/>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6" name="Rectangle 65">
            <a:extLst>
              <a:ext uri="{FF2B5EF4-FFF2-40B4-BE49-F238E27FC236}">
                <a16:creationId xmlns:a16="http://schemas.microsoft.com/office/drawing/2014/main" id="{ECF86622-3DD2-438A-A446-73BDC7EEA127}"/>
              </a:ext>
            </a:extLst>
          </p:cNvPr>
          <p:cNvSpPr/>
          <p:nvPr/>
        </p:nvSpPr>
        <p:spPr bwMode="auto">
          <a:xfrm>
            <a:off x="9174384" y="34551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67" name="Rectangle 66">
            <a:extLst>
              <a:ext uri="{FF2B5EF4-FFF2-40B4-BE49-F238E27FC236}">
                <a16:creationId xmlns:a16="http://schemas.microsoft.com/office/drawing/2014/main" id="{F993DD0B-3005-4E35-AA6F-0B046213FF58}"/>
              </a:ext>
            </a:extLst>
          </p:cNvPr>
          <p:cNvSpPr/>
          <p:nvPr/>
        </p:nvSpPr>
        <p:spPr bwMode="auto">
          <a:xfrm>
            <a:off x="9174384" y="102187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68" name="Rectangle 67">
            <a:extLst>
              <a:ext uri="{FF2B5EF4-FFF2-40B4-BE49-F238E27FC236}">
                <a16:creationId xmlns:a16="http://schemas.microsoft.com/office/drawing/2014/main" id="{942FF207-8D76-40E4-8A02-46038BD360D5}"/>
              </a:ext>
            </a:extLst>
          </p:cNvPr>
          <p:cNvSpPr/>
          <p:nvPr/>
        </p:nvSpPr>
        <p:spPr bwMode="auto">
          <a:xfrm>
            <a:off x="10291030" y="79736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69" name="Connector: Curved 68">
            <a:extLst>
              <a:ext uri="{FF2B5EF4-FFF2-40B4-BE49-F238E27FC236}">
                <a16:creationId xmlns:a16="http://schemas.microsoft.com/office/drawing/2014/main" id="{0B871CC4-BC34-49C9-89F4-6200D1F24702}"/>
              </a:ext>
            </a:extLst>
          </p:cNvPr>
          <p:cNvCxnSpPr>
            <a:cxnSpLocks/>
            <a:stCxn id="63" idx="5"/>
            <a:endCxn id="66" idx="1"/>
          </p:cNvCxnSpPr>
          <p:nvPr/>
        </p:nvCxnSpPr>
        <p:spPr bwMode="auto">
          <a:xfrm flipV="1">
            <a:off x="8443264" y="589647"/>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5688E1F-BBB2-44C5-8034-2548786C78C0}"/>
              </a:ext>
            </a:extLst>
          </p:cNvPr>
          <p:cNvCxnSpPr>
            <a:cxnSpLocks/>
            <a:stCxn id="66" idx="2"/>
            <a:endCxn id="67" idx="0"/>
          </p:cNvCxnSpPr>
          <p:nvPr/>
        </p:nvCxnSpPr>
        <p:spPr bwMode="auto">
          <a:xfrm>
            <a:off x="9646028" y="833777"/>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817775B-11D0-49B8-B03C-4F53DA9A313E}"/>
              </a:ext>
            </a:extLst>
          </p:cNvPr>
          <p:cNvCxnSpPr>
            <a:cxnSpLocks/>
            <a:stCxn id="67" idx="2"/>
            <a:endCxn id="68" idx="2"/>
          </p:cNvCxnSpPr>
          <p:nvPr/>
        </p:nvCxnSpPr>
        <p:spPr bwMode="auto">
          <a:xfrm rot="5400000" flipH="1" flipV="1">
            <a:off x="10092092" y="839558"/>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B7F22B4C-6680-4789-A22B-264B5035876A}"/>
              </a:ext>
            </a:extLst>
          </p:cNvPr>
          <p:cNvSpPr/>
          <p:nvPr/>
        </p:nvSpPr>
        <p:spPr bwMode="auto">
          <a:xfrm>
            <a:off x="12037671" y="157873"/>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73" name="Rectangle 72">
            <a:extLst>
              <a:ext uri="{FF2B5EF4-FFF2-40B4-BE49-F238E27FC236}">
                <a16:creationId xmlns:a16="http://schemas.microsoft.com/office/drawing/2014/main" id="{8D178FD9-CB73-4FF1-9BB5-79AD84A8AE7E}"/>
              </a:ext>
            </a:extLst>
          </p:cNvPr>
          <p:cNvSpPr/>
          <p:nvPr/>
        </p:nvSpPr>
        <p:spPr bwMode="auto">
          <a:xfrm>
            <a:off x="12055206" y="903023"/>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74" name="Rectangle 73">
            <a:extLst>
              <a:ext uri="{FF2B5EF4-FFF2-40B4-BE49-F238E27FC236}">
                <a16:creationId xmlns:a16="http://schemas.microsoft.com/office/drawing/2014/main" id="{617D22EF-C33B-4A75-922D-B2FB92583FF2}"/>
              </a:ext>
            </a:extLst>
          </p:cNvPr>
          <p:cNvSpPr/>
          <p:nvPr/>
        </p:nvSpPr>
        <p:spPr bwMode="auto">
          <a:xfrm>
            <a:off x="12060636" y="1613541"/>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276C5BE9-BF05-4622-874E-253563A4E6C9}"/>
              </a:ext>
            </a:extLst>
          </p:cNvPr>
          <p:cNvCxnSpPr>
            <a:cxnSpLocks/>
            <a:stCxn id="68" idx="3"/>
            <a:endCxn id="72" idx="1"/>
          </p:cNvCxnSpPr>
          <p:nvPr/>
        </p:nvCxnSpPr>
        <p:spPr bwMode="auto">
          <a:xfrm flipV="1">
            <a:off x="11234317" y="408383"/>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B3FA6EC-61C9-4B49-A26E-8CE9BFBAC231}"/>
              </a:ext>
            </a:extLst>
          </p:cNvPr>
          <p:cNvCxnSpPr>
            <a:cxnSpLocks/>
            <a:stCxn id="68" idx="3"/>
            <a:endCxn id="73" idx="1"/>
          </p:cNvCxnSpPr>
          <p:nvPr/>
        </p:nvCxnSpPr>
        <p:spPr bwMode="auto">
          <a:xfrm>
            <a:off x="11234317" y="1041492"/>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723813D-D4CC-4790-84A6-EC0DD9FDCC27}"/>
              </a:ext>
            </a:extLst>
          </p:cNvPr>
          <p:cNvCxnSpPr>
            <a:cxnSpLocks/>
            <a:stCxn id="68" idx="3"/>
            <a:endCxn id="74" idx="1"/>
          </p:cNvCxnSpPr>
          <p:nvPr/>
        </p:nvCxnSpPr>
        <p:spPr bwMode="auto">
          <a:xfrm>
            <a:off x="11234317" y="1041492"/>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CFA80AAF-1F1A-4611-9316-F3FD3CDFB445}"/>
              </a:ext>
            </a:extLst>
          </p:cNvPr>
          <p:cNvCxnSpPr>
            <a:cxnSpLocks/>
            <a:stCxn id="61" idx="1"/>
            <a:endCxn id="63" idx="0"/>
          </p:cNvCxnSpPr>
          <p:nvPr/>
        </p:nvCxnSpPr>
        <p:spPr bwMode="auto">
          <a:xfrm rot="5400000" flipH="1" flipV="1">
            <a:off x="7652839" y="808217"/>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9" name="Connector: Curved 78">
            <a:extLst>
              <a:ext uri="{FF2B5EF4-FFF2-40B4-BE49-F238E27FC236}">
                <a16:creationId xmlns:a16="http://schemas.microsoft.com/office/drawing/2014/main" id="{870D82EA-58BF-45FA-9D98-B448B0462B5A}"/>
              </a:ext>
            </a:extLst>
          </p:cNvPr>
          <p:cNvCxnSpPr>
            <a:cxnSpLocks/>
            <a:stCxn id="62" idx="3"/>
            <a:endCxn id="63" idx="3"/>
          </p:cNvCxnSpPr>
          <p:nvPr/>
        </p:nvCxnSpPr>
        <p:spPr bwMode="auto">
          <a:xfrm rot="5400000" flipH="1" flipV="1">
            <a:off x="7576265" y="1780173"/>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1797E8D2-E2D7-42E0-A5C3-07D52006CA65}"/>
              </a:ext>
            </a:extLst>
          </p:cNvPr>
          <p:cNvSpPr/>
          <p:nvPr/>
        </p:nvSpPr>
        <p:spPr bwMode="auto">
          <a:xfrm>
            <a:off x="9850588" y="2467910"/>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D746B9B1-F81E-4642-9F5E-EE2A6DBE7C57}"/>
              </a:ext>
            </a:extLst>
          </p:cNvPr>
          <p:cNvSpPr txBox="1"/>
          <p:nvPr/>
        </p:nvSpPr>
        <p:spPr>
          <a:xfrm>
            <a:off x="9945956" y="2395835"/>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2" name="TextBox 81">
            <a:extLst>
              <a:ext uri="{FF2B5EF4-FFF2-40B4-BE49-F238E27FC236}">
                <a16:creationId xmlns:a16="http://schemas.microsoft.com/office/drawing/2014/main" id="{A4606F27-46D1-49FA-8EFC-727B6C017767}"/>
              </a:ext>
            </a:extLst>
          </p:cNvPr>
          <p:cNvSpPr txBox="1"/>
          <p:nvPr/>
        </p:nvSpPr>
        <p:spPr>
          <a:xfrm>
            <a:off x="10078608" y="2150871"/>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83" name="Rectangle 82">
            <a:extLst>
              <a:ext uri="{FF2B5EF4-FFF2-40B4-BE49-F238E27FC236}">
                <a16:creationId xmlns:a16="http://schemas.microsoft.com/office/drawing/2014/main" id="{27B1EE62-7F4E-4DF4-B4AD-B79AA57862BD}"/>
              </a:ext>
            </a:extLst>
          </p:cNvPr>
          <p:cNvSpPr/>
          <p:nvPr/>
        </p:nvSpPr>
        <p:spPr bwMode="auto">
          <a:xfrm>
            <a:off x="9850588" y="2733422"/>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6312E9D9-06B3-48DA-B5AF-AB1FA2BDA1C4}"/>
              </a:ext>
            </a:extLst>
          </p:cNvPr>
          <p:cNvSpPr txBox="1"/>
          <p:nvPr/>
        </p:nvSpPr>
        <p:spPr>
          <a:xfrm>
            <a:off x="10079188" y="2624212"/>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85" name="Rectangle 84">
            <a:extLst>
              <a:ext uri="{FF2B5EF4-FFF2-40B4-BE49-F238E27FC236}">
                <a16:creationId xmlns:a16="http://schemas.microsoft.com/office/drawing/2014/main" id="{F831B086-8638-4606-AF57-A0629F00C0D6}"/>
              </a:ext>
            </a:extLst>
          </p:cNvPr>
          <p:cNvSpPr/>
          <p:nvPr/>
        </p:nvSpPr>
        <p:spPr bwMode="auto">
          <a:xfrm>
            <a:off x="9850588" y="2200022"/>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86" name="TextBox 85">
            <a:extLst>
              <a:ext uri="{FF2B5EF4-FFF2-40B4-BE49-F238E27FC236}">
                <a16:creationId xmlns:a16="http://schemas.microsoft.com/office/drawing/2014/main" id="{B905AC49-8DD5-4CD6-948F-21D5E3E8DDDB}"/>
              </a:ext>
            </a:extLst>
          </p:cNvPr>
          <p:cNvSpPr txBox="1"/>
          <p:nvPr/>
        </p:nvSpPr>
        <p:spPr>
          <a:xfrm>
            <a:off x="6502400" y="1803670"/>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36E027D-9818-4439-9CB3-8740BEFED3D1}"/>
              </a:ext>
            </a:extLst>
          </p:cNvPr>
          <p:cNvSpPr/>
          <p:nvPr/>
        </p:nvSpPr>
        <p:spPr bwMode="auto">
          <a:xfrm>
            <a:off x="6739998" y="903023"/>
            <a:ext cx="1986955" cy="1943511"/>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1234663576"/>
      </p:ext>
    </p:extLst>
  </p:cSld>
  <p:clrMapOvr>
    <a:masterClrMapping/>
  </p:clrMapOvr>
  <p:transition advTm="1943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4800" b="1" dirty="0">
                <a:solidFill>
                  <a:srgbClr val="FF0000"/>
                </a:solidFill>
                <a:latin typeface="Arial" charset="0"/>
                <a:ea typeface="Arial" charset="0"/>
                <a:cs typeface="Arial" charset="0"/>
              </a:rPr>
              <a:t>Feature Engineering</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3"/>
          <a:stretch>
            <a:fillRect/>
          </a:stretch>
        </p:blipFill>
        <p:spPr>
          <a:xfrm>
            <a:off x="193745" y="3254612"/>
            <a:ext cx="9239195" cy="6249322"/>
          </a:xfrm>
          <a:prstGeom prst="rect">
            <a:avLst/>
          </a:prstGeom>
        </p:spPr>
      </p:pic>
      <p:sp>
        <p:nvSpPr>
          <p:cNvPr id="2" name="Slide Number Placeholder 1">
            <a:extLst>
              <a:ext uri="{FF2B5EF4-FFF2-40B4-BE49-F238E27FC236}">
                <a16:creationId xmlns:a16="http://schemas.microsoft.com/office/drawing/2014/main" id="{A58C8961-DC02-4176-9249-54F06B5E58F9}"/>
              </a:ext>
            </a:extLst>
          </p:cNvPr>
          <p:cNvSpPr>
            <a:spLocks noGrp="1"/>
          </p:cNvSpPr>
          <p:nvPr>
            <p:ph type="sldNum" sz="quarter" idx="10"/>
          </p:nvPr>
        </p:nvSpPr>
        <p:spPr>
          <a:xfrm>
            <a:off x="9605253" y="8948996"/>
            <a:ext cx="2925763" cy="519112"/>
          </a:xfrm>
        </p:spPr>
        <p:txBody>
          <a:bodyPr/>
          <a:lstStyle/>
          <a:p>
            <a:fld id="{FEF0C5C6-7631-47E2-8B65-F73CA4F43D0C}" type="slidenum">
              <a:rPr lang="en-US" smtClean="0"/>
              <a:t>9</a:t>
            </a:fld>
            <a:endParaRPr lang="en-US"/>
          </a:p>
        </p:txBody>
      </p:sp>
      <p:sp>
        <p:nvSpPr>
          <p:cNvPr id="68" name="Flowchart: Magnetic Disk 67">
            <a:extLst>
              <a:ext uri="{FF2B5EF4-FFF2-40B4-BE49-F238E27FC236}">
                <a16:creationId xmlns:a16="http://schemas.microsoft.com/office/drawing/2014/main" id="{247C4AF9-0EB2-4062-B88E-C56ED489A10A}"/>
              </a:ext>
            </a:extLst>
          </p:cNvPr>
          <p:cNvSpPr/>
          <p:nvPr/>
        </p:nvSpPr>
        <p:spPr bwMode="auto">
          <a:xfrm>
            <a:off x="7084770" y="1815553"/>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9" name="Flowchart: Magnetic Disk 68">
            <a:extLst>
              <a:ext uri="{FF2B5EF4-FFF2-40B4-BE49-F238E27FC236}">
                <a16:creationId xmlns:a16="http://schemas.microsoft.com/office/drawing/2014/main" id="{55977458-A324-49C8-9018-DDDC64ACB074}"/>
              </a:ext>
            </a:extLst>
          </p:cNvPr>
          <p:cNvSpPr/>
          <p:nvPr/>
        </p:nvSpPr>
        <p:spPr bwMode="auto">
          <a:xfrm>
            <a:off x="7082515" y="253780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0" name="Cube 69">
            <a:extLst>
              <a:ext uri="{FF2B5EF4-FFF2-40B4-BE49-F238E27FC236}">
                <a16:creationId xmlns:a16="http://schemas.microsoft.com/office/drawing/2014/main" id="{B1CB918B-7916-4F01-86E2-A7DC7B08F9DE}"/>
              </a:ext>
            </a:extLst>
          </p:cNvPr>
          <p:cNvSpPr/>
          <p:nvPr/>
        </p:nvSpPr>
        <p:spPr bwMode="auto">
          <a:xfrm>
            <a:off x="8072083" y="1618365"/>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1" name="TextBox 70">
            <a:extLst>
              <a:ext uri="{FF2B5EF4-FFF2-40B4-BE49-F238E27FC236}">
                <a16:creationId xmlns:a16="http://schemas.microsoft.com/office/drawing/2014/main" id="{FE1C25CD-25E6-4CB1-B1F7-BF7441956FD5}"/>
              </a:ext>
            </a:extLst>
          </p:cNvPr>
          <p:cNvSpPr txBox="1"/>
          <p:nvPr/>
        </p:nvSpPr>
        <p:spPr>
          <a:xfrm>
            <a:off x="7932510" y="2691476"/>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72" name="Rectangle 71">
            <a:extLst>
              <a:ext uri="{FF2B5EF4-FFF2-40B4-BE49-F238E27FC236}">
                <a16:creationId xmlns:a16="http://schemas.microsoft.com/office/drawing/2014/main" id="{9987B0A0-BA6A-4254-A2A8-128ED7B4CF5F}"/>
              </a:ext>
            </a:extLst>
          </p:cNvPr>
          <p:cNvSpPr/>
          <p:nvPr/>
        </p:nvSpPr>
        <p:spPr bwMode="auto">
          <a:xfrm>
            <a:off x="8969847" y="560389"/>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3" name="Rectangle 72">
            <a:extLst>
              <a:ext uri="{FF2B5EF4-FFF2-40B4-BE49-F238E27FC236}">
                <a16:creationId xmlns:a16="http://schemas.microsoft.com/office/drawing/2014/main" id="{6419F6F0-0DBB-4700-A9EC-BC2890EE3398}"/>
              </a:ext>
            </a:extLst>
          </p:cNvPr>
          <p:cNvSpPr/>
          <p:nvPr/>
        </p:nvSpPr>
        <p:spPr bwMode="auto">
          <a:xfrm>
            <a:off x="9203431" y="71251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74" name="Rectangle 73">
            <a:extLst>
              <a:ext uri="{FF2B5EF4-FFF2-40B4-BE49-F238E27FC236}">
                <a16:creationId xmlns:a16="http://schemas.microsoft.com/office/drawing/2014/main" id="{F917B54A-0832-442E-986D-52BB19C448CC}"/>
              </a:ext>
            </a:extLst>
          </p:cNvPr>
          <p:cNvSpPr/>
          <p:nvPr/>
        </p:nvSpPr>
        <p:spPr bwMode="auto">
          <a:xfrm>
            <a:off x="9203431" y="1388876"/>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75" name="Rectangle 74">
            <a:extLst>
              <a:ext uri="{FF2B5EF4-FFF2-40B4-BE49-F238E27FC236}">
                <a16:creationId xmlns:a16="http://schemas.microsoft.com/office/drawing/2014/main" id="{A78522A2-6BC8-401A-9DF6-993F95BA699B}"/>
              </a:ext>
            </a:extLst>
          </p:cNvPr>
          <p:cNvSpPr/>
          <p:nvPr/>
        </p:nvSpPr>
        <p:spPr bwMode="auto">
          <a:xfrm>
            <a:off x="10320077" y="116435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76" name="Connector: Curved 75">
            <a:extLst>
              <a:ext uri="{FF2B5EF4-FFF2-40B4-BE49-F238E27FC236}">
                <a16:creationId xmlns:a16="http://schemas.microsoft.com/office/drawing/2014/main" id="{773403B5-317A-4261-9431-3A543FA4727E}"/>
              </a:ext>
            </a:extLst>
          </p:cNvPr>
          <p:cNvCxnSpPr>
            <a:cxnSpLocks/>
            <a:stCxn id="70" idx="5"/>
            <a:endCxn id="73" idx="1"/>
          </p:cNvCxnSpPr>
          <p:nvPr/>
        </p:nvCxnSpPr>
        <p:spPr bwMode="auto">
          <a:xfrm flipV="1">
            <a:off x="8472311" y="956644"/>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77ECE40-69D7-427D-96AC-737E5EBC38CD}"/>
              </a:ext>
            </a:extLst>
          </p:cNvPr>
          <p:cNvCxnSpPr>
            <a:cxnSpLocks/>
            <a:stCxn id="73" idx="2"/>
            <a:endCxn id="74" idx="0"/>
          </p:cNvCxnSpPr>
          <p:nvPr/>
        </p:nvCxnSpPr>
        <p:spPr bwMode="auto">
          <a:xfrm>
            <a:off x="9675075" y="1200774"/>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6492364-5DF7-4E56-903D-2B6C84935439}"/>
              </a:ext>
            </a:extLst>
          </p:cNvPr>
          <p:cNvCxnSpPr>
            <a:cxnSpLocks/>
            <a:stCxn id="74" idx="2"/>
            <a:endCxn id="75" idx="2"/>
          </p:cNvCxnSpPr>
          <p:nvPr/>
        </p:nvCxnSpPr>
        <p:spPr bwMode="auto">
          <a:xfrm rot="5400000" flipH="1" flipV="1">
            <a:off x="10121139" y="1206555"/>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873F850-8F4B-40A8-8B50-C3C47362CFE6}"/>
              </a:ext>
            </a:extLst>
          </p:cNvPr>
          <p:cNvSpPr/>
          <p:nvPr/>
        </p:nvSpPr>
        <p:spPr bwMode="auto">
          <a:xfrm>
            <a:off x="12066718" y="524870"/>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80" name="Rectangle 79">
            <a:extLst>
              <a:ext uri="{FF2B5EF4-FFF2-40B4-BE49-F238E27FC236}">
                <a16:creationId xmlns:a16="http://schemas.microsoft.com/office/drawing/2014/main" id="{079CE779-D725-472C-A9B4-3D548CEBF4F0}"/>
              </a:ext>
            </a:extLst>
          </p:cNvPr>
          <p:cNvSpPr/>
          <p:nvPr/>
        </p:nvSpPr>
        <p:spPr bwMode="auto">
          <a:xfrm>
            <a:off x="12084253" y="1270020"/>
            <a:ext cx="825376" cy="42539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81" name="Rectangle 80">
            <a:extLst>
              <a:ext uri="{FF2B5EF4-FFF2-40B4-BE49-F238E27FC236}">
                <a16:creationId xmlns:a16="http://schemas.microsoft.com/office/drawing/2014/main" id="{A8683273-0D8A-4A43-8F51-0557E27FFD9A}"/>
              </a:ext>
            </a:extLst>
          </p:cNvPr>
          <p:cNvSpPr/>
          <p:nvPr/>
        </p:nvSpPr>
        <p:spPr bwMode="auto">
          <a:xfrm>
            <a:off x="12089683" y="1980538"/>
            <a:ext cx="825376" cy="443114"/>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82" name="Straight Arrow Connector 81">
            <a:extLst>
              <a:ext uri="{FF2B5EF4-FFF2-40B4-BE49-F238E27FC236}">
                <a16:creationId xmlns:a16="http://schemas.microsoft.com/office/drawing/2014/main" id="{2C8FA91E-E34A-4E1F-A229-70F2A2DDF47E}"/>
              </a:ext>
            </a:extLst>
          </p:cNvPr>
          <p:cNvCxnSpPr>
            <a:cxnSpLocks/>
            <a:stCxn id="75" idx="3"/>
            <a:endCxn id="79" idx="1"/>
          </p:cNvCxnSpPr>
          <p:nvPr/>
        </p:nvCxnSpPr>
        <p:spPr bwMode="auto">
          <a:xfrm flipV="1">
            <a:off x="11263364" y="775380"/>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CE25F87-B6AB-4866-AE2E-44E1ECDF614B}"/>
              </a:ext>
            </a:extLst>
          </p:cNvPr>
          <p:cNvCxnSpPr>
            <a:cxnSpLocks/>
            <a:stCxn id="75" idx="3"/>
            <a:endCxn id="80" idx="1"/>
          </p:cNvCxnSpPr>
          <p:nvPr/>
        </p:nvCxnSpPr>
        <p:spPr bwMode="auto">
          <a:xfrm>
            <a:off x="11263364" y="1408489"/>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62B263F-734F-4956-A365-5CF0577C9EA5}"/>
              </a:ext>
            </a:extLst>
          </p:cNvPr>
          <p:cNvCxnSpPr>
            <a:cxnSpLocks/>
            <a:stCxn id="75" idx="3"/>
            <a:endCxn id="81" idx="1"/>
          </p:cNvCxnSpPr>
          <p:nvPr/>
        </p:nvCxnSpPr>
        <p:spPr bwMode="auto">
          <a:xfrm>
            <a:off x="11263364" y="1408489"/>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00BF913D-B1C5-4C72-86D4-BD38646DA7E1}"/>
              </a:ext>
            </a:extLst>
          </p:cNvPr>
          <p:cNvCxnSpPr>
            <a:cxnSpLocks/>
            <a:stCxn id="68" idx="1"/>
            <a:endCxn id="70" idx="0"/>
          </p:cNvCxnSpPr>
          <p:nvPr/>
        </p:nvCxnSpPr>
        <p:spPr bwMode="auto">
          <a:xfrm rot="5400000" flipH="1" flipV="1">
            <a:off x="7681886" y="1175214"/>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6665F9A2-BA71-4BFD-AF13-DCB3D8D56FF6}"/>
              </a:ext>
            </a:extLst>
          </p:cNvPr>
          <p:cNvCxnSpPr>
            <a:cxnSpLocks/>
            <a:stCxn id="69" idx="3"/>
            <a:endCxn id="70" idx="3"/>
          </p:cNvCxnSpPr>
          <p:nvPr/>
        </p:nvCxnSpPr>
        <p:spPr bwMode="auto">
          <a:xfrm rot="5400000" flipH="1" flipV="1">
            <a:off x="7605312" y="2147170"/>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8C741A4A-EC8E-4842-AF6D-F1931AD3D43E}"/>
              </a:ext>
            </a:extLst>
          </p:cNvPr>
          <p:cNvSpPr/>
          <p:nvPr/>
        </p:nvSpPr>
        <p:spPr bwMode="auto">
          <a:xfrm>
            <a:off x="9879635" y="2834907"/>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C7F61B16-EBAB-41F9-BDE2-88B2AC625D1B}"/>
              </a:ext>
            </a:extLst>
          </p:cNvPr>
          <p:cNvSpPr txBox="1"/>
          <p:nvPr/>
        </p:nvSpPr>
        <p:spPr>
          <a:xfrm>
            <a:off x="9975003" y="2762832"/>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9" name="TextBox 88">
            <a:extLst>
              <a:ext uri="{FF2B5EF4-FFF2-40B4-BE49-F238E27FC236}">
                <a16:creationId xmlns:a16="http://schemas.microsoft.com/office/drawing/2014/main" id="{D7FC8A00-446B-4BCC-9F76-0328FF141CD4}"/>
              </a:ext>
            </a:extLst>
          </p:cNvPr>
          <p:cNvSpPr txBox="1"/>
          <p:nvPr/>
        </p:nvSpPr>
        <p:spPr>
          <a:xfrm>
            <a:off x="10107655" y="2517868"/>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90" name="Rectangle 89">
            <a:extLst>
              <a:ext uri="{FF2B5EF4-FFF2-40B4-BE49-F238E27FC236}">
                <a16:creationId xmlns:a16="http://schemas.microsoft.com/office/drawing/2014/main" id="{26C2217A-3D58-48CA-B46C-8B640DF58182}"/>
              </a:ext>
            </a:extLst>
          </p:cNvPr>
          <p:cNvSpPr/>
          <p:nvPr/>
        </p:nvSpPr>
        <p:spPr bwMode="auto">
          <a:xfrm>
            <a:off x="9879635" y="3100419"/>
            <a:ext cx="147389" cy="113112"/>
          </a:xfrm>
          <a:prstGeom prst="rect">
            <a:avLst/>
          </a:prstGeom>
          <a:solidFill>
            <a:schemeClr val="bg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852C14C8-5253-42A4-985F-23463B64B6F8}"/>
              </a:ext>
            </a:extLst>
          </p:cNvPr>
          <p:cNvSpPr txBox="1"/>
          <p:nvPr/>
        </p:nvSpPr>
        <p:spPr>
          <a:xfrm>
            <a:off x="10108235" y="2991209"/>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92" name="Rectangle 91">
            <a:extLst>
              <a:ext uri="{FF2B5EF4-FFF2-40B4-BE49-F238E27FC236}">
                <a16:creationId xmlns:a16="http://schemas.microsoft.com/office/drawing/2014/main" id="{0C7DF702-7472-44FD-8A79-91421F02AC89}"/>
              </a:ext>
            </a:extLst>
          </p:cNvPr>
          <p:cNvSpPr/>
          <p:nvPr/>
        </p:nvSpPr>
        <p:spPr bwMode="auto">
          <a:xfrm>
            <a:off x="9879635" y="2567019"/>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93" name="TextBox 92">
            <a:extLst>
              <a:ext uri="{FF2B5EF4-FFF2-40B4-BE49-F238E27FC236}">
                <a16:creationId xmlns:a16="http://schemas.microsoft.com/office/drawing/2014/main" id="{EC5541A7-A036-438F-B5B7-1E468E5E6783}"/>
              </a:ext>
            </a:extLst>
          </p:cNvPr>
          <p:cNvSpPr txBox="1"/>
          <p:nvPr/>
        </p:nvSpPr>
        <p:spPr>
          <a:xfrm>
            <a:off x="6519056" y="210996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15F643DF-A458-4F8D-8C9C-AF97CC4BDB75}"/>
              </a:ext>
            </a:extLst>
          </p:cNvPr>
          <p:cNvSpPr/>
          <p:nvPr/>
        </p:nvSpPr>
        <p:spPr bwMode="auto">
          <a:xfrm>
            <a:off x="9109253" y="619384"/>
            <a:ext cx="1116646" cy="686792"/>
          </a:xfrm>
          <a:prstGeom prst="rect">
            <a:avLst/>
          </a:prstGeom>
          <a:noFill/>
          <a:ln w="28575">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Tree>
    <p:extLst>
      <p:ext uri="{BB962C8B-B14F-4D97-AF65-F5344CB8AC3E}">
        <p14:creationId xmlns:p14="http://schemas.microsoft.com/office/powerpoint/2010/main" val="1161156246"/>
      </p:ext>
    </p:extLst>
  </p:cSld>
  <p:clrMapOvr>
    <a:masterClrMapping/>
  </p:clrMapOvr>
  <p:transition advTm="19432"/>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51779</TotalTime>
  <Pages>0</Pages>
  <Words>3474</Words>
  <Characters>0</Characters>
  <Application>Microsoft Office PowerPoint</Application>
  <PresentationFormat>Custom</PresentationFormat>
  <Lines>0</Lines>
  <Paragraphs>431</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Gill Sans Light</vt:lpstr>
      <vt:lpstr>Roboto</vt:lpstr>
      <vt:lpstr>Source Sans Pro</vt:lpstr>
      <vt:lpstr>URWPalladioL-Bold</vt:lpstr>
      <vt:lpstr>URWPalladioL-Roma</vt:lpstr>
      <vt:lpstr>ヒラギノ角ゴ ProN W3</vt:lpstr>
      <vt:lpstr>Title &amp; Subtitle</vt:lpstr>
      <vt:lpstr>MINING NETFLOW RECORDS FOR HOST BEHAVIORS </vt:lpstr>
      <vt:lpstr>Thesis Statement</vt:lpstr>
      <vt:lpstr>Thesis Statement Explained</vt:lpstr>
      <vt:lpstr>Techniques used by admins</vt:lpstr>
      <vt:lpstr>Complementary Tool</vt:lpstr>
      <vt:lpstr>Related Work</vt:lpstr>
      <vt:lpstr>Design</vt:lpstr>
      <vt:lpstr>NetFlow Collector</vt:lpstr>
      <vt:lpstr>Feature Engineering</vt:lpstr>
      <vt:lpstr>Missing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Transferring Large Amounts of Data made Fast and Discreet</dc:title>
  <dc:subject/>
  <dc:creator/>
  <cp:keywords/>
  <dc:description/>
  <cp:lastModifiedBy>Teja Kommineni</cp:lastModifiedBy>
  <cp:revision>1865</cp:revision>
  <dcterms:modified xsi:type="dcterms:W3CDTF">2018-04-27T17:11:12Z</dcterms:modified>
</cp:coreProperties>
</file>