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7"/>
  </p:notesMasterIdLst>
  <p:handoutMasterIdLst>
    <p:handoutMasterId r:id="rId8"/>
  </p:handoutMasterIdLst>
  <p:sldIdLst>
    <p:sldId id="257" r:id="rId6"/>
  </p:sldIdLst>
  <p:sldSz cx="219456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guide id="3"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04" autoAdjust="0"/>
    <p:restoredTop sz="50000" autoAdjust="0"/>
  </p:normalViewPr>
  <p:slideViewPr>
    <p:cSldViewPr>
      <p:cViewPr varScale="1">
        <p:scale>
          <a:sx n="15" d="100"/>
          <a:sy n="15" d="100"/>
        </p:scale>
        <p:origin x="2416" y="108"/>
      </p:cViewPr>
      <p:guideLst>
        <p:guide orient="horz" pos="10368"/>
        <p:guide pos="1382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5BAF9D-FE07-6A49-A65C-640C238374BA}" type="datetime1">
              <a:t>12/25/2017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58FB16-C739-C340-BC6E-25799FFBFDFB}" type="slidenum">
              <a:t>‹#›</a:t>
            </a:fld>
            <a:endParaRPr lang="en-US"/>
          </a:p>
        </p:txBody>
      </p:sp>
    </p:spTree>
    <p:extLst>
      <p:ext uri="{BB962C8B-B14F-4D97-AF65-F5344CB8AC3E}">
        <p14:creationId xmlns:p14="http://schemas.microsoft.com/office/powerpoint/2010/main" val="27580687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52C735-D8AC-6B47-A55A-6D5DBB87B596}" type="datetime1">
              <a:t>12/25/2017</a:t>
            </a:fld>
            <a:endParaRPr lang="en-US"/>
          </a:p>
        </p:txBody>
      </p:sp>
      <p:sp>
        <p:nvSpPr>
          <p:cNvPr id="4" name="Slide Image Placeholder 3"/>
          <p:cNvSpPr>
            <a:spLocks noGrp="1" noRot="1" noChangeAspect="1"/>
          </p:cNvSpPr>
          <p:nvPr>
            <p:ph type="sldImg" idx="2"/>
          </p:nvPr>
        </p:nvSpPr>
        <p:spPr>
          <a:xfrm>
            <a:off x="2286000" y="685800"/>
            <a:ext cx="228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7DEA51-279D-2F42-B138-089F2FEDAE9F}" type="slidenum">
              <a:t>‹#›</a:t>
            </a:fld>
            <a:endParaRPr lang="en-US"/>
          </a:p>
        </p:txBody>
      </p:sp>
    </p:spTree>
    <p:extLst>
      <p:ext uri="{BB962C8B-B14F-4D97-AF65-F5344CB8AC3E}">
        <p14:creationId xmlns:p14="http://schemas.microsoft.com/office/powerpoint/2010/main" val="3343896082"/>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884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26042"/>
            <a:ext cx="18653760" cy="7056120"/>
          </a:xfrm>
        </p:spPr>
        <p:txBody>
          <a:bodyPr/>
          <a:lstStyle/>
          <a:p>
            <a:r>
              <a:rPr lang="en-US"/>
              <a:t>Click to edit Master title style</a:t>
            </a:r>
          </a:p>
        </p:txBody>
      </p:sp>
      <p:sp>
        <p:nvSpPr>
          <p:cNvPr id="3" name="Subtitle 2"/>
          <p:cNvSpPr>
            <a:spLocks noGrp="1"/>
          </p:cNvSpPr>
          <p:nvPr>
            <p:ph type="subTitle" idx="1"/>
          </p:nvPr>
        </p:nvSpPr>
        <p:spPr>
          <a:xfrm>
            <a:off x="3291840" y="18653760"/>
            <a:ext cx="1536192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1097280" y="30510482"/>
            <a:ext cx="5120640" cy="1752600"/>
          </a:xfrm>
          <a:prstGeom prst="rect">
            <a:avLst/>
          </a:prstGeom>
        </p:spPr>
        <p:txBody>
          <a:bodyPr/>
          <a:lstStyle/>
          <a:p>
            <a:fld id="{12882538-7F94-AF4E-AC0E-2D4DA7163C25}" type="datetime1">
              <a:t>12/25/2017</a:t>
            </a:fld>
            <a:endParaRPr lang="en-US"/>
          </a:p>
        </p:txBody>
      </p:sp>
      <p:sp>
        <p:nvSpPr>
          <p:cNvPr id="5" name="Footer Placeholder 4"/>
          <p:cNvSpPr>
            <a:spLocks noGrp="1"/>
          </p:cNvSpPr>
          <p:nvPr>
            <p:ph type="ftr" sz="quarter" idx="11"/>
          </p:nvPr>
        </p:nvSpPr>
        <p:spPr>
          <a:xfrm>
            <a:off x="7498080" y="30510482"/>
            <a:ext cx="694944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15727680" y="30510482"/>
            <a:ext cx="5120640" cy="1752600"/>
          </a:xfrm>
          <a:prstGeom prst="rect">
            <a:avLst/>
          </a:prstGeom>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0321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97280" y="30510482"/>
            <a:ext cx="5120640" cy="1752600"/>
          </a:xfrm>
          <a:prstGeom prst="rect">
            <a:avLst/>
          </a:prstGeom>
        </p:spPr>
        <p:txBody>
          <a:bodyPr/>
          <a:lstStyle/>
          <a:p>
            <a:fld id="{B7E96A53-3239-8247-A129-F7433496CD79}" type="datetime1">
              <a:t>12/25/2017</a:t>
            </a:fld>
            <a:endParaRPr lang="en-US"/>
          </a:p>
        </p:txBody>
      </p:sp>
      <p:sp>
        <p:nvSpPr>
          <p:cNvPr id="5" name="Footer Placeholder 4"/>
          <p:cNvSpPr>
            <a:spLocks noGrp="1"/>
          </p:cNvSpPr>
          <p:nvPr>
            <p:ph type="ftr" sz="quarter" idx="11"/>
          </p:nvPr>
        </p:nvSpPr>
        <p:spPr>
          <a:xfrm>
            <a:off x="7498080" y="30510482"/>
            <a:ext cx="694944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15727680" y="30510482"/>
            <a:ext cx="5120640" cy="1752600"/>
          </a:xfrm>
          <a:prstGeom prst="rect">
            <a:avLst/>
          </a:prstGeom>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64201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560" y="1318265"/>
            <a:ext cx="493776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7280" y="1318265"/>
            <a:ext cx="1444752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97280" y="30510482"/>
            <a:ext cx="5120640" cy="1752600"/>
          </a:xfrm>
          <a:prstGeom prst="rect">
            <a:avLst/>
          </a:prstGeom>
        </p:spPr>
        <p:txBody>
          <a:bodyPr/>
          <a:lstStyle/>
          <a:p>
            <a:fld id="{33C20823-755A-3644-9771-D9245392EAAC}" type="datetime1">
              <a:t>12/25/2017</a:t>
            </a:fld>
            <a:endParaRPr lang="en-US"/>
          </a:p>
        </p:txBody>
      </p:sp>
      <p:sp>
        <p:nvSpPr>
          <p:cNvPr id="5" name="Footer Placeholder 4"/>
          <p:cNvSpPr>
            <a:spLocks noGrp="1"/>
          </p:cNvSpPr>
          <p:nvPr>
            <p:ph type="ftr" sz="quarter" idx="11"/>
          </p:nvPr>
        </p:nvSpPr>
        <p:spPr>
          <a:xfrm>
            <a:off x="7498080" y="30510482"/>
            <a:ext cx="694944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15727680" y="30510482"/>
            <a:ext cx="5120640" cy="1752600"/>
          </a:xfrm>
          <a:prstGeom prst="rect">
            <a:avLst/>
          </a:prstGeom>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48873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97280" y="30510482"/>
            <a:ext cx="5120640" cy="1752600"/>
          </a:xfrm>
          <a:prstGeom prst="rect">
            <a:avLst/>
          </a:prstGeom>
        </p:spPr>
        <p:txBody>
          <a:bodyPr/>
          <a:lstStyle/>
          <a:p>
            <a:fld id="{AFDF9FB8-A819-0644-B738-AB774D89CEFA}" type="datetime1">
              <a:t>12/25/2017</a:t>
            </a:fld>
            <a:endParaRPr lang="en-US"/>
          </a:p>
        </p:txBody>
      </p:sp>
      <p:sp>
        <p:nvSpPr>
          <p:cNvPr id="5" name="Footer Placeholder 4"/>
          <p:cNvSpPr>
            <a:spLocks noGrp="1"/>
          </p:cNvSpPr>
          <p:nvPr>
            <p:ph type="ftr" sz="quarter" idx="11"/>
          </p:nvPr>
        </p:nvSpPr>
        <p:spPr>
          <a:xfrm>
            <a:off x="7498080" y="30510482"/>
            <a:ext cx="694944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15727680" y="30510482"/>
            <a:ext cx="5120640" cy="1752600"/>
          </a:xfrm>
          <a:prstGeom prst="rect">
            <a:avLst/>
          </a:prstGeom>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7103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122"/>
            <a:ext cx="1865376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1733551" y="13952226"/>
            <a:ext cx="1865376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97280" y="30510482"/>
            <a:ext cx="5120640" cy="1752600"/>
          </a:xfrm>
          <a:prstGeom prst="rect">
            <a:avLst/>
          </a:prstGeom>
        </p:spPr>
        <p:txBody>
          <a:bodyPr/>
          <a:lstStyle/>
          <a:p>
            <a:fld id="{1BDCE683-4210-974B-9997-899DF9993CFA}" type="datetime1">
              <a:t>12/25/2017</a:t>
            </a:fld>
            <a:endParaRPr lang="en-US"/>
          </a:p>
        </p:txBody>
      </p:sp>
      <p:sp>
        <p:nvSpPr>
          <p:cNvPr id="5" name="Footer Placeholder 4"/>
          <p:cNvSpPr>
            <a:spLocks noGrp="1"/>
          </p:cNvSpPr>
          <p:nvPr>
            <p:ph type="ftr" sz="quarter" idx="11"/>
          </p:nvPr>
        </p:nvSpPr>
        <p:spPr>
          <a:xfrm>
            <a:off x="7498080" y="30510482"/>
            <a:ext cx="694944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15727680" y="30510482"/>
            <a:ext cx="5120640" cy="1752600"/>
          </a:xfrm>
          <a:prstGeom prst="rect">
            <a:avLst/>
          </a:prstGeom>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99420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97280" y="7680964"/>
            <a:ext cx="969264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155680" y="7680964"/>
            <a:ext cx="969264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097280" y="30510482"/>
            <a:ext cx="5120640" cy="1752600"/>
          </a:xfrm>
          <a:prstGeom prst="rect">
            <a:avLst/>
          </a:prstGeom>
        </p:spPr>
        <p:txBody>
          <a:bodyPr/>
          <a:lstStyle/>
          <a:p>
            <a:fld id="{BE850229-3D02-A441-9DE1-FD6F7F2646C5}" type="datetime1">
              <a:t>12/25/2017</a:t>
            </a:fld>
            <a:endParaRPr lang="en-US"/>
          </a:p>
        </p:txBody>
      </p:sp>
      <p:sp>
        <p:nvSpPr>
          <p:cNvPr id="6" name="Footer Placeholder 5"/>
          <p:cNvSpPr>
            <a:spLocks noGrp="1"/>
          </p:cNvSpPr>
          <p:nvPr>
            <p:ph type="ftr" sz="quarter" idx="11"/>
          </p:nvPr>
        </p:nvSpPr>
        <p:spPr>
          <a:xfrm>
            <a:off x="7498080" y="30510482"/>
            <a:ext cx="694944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15727680" y="30510482"/>
            <a:ext cx="5120640" cy="1752600"/>
          </a:xfrm>
          <a:prstGeom prst="rect">
            <a:avLst/>
          </a:prstGeom>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1586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2" y="7368543"/>
            <a:ext cx="969645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1097282" y="10439401"/>
            <a:ext cx="969645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2" y="7368543"/>
            <a:ext cx="970026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1148062" y="10439401"/>
            <a:ext cx="970026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097280" y="30510482"/>
            <a:ext cx="5120640" cy="1752600"/>
          </a:xfrm>
          <a:prstGeom prst="rect">
            <a:avLst/>
          </a:prstGeom>
        </p:spPr>
        <p:txBody>
          <a:bodyPr/>
          <a:lstStyle/>
          <a:p>
            <a:fld id="{AE4CB381-A10C-304B-B59A-BD82FBB5F212}" type="datetime1">
              <a:t>12/25/2017</a:t>
            </a:fld>
            <a:endParaRPr lang="en-US"/>
          </a:p>
        </p:txBody>
      </p:sp>
      <p:sp>
        <p:nvSpPr>
          <p:cNvPr id="8" name="Footer Placeholder 7"/>
          <p:cNvSpPr>
            <a:spLocks noGrp="1"/>
          </p:cNvSpPr>
          <p:nvPr>
            <p:ph type="ftr" sz="quarter" idx="11"/>
          </p:nvPr>
        </p:nvSpPr>
        <p:spPr>
          <a:xfrm>
            <a:off x="7498080" y="30510482"/>
            <a:ext cx="6949440" cy="1752600"/>
          </a:xfrm>
          <a:prstGeom prst="rect">
            <a:avLst/>
          </a:prstGeom>
        </p:spPr>
        <p:txBody>
          <a:bodyPr/>
          <a:lstStyle/>
          <a:p>
            <a:endParaRPr lang="en-US"/>
          </a:p>
        </p:txBody>
      </p:sp>
      <p:sp>
        <p:nvSpPr>
          <p:cNvPr id="9" name="Slide Number Placeholder 8"/>
          <p:cNvSpPr>
            <a:spLocks noGrp="1"/>
          </p:cNvSpPr>
          <p:nvPr>
            <p:ph type="sldNum" sz="quarter" idx="12"/>
          </p:nvPr>
        </p:nvSpPr>
        <p:spPr>
          <a:xfrm>
            <a:off x="15727680" y="30510482"/>
            <a:ext cx="5120640" cy="1752600"/>
          </a:xfrm>
          <a:prstGeom prst="rect">
            <a:avLst/>
          </a:prstGeom>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45255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097280" y="30510482"/>
            <a:ext cx="5120640" cy="1752600"/>
          </a:xfrm>
          <a:prstGeom prst="rect">
            <a:avLst/>
          </a:prstGeom>
        </p:spPr>
        <p:txBody>
          <a:bodyPr/>
          <a:lstStyle/>
          <a:p>
            <a:fld id="{15578EB0-43FE-8C49-A895-C3E882EECC5D}" type="datetime1">
              <a:t>12/25/2017</a:t>
            </a:fld>
            <a:endParaRPr lang="en-US"/>
          </a:p>
        </p:txBody>
      </p:sp>
      <p:sp>
        <p:nvSpPr>
          <p:cNvPr id="4" name="Footer Placeholder 3"/>
          <p:cNvSpPr>
            <a:spLocks noGrp="1"/>
          </p:cNvSpPr>
          <p:nvPr>
            <p:ph type="ftr" sz="quarter" idx="11"/>
          </p:nvPr>
        </p:nvSpPr>
        <p:spPr>
          <a:xfrm>
            <a:off x="7498080" y="30510482"/>
            <a:ext cx="6949440" cy="1752600"/>
          </a:xfrm>
          <a:prstGeom prst="rect">
            <a:avLst/>
          </a:prstGeom>
        </p:spPr>
        <p:txBody>
          <a:bodyPr/>
          <a:lstStyle/>
          <a:p>
            <a:endParaRPr lang="en-US"/>
          </a:p>
        </p:txBody>
      </p:sp>
      <p:sp>
        <p:nvSpPr>
          <p:cNvPr id="5" name="Slide Number Placeholder 4"/>
          <p:cNvSpPr>
            <a:spLocks noGrp="1"/>
          </p:cNvSpPr>
          <p:nvPr>
            <p:ph type="sldNum" sz="quarter" idx="12"/>
          </p:nvPr>
        </p:nvSpPr>
        <p:spPr>
          <a:xfrm>
            <a:off x="15727680" y="30510482"/>
            <a:ext cx="5120640" cy="1752600"/>
          </a:xfrm>
          <a:prstGeom prst="rect">
            <a:avLst/>
          </a:prstGeom>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6776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97280" y="30510482"/>
            <a:ext cx="5120640" cy="1752600"/>
          </a:xfrm>
          <a:prstGeom prst="rect">
            <a:avLst/>
          </a:prstGeom>
        </p:spPr>
        <p:txBody>
          <a:bodyPr/>
          <a:lstStyle/>
          <a:p>
            <a:fld id="{A2C466C8-91FA-1A4C-A29C-D4D236A51FE3}" type="datetime1">
              <a:t>12/25/2017</a:t>
            </a:fld>
            <a:endParaRPr lang="en-US"/>
          </a:p>
        </p:txBody>
      </p:sp>
      <p:sp>
        <p:nvSpPr>
          <p:cNvPr id="3" name="Footer Placeholder 2"/>
          <p:cNvSpPr>
            <a:spLocks noGrp="1"/>
          </p:cNvSpPr>
          <p:nvPr>
            <p:ph type="ftr" sz="quarter" idx="11"/>
          </p:nvPr>
        </p:nvSpPr>
        <p:spPr>
          <a:xfrm>
            <a:off x="7498080" y="30510482"/>
            <a:ext cx="6949440" cy="1752600"/>
          </a:xfrm>
          <a:prstGeom prst="rect">
            <a:avLst/>
          </a:prstGeom>
        </p:spPr>
        <p:txBody>
          <a:bodyPr/>
          <a:lstStyle/>
          <a:p>
            <a:endParaRPr lang="en-US"/>
          </a:p>
        </p:txBody>
      </p:sp>
      <p:sp>
        <p:nvSpPr>
          <p:cNvPr id="4" name="Slide Number Placeholder 3"/>
          <p:cNvSpPr>
            <a:spLocks noGrp="1"/>
          </p:cNvSpPr>
          <p:nvPr>
            <p:ph type="sldNum" sz="quarter" idx="12"/>
          </p:nvPr>
        </p:nvSpPr>
        <p:spPr>
          <a:xfrm>
            <a:off x="15727680" y="30510482"/>
            <a:ext cx="5120640" cy="1752600"/>
          </a:xfrm>
          <a:prstGeom prst="rect">
            <a:avLst/>
          </a:prstGeom>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34462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3" y="1310640"/>
            <a:ext cx="721995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8580120" y="1310644"/>
            <a:ext cx="122682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3" y="6888484"/>
            <a:ext cx="721995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a:xfrm>
            <a:off x="1097280" y="30510482"/>
            <a:ext cx="5120640" cy="1752600"/>
          </a:xfrm>
          <a:prstGeom prst="rect">
            <a:avLst/>
          </a:prstGeom>
        </p:spPr>
        <p:txBody>
          <a:bodyPr/>
          <a:lstStyle/>
          <a:p>
            <a:fld id="{BB332400-AED5-2C46-BF66-A2FCCE99A32E}" type="datetime1">
              <a:t>12/25/2017</a:t>
            </a:fld>
            <a:endParaRPr lang="en-US"/>
          </a:p>
        </p:txBody>
      </p:sp>
      <p:sp>
        <p:nvSpPr>
          <p:cNvPr id="6" name="Footer Placeholder 5"/>
          <p:cNvSpPr>
            <a:spLocks noGrp="1"/>
          </p:cNvSpPr>
          <p:nvPr>
            <p:ph type="ftr" sz="quarter" idx="11"/>
          </p:nvPr>
        </p:nvSpPr>
        <p:spPr>
          <a:xfrm>
            <a:off x="7498080" y="30510482"/>
            <a:ext cx="694944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15727680" y="30510482"/>
            <a:ext cx="5120640" cy="1752600"/>
          </a:xfrm>
          <a:prstGeom prst="rect">
            <a:avLst/>
          </a:prstGeom>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6049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2" y="23042881"/>
            <a:ext cx="1316736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4301492" y="2941320"/>
            <a:ext cx="1316736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4301492" y="25763223"/>
            <a:ext cx="1316736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a:xfrm>
            <a:off x="1097280" y="30510482"/>
            <a:ext cx="5120640" cy="1752600"/>
          </a:xfrm>
          <a:prstGeom prst="rect">
            <a:avLst/>
          </a:prstGeom>
        </p:spPr>
        <p:txBody>
          <a:bodyPr/>
          <a:lstStyle/>
          <a:p>
            <a:fld id="{77669421-7F0D-6A4D-A945-B8164E1B877D}" type="datetime1">
              <a:t>12/25/2017</a:t>
            </a:fld>
            <a:endParaRPr lang="en-US"/>
          </a:p>
        </p:txBody>
      </p:sp>
      <p:sp>
        <p:nvSpPr>
          <p:cNvPr id="6" name="Footer Placeholder 5"/>
          <p:cNvSpPr>
            <a:spLocks noGrp="1"/>
          </p:cNvSpPr>
          <p:nvPr>
            <p:ph type="ftr" sz="quarter" idx="11"/>
          </p:nvPr>
        </p:nvSpPr>
        <p:spPr>
          <a:xfrm>
            <a:off x="7498080" y="30510482"/>
            <a:ext cx="694944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15727680" y="30510482"/>
            <a:ext cx="5120640" cy="1752600"/>
          </a:xfrm>
          <a:prstGeom prst="rect">
            <a:avLst/>
          </a:prstGeom>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029636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0674" y="365831"/>
            <a:ext cx="21313926"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380999" y="6248400"/>
            <a:ext cx="21260351" cy="263988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160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419600" y="381000"/>
            <a:ext cx="13309600" cy="2339102"/>
          </a:xfrm>
          <a:prstGeom prst="rect">
            <a:avLst/>
          </a:prstGeom>
          <a:noFill/>
          <a:ln>
            <a:noFill/>
            <a:prstDash val="dash"/>
          </a:ln>
        </p:spPr>
        <p:txBody>
          <a:bodyPr wrap="square" rtlCol="0">
            <a:spAutoFit/>
          </a:bodyPr>
          <a:lstStyle/>
          <a:p>
            <a:pPr algn="ctr"/>
            <a:r>
              <a:rPr lang="en-US" b="1" dirty="0"/>
              <a:t>MISSION NLP</a:t>
            </a:r>
          </a:p>
          <a:p>
            <a:pPr algn="ctr"/>
            <a:r>
              <a:rPr lang="en-US" sz="6000" b="1" dirty="0"/>
              <a:t>Srija Adusumilli , Teja Kommineni</a:t>
            </a:r>
          </a:p>
        </p:txBody>
      </p:sp>
      <p:cxnSp>
        <p:nvCxnSpPr>
          <p:cNvPr id="11" name="Straight Connector 10"/>
          <p:cNvCxnSpPr/>
          <p:nvPr/>
        </p:nvCxnSpPr>
        <p:spPr>
          <a:xfrm>
            <a:off x="0" y="3429000"/>
            <a:ext cx="21945600"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34" name="Picture 33" descr="Ulogo_cmy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57200"/>
            <a:ext cx="3200400" cy="2481200"/>
          </a:xfrm>
          <a:prstGeom prst="rect">
            <a:avLst/>
          </a:prstGeom>
        </p:spPr>
      </p:pic>
      <p:pic>
        <p:nvPicPr>
          <p:cNvPr id="332" name="Picture 331">
            <a:extLst>
              <a:ext uri="{FF2B5EF4-FFF2-40B4-BE49-F238E27FC236}">
                <a16:creationId xmlns:a16="http://schemas.microsoft.com/office/drawing/2014/main" id="{8C4947C4-1D3A-4A36-B191-CCAC4C74EFEA}"/>
              </a:ext>
            </a:extLst>
          </p:cNvPr>
          <p:cNvPicPr>
            <a:picLocks noChangeAspect="1"/>
          </p:cNvPicPr>
          <p:nvPr/>
        </p:nvPicPr>
        <p:blipFill>
          <a:blip r:embed="rId4"/>
          <a:stretch>
            <a:fillRect/>
          </a:stretch>
        </p:blipFill>
        <p:spPr>
          <a:xfrm>
            <a:off x="0" y="6819901"/>
            <a:ext cx="22098000" cy="14458170"/>
          </a:xfrm>
          <a:prstGeom prst="rect">
            <a:avLst/>
          </a:prstGeom>
        </p:spPr>
      </p:pic>
      <p:sp>
        <p:nvSpPr>
          <p:cNvPr id="352" name="Rectangle 351">
            <a:extLst>
              <a:ext uri="{FF2B5EF4-FFF2-40B4-BE49-F238E27FC236}">
                <a16:creationId xmlns:a16="http://schemas.microsoft.com/office/drawing/2014/main" id="{2AFE2503-7DFA-4BBA-AFB5-C75B37B1498C}"/>
              </a:ext>
            </a:extLst>
          </p:cNvPr>
          <p:cNvSpPr/>
          <p:nvPr/>
        </p:nvSpPr>
        <p:spPr>
          <a:xfrm>
            <a:off x="939799" y="9238221"/>
            <a:ext cx="4245429" cy="990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TextBox 352">
            <a:extLst>
              <a:ext uri="{FF2B5EF4-FFF2-40B4-BE49-F238E27FC236}">
                <a16:creationId xmlns:a16="http://schemas.microsoft.com/office/drawing/2014/main" id="{6A32A985-54D7-45FB-8E32-16CFBF9D26AA}"/>
              </a:ext>
            </a:extLst>
          </p:cNvPr>
          <p:cNvSpPr txBox="1"/>
          <p:nvPr/>
        </p:nvSpPr>
        <p:spPr>
          <a:xfrm>
            <a:off x="685800" y="4739306"/>
            <a:ext cx="5715000" cy="4524315"/>
          </a:xfrm>
          <a:prstGeom prst="rect">
            <a:avLst/>
          </a:prstGeom>
          <a:noFill/>
        </p:spPr>
        <p:txBody>
          <a:bodyPr wrap="square" rtlCol="0">
            <a:spAutoFit/>
          </a:bodyPr>
          <a:lstStyle/>
          <a:p>
            <a:r>
              <a:rPr lang="en-US" sz="3600" b="1" dirty="0"/>
              <a:t>Initialization:</a:t>
            </a:r>
          </a:p>
          <a:p>
            <a:pPr marL="742950" indent="-742950">
              <a:buAutoNum type="arabicParenR"/>
            </a:pPr>
            <a:r>
              <a:rPr lang="en-US" sz="3600" dirty="0"/>
              <a:t>Generate Similar words for type of Incident and Weapons. </a:t>
            </a:r>
          </a:p>
          <a:p>
            <a:pPr marL="742950" indent="-742950">
              <a:buAutoNum type="arabicParenR"/>
            </a:pPr>
            <a:r>
              <a:rPr lang="en-US" sz="3600" dirty="0"/>
              <a:t>Handling each slot in the template separately and </a:t>
            </a:r>
          </a:p>
          <a:p>
            <a:pPr marL="742950" indent="-742950">
              <a:buAutoNum type="arabicParenR"/>
            </a:pPr>
            <a:r>
              <a:rPr lang="en-US" sz="3600" b="1" dirty="0"/>
              <a:t>Tools</a:t>
            </a:r>
            <a:r>
              <a:rPr lang="en-US" sz="3600" dirty="0"/>
              <a:t> -  Princeton’s WordNet Library</a:t>
            </a:r>
          </a:p>
        </p:txBody>
      </p:sp>
      <p:sp>
        <p:nvSpPr>
          <p:cNvPr id="354" name="TextBox 353">
            <a:extLst>
              <a:ext uri="{FF2B5EF4-FFF2-40B4-BE49-F238E27FC236}">
                <a16:creationId xmlns:a16="http://schemas.microsoft.com/office/drawing/2014/main" id="{5090E920-C622-4B63-A65E-A297F13E2834}"/>
              </a:ext>
            </a:extLst>
          </p:cNvPr>
          <p:cNvSpPr txBox="1"/>
          <p:nvPr/>
        </p:nvSpPr>
        <p:spPr>
          <a:xfrm>
            <a:off x="15285355" y="19413889"/>
            <a:ext cx="5725885" cy="13388280"/>
          </a:xfrm>
          <a:prstGeom prst="rect">
            <a:avLst/>
          </a:prstGeom>
          <a:noFill/>
        </p:spPr>
        <p:txBody>
          <a:bodyPr wrap="square" rtlCol="0">
            <a:spAutoFit/>
          </a:bodyPr>
          <a:lstStyle/>
          <a:p>
            <a:r>
              <a:rPr lang="en-US" sz="3600" b="1" dirty="0"/>
              <a:t>True Case Library:</a:t>
            </a:r>
          </a:p>
          <a:p>
            <a:pPr marL="742950" indent="-742950">
              <a:buAutoNum type="arabicParenR"/>
            </a:pPr>
            <a:r>
              <a:rPr lang="en-US" sz="3600" dirty="0"/>
              <a:t>We have used the templates from Auto-Slog paper and extracted the matching patterns from training text and then used them in Regular expressions to fill Incident slot. We also employed the ranking technique mentioned earlier to filter the noise. </a:t>
            </a:r>
          </a:p>
          <a:p>
            <a:pPr marL="742950" indent="-742950">
              <a:buAutoNum type="arabicParenR"/>
            </a:pPr>
            <a:r>
              <a:rPr lang="en-US" sz="3600" b="1" dirty="0"/>
              <a:t>Issues -</a:t>
            </a:r>
            <a:r>
              <a:rPr lang="en-US" sz="3600" dirty="0"/>
              <a:t> Before Midpoint evaluation we were using the raw text given to us as the inputs for various NLP tasks and we got poor precision. This is when we realized the importance of TrueCasing and it played a prominent role in increasing our F-Score.</a:t>
            </a:r>
          </a:p>
          <a:p>
            <a:pPr marL="742950" indent="-742950">
              <a:buAutoNum type="arabicParenR"/>
            </a:pPr>
            <a:r>
              <a:rPr lang="en-US" sz="3600" b="1" dirty="0"/>
              <a:t>Tools </a:t>
            </a:r>
            <a:r>
              <a:rPr lang="en-US" sz="3600" dirty="0"/>
              <a:t>- TrueCase Library</a:t>
            </a:r>
          </a:p>
        </p:txBody>
      </p:sp>
      <p:sp>
        <p:nvSpPr>
          <p:cNvPr id="355" name="Rectangle 354">
            <a:extLst>
              <a:ext uri="{FF2B5EF4-FFF2-40B4-BE49-F238E27FC236}">
                <a16:creationId xmlns:a16="http://schemas.microsoft.com/office/drawing/2014/main" id="{81370B79-CD31-4061-AF86-BFDC8D043484}"/>
              </a:ext>
            </a:extLst>
          </p:cNvPr>
          <p:cNvSpPr/>
          <p:nvPr/>
        </p:nvSpPr>
        <p:spPr>
          <a:xfrm>
            <a:off x="3062513" y="20040600"/>
            <a:ext cx="3929743" cy="623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TextBox 357">
            <a:extLst>
              <a:ext uri="{FF2B5EF4-FFF2-40B4-BE49-F238E27FC236}">
                <a16:creationId xmlns:a16="http://schemas.microsoft.com/office/drawing/2014/main" id="{3FF9B679-DF7A-4EC5-B3C3-F0D6A647C7E9}"/>
              </a:ext>
            </a:extLst>
          </p:cNvPr>
          <p:cNvSpPr txBox="1"/>
          <p:nvPr/>
        </p:nvSpPr>
        <p:spPr>
          <a:xfrm>
            <a:off x="2057400" y="21005801"/>
            <a:ext cx="5486401" cy="11172289"/>
          </a:xfrm>
          <a:prstGeom prst="rect">
            <a:avLst/>
          </a:prstGeom>
          <a:noFill/>
        </p:spPr>
        <p:txBody>
          <a:bodyPr wrap="square" rtlCol="0">
            <a:spAutoFit/>
          </a:bodyPr>
          <a:lstStyle/>
          <a:p>
            <a:r>
              <a:rPr lang="en-US" sz="3600" b="1" dirty="0"/>
              <a:t>Search and Rank:</a:t>
            </a:r>
            <a:endParaRPr lang="en-US" sz="3600" dirty="0"/>
          </a:p>
          <a:p>
            <a:pPr marL="742950" indent="-742950">
              <a:buAutoNum type="arabicParenR"/>
            </a:pPr>
            <a:r>
              <a:rPr lang="en-US" sz="3600" dirty="0"/>
              <a:t>To fill the weapons slot we scan the text and record all the words present in the weapons dictionary created in the initialization stage. We created a rank index to determine how close a word is to the weapons given in the project statement and the one which secures high rank is the winner.</a:t>
            </a:r>
          </a:p>
          <a:p>
            <a:pPr marL="742950" indent="-742950">
              <a:buAutoNum type="arabicParenR"/>
            </a:pPr>
            <a:r>
              <a:rPr lang="en-US" sz="3600" b="1" dirty="0"/>
              <a:t>Issues: </a:t>
            </a:r>
            <a:r>
              <a:rPr lang="en-US" sz="3600" dirty="0"/>
              <a:t>Without the ranking scheme when we just scanned for words our precision was very low. </a:t>
            </a:r>
            <a:endParaRPr lang="en-US" sz="3600" b="1" dirty="0"/>
          </a:p>
          <a:p>
            <a:pPr marL="742950" indent="-742950">
              <a:buAutoNum type="arabicParenR"/>
            </a:pPr>
            <a:r>
              <a:rPr lang="en-US" sz="3600" b="1" dirty="0"/>
              <a:t>Tools </a:t>
            </a:r>
            <a:r>
              <a:rPr lang="en-US" sz="3600" dirty="0"/>
              <a:t>– NLTK, Spacy</a:t>
            </a:r>
          </a:p>
        </p:txBody>
      </p:sp>
      <p:sp>
        <p:nvSpPr>
          <p:cNvPr id="359" name="Rectangle 358">
            <a:extLst>
              <a:ext uri="{FF2B5EF4-FFF2-40B4-BE49-F238E27FC236}">
                <a16:creationId xmlns:a16="http://schemas.microsoft.com/office/drawing/2014/main" id="{E91CC002-4362-4148-88B3-E6F63AB02B01}"/>
              </a:ext>
            </a:extLst>
          </p:cNvPr>
          <p:cNvSpPr/>
          <p:nvPr/>
        </p:nvSpPr>
        <p:spPr>
          <a:xfrm>
            <a:off x="13665208" y="6533372"/>
            <a:ext cx="7772400" cy="4190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TextBox 359">
            <a:extLst>
              <a:ext uri="{FF2B5EF4-FFF2-40B4-BE49-F238E27FC236}">
                <a16:creationId xmlns:a16="http://schemas.microsoft.com/office/drawing/2014/main" id="{B9949E10-BBF3-4B74-9A74-7FEF3A2DF9B3}"/>
              </a:ext>
            </a:extLst>
          </p:cNvPr>
          <p:cNvSpPr txBox="1"/>
          <p:nvPr/>
        </p:nvSpPr>
        <p:spPr>
          <a:xfrm>
            <a:off x="8993414" y="21124357"/>
            <a:ext cx="5725885" cy="11726287"/>
          </a:xfrm>
          <a:prstGeom prst="rect">
            <a:avLst/>
          </a:prstGeom>
          <a:noFill/>
        </p:spPr>
        <p:txBody>
          <a:bodyPr wrap="square" rtlCol="0">
            <a:spAutoFit/>
          </a:bodyPr>
          <a:lstStyle/>
          <a:p>
            <a:r>
              <a:rPr lang="en-US" sz="3600" b="1" dirty="0"/>
              <a:t>Named Entity Recognition:</a:t>
            </a:r>
            <a:endParaRPr lang="en-US" sz="3600" dirty="0"/>
          </a:p>
          <a:p>
            <a:pPr marL="742950" indent="-742950">
              <a:buAutoNum type="arabicParenR"/>
            </a:pPr>
            <a:r>
              <a:rPr lang="en-US" sz="3600" dirty="0"/>
              <a:t>We extracted a handful of organizations from training data and just did a linear search for the slot perp-organization.</a:t>
            </a:r>
          </a:p>
          <a:p>
            <a:pPr marL="742950" indent="-742950">
              <a:buAutoNum type="arabicParenR"/>
            </a:pPr>
            <a:r>
              <a:rPr lang="en-US" sz="3600" dirty="0"/>
              <a:t>Victims and Targets were handled by simply using the Auto-Slog templates by traversing the parse tree for objects and subjects.</a:t>
            </a:r>
          </a:p>
          <a:p>
            <a:pPr marL="742950" indent="-742950">
              <a:buFontTx/>
              <a:buAutoNum type="arabicParenR"/>
            </a:pPr>
            <a:r>
              <a:rPr lang="en-US" sz="3600" b="1" dirty="0"/>
              <a:t>Issues: </a:t>
            </a:r>
            <a:r>
              <a:rPr lang="en-US" sz="3600" dirty="0"/>
              <a:t>Stanford library for NER is efficient but takes lot of time making the whole system slow. We used Spacy’s Noun chunks as an alternative to this but our F-Scores were affected by this. </a:t>
            </a:r>
          </a:p>
          <a:p>
            <a:pPr marL="742950" indent="-742950">
              <a:buAutoNum type="arabicParenR"/>
            </a:pPr>
            <a:r>
              <a:rPr lang="en-US" sz="3600" b="1" dirty="0"/>
              <a:t>Tools </a:t>
            </a:r>
            <a:r>
              <a:rPr lang="en-US" sz="3600" dirty="0"/>
              <a:t>– </a:t>
            </a:r>
            <a:r>
              <a:rPr lang="en-US" sz="3600"/>
              <a:t>RegEx.</a:t>
            </a:r>
            <a:endParaRPr lang="en-US" sz="3600" dirty="0"/>
          </a:p>
        </p:txBody>
      </p:sp>
      <p:sp>
        <p:nvSpPr>
          <p:cNvPr id="361" name="Rectangle 360">
            <a:extLst>
              <a:ext uri="{FF2B5EF4-FFF2-40B4-BE49-F238E27FC236}">
                <a16:creationId xmlns:a16="http://schemas.microsoft.com/office/drawing/2014/main" id="{FD264861-89D8-4B0E-A0C4-3A04F3040E15}"/>
              </a:ext>
            </a:extLst>
          </p:cNvPr>
          <p:cNvSpPr/>
          <p:nvPr/>
        </p:nvSpPr>
        <p:spPr>
          <a:xfrm>
            <a:off x="10029369" y="20090574"/>
            <a:ext cx="3929743" cy="623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Rectangle 361">
            <a:extLst>
              <a:ext uri="{FF2B5EF4-FFF2-40B4-BE49-F238E27FC236}">
                <a16:creationId xmlns:a16="http://schemas.microsoft.com/office/drawing/2014/main" id="{836A80EA-4279-4155-8C2B-C414C8936761}"/>
              </a:ext>
            </a:extLst>
          </p:cNvPr>
          <p:cNvSpPr/>
          <p:nvPr/>
        </p:nvSpPr>
        <p:spPr>
          <a:xfrm>
            <a:off x="15392400" y="18882793"/>
            <a:ext cx="3929743" cy="623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015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8492E96F6ACC44BBBEB5EFA434EED1" ma:contentTypeVersion="1" ma:contentTypeDescription="Create a new document." ma:contentTypeScope="" ma:versionID="cf296b60bf990032323d1c6d41ae543b">
  <xsd:schema xmlns:xsd="http://www.w3.org/2001/XMLSchema" xmlns:xs="http://www.w3.org/2001/XMLSchema" xmlns:p="http://schemas.microsoft.com/office/2006/metadata/properties" xmlns:ns2="db534a5e-1222-4db9-a6da-47c142019016" targetNamespace="http://schemas.microsoft.com/office/2006/metadata/properties" ma:root="true" ma:fieldsID="491b76b6be48514c30ba3200299e7b7f" ns2:_="">
    <xsd:import namespace="db534a5e-1222-4db9-a6da-47c14201901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34a5e-1222-4db9-a6da-47c1420190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db534a5e-1222-4db9-a6da-47c142019016">RUP43XDAYXKA-2-4395</_dlc_DocId>
    <_dlc_DocIdUrl xmlns="db534a5e-1222-4db9-a6da-47c142019016">
      <Url>https://staffnet.library.utah.edu/personal/u0031319/_layouts/DocIdRedir.aspx?ID=RUP43XDAYXKA-2-4395</Url>
      <Description>RUP43XDAYXKA-2-4395</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081FD53D-2ABA-4B69-925F-BDB723FA0A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34a5e-1222-4db9-a6da-47c1420190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8DB492-5879-4998-90FC-E865BEF428C1}">
  <ds:schemaRefs>
    <ds:schemaRef ds:uri="http://schemas.microsoft.com/office/2006/metadata/properties"/>
    <ds:schemaRef ds:uri="http://schemas.microsoft.com/office/infopath/2007/PartnerControls"/>
    <ds:schemaRef ds:uri="db534a5e-1222-4db9-a6da-47c142019016"/>
  </ds:schemaRefs>
</ds:datastoreItem>
</file>

<file path=customXml/itemProps3.xml><?xml version="1.0" encoding="utf-8"?>
<ds:datastoreItem xmlns:ds="http://schemas.openxmlformats.org/officeDocument/2006/customXml" ds:itemID="{507C3C16-BC59-4883-ABE4-0911E3FE1B90}">
  <ds:schemaRefs>
    <ds:schemaRef ds:uri="http://schemas.microsoft.com/sharepoint/v3/contenttype/forms"/>
  </ds:schemaRefs>
</ds:datastoreItem>
</file>

<file path=customXml/itemProps4.xml><?xml version="1.0" encoding="utf-8"?>
<ds:datastoreItem xmlns:ds="http://schemas.openxmlformats.org/officeDocument/2006/customXml" ds:itemID="{CA62BF48-A576-4D85-A587-1744F931CE2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1220</TotalTime>
  <Words>297</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Daureen Nesdill</dc:creator>
  <cp:lastModifiedBy>Teja Kommineni</cp:lastModifiedBy>
  <cp:revision>141</cp:revision>
  <cp:lastPrinted>2015-12-02T07:36:24Z</cp:lastPrinted>
  <dcterms:created xsi:type="dcterms:W3CDTF">2012-09-24T21:07:13Z</dcterms:created>
  <dcterms:modified xsi:type="dcterms:W3CDTF">2017-12-25T21:52:20Z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a5f5662c-f3dc-4072-b087-e23b30a21571</vt:lpwstr>
  </property>
  <property fmtid="{D5CDD505-2E9C-101B-9397-08002B2CF9AE}" pid="3" name="ContentTypeId">
    <vt:lpwstr>0x010100198492E96F6ACC44BBBEB5EFA434EED1</vt:lpwstr>
  </property>
</Properties>
</file>