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Mercury: A Geo-Aware, mobility-centric messaging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kommineni</a:t>
            </a:r>
            <a:r>
              <a:rPr lang="en-US" dirty="0"/>
              <a:t> and kirk </a:t>
            </a:r>
            <a:r>
              <a:rPr lang="en-US" dirty="0" err="1"/>
              <a:t>webb</a:t>
            </a:r>
            <a:endParaRPr lang="en-US" dirty="0"/>
          </a:p>
          <a:p>
            <a:pPr algn="ctr"/>
            <a:r>
              <a:rPr lang="en-US" dirty="0"/>
              <a:t>Mentor: Kobus van der </a:t>
            </a:r>
            <a:r>
              <a:rPr lang="en-US" dirty="0" err="1"/>
              <a:t>merwe</a:t>
            </a:r>
            <a:endParaRPr lang="en-US" dirty="0"/>
          </a:p>
          <a:p>
            <a:pPr algn="ctr"/>
            <a:r>
              <a:rPr lang="en-US" dirty="0"/>
              <a:t>Cs6480 project – Fall 2016</a:t>
            </a:r>
          </a:p>
        </p:txBody>
      </p:sp>
    </p:spTree>
    <p:extLst>
      <p:ext uri="{BB962C8B-B14F-4D97-AF65-F5344CB8AC3E}">
        <p14:creationId xmlns:p14="http://schemas.microsoft.com/office/powerpoint/2010/main" val="17797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Geo-Aware, Mobility-Centric </a:t>
            </a:r>
            <a:r>
              <a:rPr lang="en-US" dirty="0">
                <a:highlight>
                  <a:srgbClr val="0000FF"/>
                </a:highlight>
              </a:rPr>
              <a:t>Messaging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Short, self-contained communication between actors (think: Tweets)</a:t>
            </a:r>
          </a:p>
          <a:p>
            <a:pPr lvl="1"/>
            <a:r>
              <a:rPr lang="en-US" dirty="0"/>
              <a:t>One message, potentially many clients (</a:t>
            </a:r>
            <a:r>
              <a:rPr lang="en-US" dirty="0" err="1"/>
              <a:t>pubsub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54" y="3152253"/>
            <a:ext cx="2852857" cy="29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Geo-Aware, Mobility-Centric Messaging </a:t>
            </a:r>
            <a:r>
              <a:rPr lang="en-US" dirty="0">
                <a:highlight>
                  <a:srgbClr val="0000FF"/>
                </a:highlight>
              </a:rPr>
              <a:t>System</a:t>
            </a:r>
          </a:p>
          <a:p>
            <a:pPr lvl="1"/>
            <a:r>
              <a:rPr lang="en-US" dirty="0"/>
              <a:t>An end-to-end message delivery ecosystem</a:t>
            </a:r>
          </a:p>
          <a:p>
            <a:pPr lvl="1"/>
            <a:r>
              <a:rPr lang="en-US" dirty="0"/>
              <a:t>Can incorporate related work</a:t>
            </a:r>
          </a:p>
        </p:txBody>
      </p:sp>
    </p:spTree>
    <p:extLst>
      <p:ext uri="{BB962C8B-B14F-4D97-AF65-F5344CB8AC3E}">
        <p14:creationId xmlns:p14="http://schemas.microsoft.com/office/powerpoint/2010/main" val="1298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Mercury: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0311"/>
          </a:xfrm>
        </p:spPr>
        <p:txBody>
          <a:bodyPr>
            <a:normAutofit/>
          </a:bodyPr>
          <a:lstStyle/>
          <a:p>
            <a:r>
              <a:rPr lang="en-US" dirty="0"/>
              <a:t>Relevant content</a:t>
            </a:r>
          </a:p>
          <a:p>
            <a:pPr lvl="1"/>
            <a:r>
              <a:rPr lang="en-US" dirty="0"/>
              <a:t>Geo-addressing, context filtering</a:t>
            </a:r>
          </a:p>
          <a:p>
            <a:r>
              <a:rPr lang="en-US" dirty="0"/>
              <a:t>Robust, low-overhead, low-latency</a:t>
            </a:r>
          </a:p>
          <a:p>
            <a:pPr lvl="1"/>
            <a:r>
              <a:rPr lang="en-US" dirty="0"/>
              <a:t>Safety messages drive requirements</a:t>
            </a:r>
          </a:p>
          <a:p>
            <a:r>
              <a:rPr lang="en-US" dirty="0"/>
              <a:t>Flexible deployment</a:t>
            </a:r>
          </a:p>
          <a:p>
            <a:pPr lvl="1"/>
            <a:r>
              <a:rPr lang="en-US" dirty="0"/>
              <a:t>Existing or new mobile system deployments</a:t>
            </a:r>
          </a:p>
          <a:p>
            <a:r>
              <a:rPr lang="en-US" dirty="0"/>
              <a:t>Reuse of effective technologies</a:t>
            </a:r>
          </a:p>
          <a:p>
            <a:pPr lvl="1"/>
            <a:r>
              <a:rPr lang="en-US" dirty="0" err="1"/>
              <a:t>PubSub</a:t>
            </a:r>
            <a:r>
              <a:rPr lang="en-US" dirty="0"/>
              <a:t>, communication mechanisms (</a:t>
            </a:r>
            <a:r>
              <a:rPr lang="en-US" dirty="0" err="1"/>
              <a:t>eMBMS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384" y="52459"/>
            <a:ext cx="4979469" cy="1478570"/>
          </a:xfrm>
        </p:spPr>
        <p:txBody>
          <a:bodyPr/>
          <a:lstStyle/>
          <a:p>
            <a:r>
              <a:rPr lang="en-US" dirty="0"/>
              <a:t>Mercury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1381739"/>
            <a:ext cx="7069834" cy="5150009"/>
          </a:xfrm>
        </p:spPr>
      </p:pic>
    </p:spTree>
    <p:extLst>
      <p:ext uri="{BB962C8B-B14F-4D97-AF65-F5344CB8AC3E}">
        <p14:creationId xmlns:p14="http://schemas.microsoft.com/office/powerpoint/2010/main" val="2158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74476"/>
          </a:xfrm>
        </p:spPr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/>
              <a:t>deployments</a:t>
            </a:r>
          </a:p>
          <a:p>
            <a:pPr lvl="1"/>
            <a:r>
              <a:rPr lang="en-US" dirty="0"/>
              <a:t>Metropolitan Intelligent Transportation System</a:t>
            </a:r>
          </a:p>
          <a:p>
            <a:pPr lvl="1"/>
            <a:r>
              <a:rPr lang="en-US" dirty="0" err="1"/>
              <a:t>CloudRAN</a:t>
            </a:r>
            <a:r>
              <a:rPr lang="en-US" dirty="0"/>
              <a:t> Data Center</a:t>
            </a:r>
          </a:p>
          <a:p>
            <a:r>
              <a:rPr lang="en-US" dirty="0"/>
              <a:t>Existing deployments</a:t>
            </a:r>
          </a:p>
          <a:p>
            <a:pPr lvl="1"/>
            <a:r>
              <a:rPr lang="en-US" dirty="0"/>
              <a:t>Interpose at MTSO (a la SMORE)</a:t>
            </a:r>
          </a:p>
          <a:p>
            <a:pPr lvl="1"/>
            <a:r>
              <a:rPr lang="en-US" dirty="0"/>
              <a:t>Integrate into </a:t>
            </a:r>
            <a:r>
              <a:rPr lang="en-US" dirty="0" err="1"/>
              <a:t>eNodeB</a:t>
            </a:r>
            <a:r>
              <a:rPr lang="en-US" dirty="0"/>
              <a:t>, right at the edge</a:t>
            </a:r>
          </a:p>
          <a:p>
            <a:pPr lvl="1"/>
            <a:r>
              <a:rPr lang="en-US" dirty="0"/>
              <a:t>North of PGW, dedicated or default bearer</a:t>
            </a:r>
          </a:p>
        </p:txBody>
      </p:sp>
    </p:spTree>
    <p:extLst>
      <p:ext uri="{BB962C8B-B14F-4D97-AF65-F5344CB8AC3E}">
        <p14:creationId xmlns:p14="http://schemas.microsoft.com/office/powerpoint/2010/main" val="5586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262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Deployment scenarios – Metro 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7870" b="-22"/>
          <a:stretch/>
        </p:blipFill>
        <p:spPr>
          <a:xfrm>
            <a:off x="4335303" y="1546746"/>
            <a:ext cx="3518218" cy="46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973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Deployment scenarios - MTSO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250" r="33250"/>
          <a:stretch/>
        </p:blipFill>
        <p:spPr>
          <a:xfrm>
            <a:off x="4237517" y="1565734"/>
            <a:ext cx="3713789" cy="47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812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Deployment scenarios – </a:t>
            </a:r>
            <a:r>
              <a:rPr lang="en-US" dirty="0" err="1"/>
              <a:t>enodeb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7747" t="239" r="-59"/>
          <a:stretch/>
        </p:blipFill>
        <p:spPr>
          <a:xfrm>
            <a:off x="4303363" y="1627464"/>
            <a:ext cx="3582098" cy="47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782" y="0"/>
            <a:ext cx="2642013" cy="3137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23" y="0"/>
            <a:ext cx="9905998" cy="147857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22" y="1682455"/>
            <a:ext cx="9905999" cy="2927036"/>
          </a:xfrm>
        </p:spPr>
        <p:txBody>
          <a:bodyPr>
            <a:normAutofit/>
          </a:bodyPr>
          <a:lstStyle/>
          <a:p>
            <a:r>
              <a:rPr lang="en-US" sz="2800" dirty="0"/>
              <a:t>Things move around; things with computers attached</a:t>
            </a:r>
          </a:p>
          <a:p>
            <a:pPr lvl="1"/>
            <a:r>
              <a:rPr lang="en-US" sz="2800" dirty="0"/>
              <a:t>Vehicles: on-board systems, or passenger’s devices</a:t>
            </a:r>
          </a:p>
          <a:p>
            <a:pPr lvl="1"/>
            <a:r>
              <a:rPr lang="en-US" sz="2800" dirty="0"/>
              <a:t>People: walking, riding bicycles, etc.</a:t>
            </a:r>
          </a:p>
          <a:p>
            <a:pPr lvl="1"/>
            <a:r>
              <a:rPr lang="en-US" sz="2800" dirty="0"/>
              <a:t>Intelligent Transportation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0" y="4457615"/>
            <a:ext cx="3025119" cy="226985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Rectangle 6"/>
          <p:cNvSpPr/>
          <p:nvPr/>
        </p:nvSpPr>
        <p:spPr>
          <a:xfrm>
            <a:off x="3094654" y="5191294"/>
            <a:ext cx="8503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Want: location- and trajectory-relevant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186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7423"/>
          </a:xfrm>
        </p:spPr>
        <p:txBody>
          <a:bodyPr>
            <a:normAutofit/>
          </a:bodyPr>
          <a:lstStyle/>
          <a:p>
            <a:r>
              <a:rPr lang="en-US" dirty="0"/>
              <a:t>Types of communication</a:t>
            </a:r>
          </a:p>
          <a:p>
            <a:pPr lvl="1"/>
            <a:r>
              <a:rPr lang="en-US" sz="2400" dirty="0"/>
              <a:t>Road conditions: </a:t>
            </a:r>
          </a:p>
          <a:p>
            <a:pPr lvl="2"/>
            <a:r>
              <a:rPr lang="en-US" sz="2200" dirty="0"/>
              <a:t>Collisions</a:t>
            </a:r>
          </a:p>
          <a:p>
            <a:pPr lvl="2"/>
            <a:r>
              <a:rPr lang="en-US" sz="2000" dirty="0"/>
              <a:t>Congestion</a:t>
            </a:r>
          </a:p>
          <a:p>
            <a:pPr lvl="2"/>
            <a:r>
              <a:rPr lang="en-US" sz="2000" dirty="0"/>
              <a:t>Emergency vehicle</a:t>
            </a:r>
          </a:p>
          <a:p>
            <a:pPr lvl="2"/>
            <a:r>
              <a:rPr lang="en-US" sz="2000" dirty="0"/>
              <a:t>Unsafe conditions (ice)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Consumer: gas prices, flash sales,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06" y="3788174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58" y="1039614"/>
            <a:ext cx="4078996" cy="2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3362"/>
          </a:xfrm>
        </p:spPr>
        <p:txBody>
          <a:bodyPr>
            <a:normAutofit/>
          </a:bodyPr>
          <a:lstStyle/>
          <a:p>
            <a:r>
              <a:rPr lang="en-US" sz="2800" dirty="0"/>
              <a:t>Message latency requirements</a:t>
            </a:r>
          </a:p>
          <a:p>
            <a:pPr lvl="1"/>
            <a:r>
              <a:rPr lang="en-US" sz="2400" dirty="0"/>
              <a:t>High (&gt; 1 second)</a:t>
            </a:r>
          </a:p>
          <a:p>
            <a:pPr lvl="2"/>
            <a:r>
              <a:rPr lang="en-US" sz="2000" dirty="0"/>
              <a:t>Consumer messages</a:t>
            </a:r>
          </a:p>
          <a:p>
            <a:pPr lvl="2"/>
            <a:r>
              <a:rPr lang="en-US" sz="2000" dirty="0"/>
              <a:t>Congestion, approaching emergency vehicle</a:t>
            </a:r>
          </a:p>
          <a:p>
            <a:pPr lvl="1"/>
            <a:r>
              <a:rPr lang="en-US" sz="2400" dirty="0"/>
              <a:t>Medium (&lt; 50ms)</a:t>
            </a:r>
          </a:p>
          <a:p>
            <a:pPr lvl="2"/>
            <a:r>
              <a:rPr lang="en-US" sz="2000" dirty="0"/>
              <a:t>Lane change notification</a:t>
            </a:r>
          </a:p>
          <a:p>
            <a:pPr lvl="1"/>
            <a:r>
              <a:rPr lang="en-US" sz="2400" dirty="0"/>
              <a:t>Low (&lt; 10ms)</a:t>
            </a:r>
          </a:p>
          <a:p>
            <a:pPr lvl="2"/>
            <a:r>
              <a:rPr lang="en-US" sz="2000" dirty="0"/>
              <a:t>Immediate control response (collision imminent)</a:t>
            </a:r>
          </a:p>
        </p:txBody>
      </p:sp>
    </p:spTree>
    <p:extLst>
      <p:ext uri="{BB962C8B-B14F-4D97-AF65-F5344CB8AC3E}">
        <p14:creationId xmlns:p14="http://schemas.microsoft.com/office/powerpoint/2010/main" val="32816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424" y="2432986"/>
            <a:ext cx="4767975" cy="2979984"/>
          </a:xfrm>
        </p:spPr>
      </p:pic>
    </p:spTree>
    <p:extLst>
      <p:ext uri="{BB962C8B-B14F-4D97-AF65-F5344CB8AC3E}">
        <p14:creationId xmlns:p14="http://schemas.microsoft.com/office/powerpoint/2010/main" val="17040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576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Focuses on one end or the other</a:t>
            </a:r>
          </a:p>
          <a:p>
            <a:pPr lvl="1"/>
            <a:r>
              <a:rPr lang="en-US" dirty="0"/>
              <a:t>Vehicle Area Networks</a:t>
            </a:r>
          </a:p>
          <a:p>
            <a:pPr lvl="2"/>
            <a:r>
              <a:rPr lang="en-US" dirty="0"/>
              <a:t>Clustering, delivery resilience, with LTE bridging</a:t>
            </a:r>
          </a:p>
          <a:p>
            <a:pPr lvl="2"/>
            <a:r>
              <a:rPr lang="en-US" dirty="0" err="1"/>
              <a:t>VMaSC</a:t>
            </a:r>
            <a:r>
              <a:rPr lang="en-US" dirty="0"/>
              <a:t>, MDMAC, </a:t>
            </a:r>
            <a:r>
              <a:rPr lang="en-US" dirty="0" err="1"/>
              <a:t>NHop</a:t>
            </a:r>
            <a:endParaRPr lang="en-US" dirty="0"/>
          </a:p>
          <a:p>
            <a:pPr lvl="1"/>
            <a:r>
              <a:rPr lang="en-US" dirty="0"/>
              <a:t>Mobile </a:t>
            </a:r>
            <a:r>
              <a:rPr lang="en-US" dirty="0" err="1"/>
              <a:t>pubsub</a:t>
            </a:r>
            <a:endParaRPr lang="en-US" dirty="0"/>
          </a:p>
          <a:p>
            <a:pPr lvl="2"/>
            <a:r>
              <a:rPr lang="en-US" dirty="0"/>
              <a:t>Tracking changes in association</a:t>
            </a:r>
          </a:p>
          <a:p>
            <a:pPr lvl="2"/>
            <a:r>
              <a:rPr lang="en-US" dirty="0" err="1"/>
              <a:t>MoPS</a:t>
            </a:r>
            <a:endParaRPr lang="en-US" dirty="0"/>
          </a:p>
          <a:p>
            <a:r>
              <a:rPr lang="en-US" dirty="0"/>
              <a:t>Deficiencies: </a:t>
            </a:r>
          </a:p>
          <a:p>
            <a:pPr lvl="1"/>
            <a:r>
              <a:rPr lang="en-US" dirty="0"/>
              <a:t>Little to no attention paid to mobile core network</a:t>
            </a:r>
          </a:p>
          <a:p>
            <a:pPr lvl="1"/>
            <a:r>
              <a:rPr lang="en-US" dirty="0"/>
              <a:t>No holistic systems (that we could find)</a:t>
            </a:r>
          </a:p>
        </p:txBody>
      </p:sp>
    </p:spTree>
    <p:extLst>
      <p:ext uri="{BB962C8B-B14F-4D97-AF65-F5344CB8AC3E}">
        <p14:creationId xmlns:p14="http://schemas.microsoft.com/office/powerpoint/2010/main" val="34693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it down by the tagline:</a:t>
            </a:r>
          </a:p>
          <a:p>
            <a:endParaRPr lang="en-US" dirty="0"/>
          </a:p>
          <a:p>
            <a:pPr lvl="1" algn="ctr"/>
            <a:r>
              <a:rPr lang="en-US" sz="2400" dirty="0">
                <a:highlight>
                  <a:srgbClr val="008000"/>
                </a:highlight>
              </a:rPr>
              <a:t>A Geo-Aware, Mobility-Centric 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6441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0000FF"/>
                </a:highlight>
              </a:rPr>
              <a:t>Geo-Aware</a:t>
            </a:r>
            <a:r>
              <a:rPr lang="en-US" dirty="0"/>
              <a:t>, Mobility-Centric Messaging System</a:t>
            </a:r>
          </a:p>
          <a:p>
            <a:pPr lvl="1"/>
            <a:r>
              <a:rPr lang="en-US" dirty="0"/>
              <a:t>Location matters. Trajectory matters. Context matters.</a:t>
            </a:r>
          </a:p>
          <a:p>
            <a:pPr lvl="1"/>
            <a:r>
              <a:rPr lang="en-US" dirty="0"/>
              <a:t>Address endpoints by location (geo-addressing)</a:t>
            </a:r>
          </a:p>
          <a:p>
            <a:pPr lvl="1"/>
            <a:r>
              <a:rPr lang="en-US" dirty="0"/>
              <a:t>Filter endpoints by context: Area of Interest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00" y="4316154"/>
            <a:ext cx="3701621" cy="17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60" y="2097088"/>
            <a:ext cx="9905999" cy="3541714"/>
          </a:xfrm>
        </p:spPr>
        <p:txBody>
          <a:bodyPr/>
          <a:lstStyle/>
          <a:p>
            <a:r>
              <a:rPr lang="en-US" dirty="0"/>
              <a:t>A Geo-Aware, </a:t>
            </a:r>
            <a:r>
              <a:rPr lang="en-US" dirty="0">
                <a:highlight>
                  <a:srgbClr val="0000FF"/>
                </a:highlight>
              </a:rPr>
              <a:t>Mobility-Centric</a:t>
            </a:r>
            <a:r>
              <a:rPr lang="en-US" dirty="0"/>
              <a:t> Messaging System</a:t>
            </a:r>
          </a:p>
          <a:p>
            <a:pPr lvl="1"/>
            <a:r>
              <a:rPr lang="en-US" dirty="0"/>
              <a:t>The mobility core network is NOT A BLACK BOX!</a:t>
            </a:r>
          </a:p>
          <a:p>
            <a:pPr lvl="1"/>
            <a:r>
              <a:rPr lang="en-US" dirty="0"/>
              <a:t>Where to deploy components?</a:t>
            </a:r>
          </a:p>
          <a:p>
            <a:pPr lvl="1"/>
            <a:r>
              <a:rPr lang="en-US" dirty="0"/>
              <a:t>Work with provided mechanisms/facilities</a:t>
            </a:r>
          </a:p>
          <a:p>
            <a:pPr lvl="2"/>
            <a:r>
              <a:rPr lang="en-US" dirty="0"/>
              <a:t>Broadcasting in 3GPP: </a:t>
            </a:r>
            <a:r>
              <a:rPr lang="en-US" dirty="0" err="1"/>
              <a:t>eMBMS</a:t>
            </a:r>
            <a:endParaRPr lang="en-US" dirty="0"/>
          </a:p>
          <a:p>
            <a:pPr lvl="2"/>
            <a:r>
              <a:rPr lang="en-US" dirty="0"/>
              <a:t>Location-agnostic endpoint addresses (</a:t>
            </a:r>
            <a:r>
              <a:rPr lang="en-US" dirty="0" err="1"/>
              <a:t>MobilityFirst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785" y="2150407"/>
            <a:ext cx="4385387" cy="28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261</TotalTime>
  <Words>397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Mercury: A Geo-Aware, mobility-centric messaging system</vt:lpstr>
      <vt:lpstr>Introduction</vt:lpstr>
      <vt:lpstr>introduction</vt:lpstr>
      <vt:lpstr>Introduction</vt:lpstr>
      <vt:lpstr>introduction</vt:lpstr>
      <vt:lpstr>Related work</vt:lpstr>
      <vt:lpstr>Enter: mercury</vt:lpstr>
      <vt:lpstr>Enter: mercury</vt:lpstr>
      <vt:lpstr>Enter: mercury</vt:lpstr>
      <vt:lpstr>Enter: mercury</vt:lpstr>
      <vt:lpstr>Enter: mercury</vt:lpstr>
      <vt:lpstr>Mercury: design goals</vt:lpstr>
      <vt:lpstr>Mercury architecture</vt:lpstr>
      <vt:lpstr>Deployment scenarios</vt:lpstr>
      <vt:lpstr>Deployment scenarios – Metro ITS</vt:lpstr>
      <vt:lpstr>Deployment scenarios - MTSO</vt:lpstr>
      <vt:lpstr>Deployment scenarios – enodeb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Mercury: A Geo-Aware, mobility-centric messaging system</dc:title>
  <dc:creator>Bob Barker</dc:creator>
  <cp:lastModifiedBy>kwebb</cp:lastModifiedBy>
  <cp:revision>41</cp:revision>
  <dcterms:created xsi:type="dcterms:W3CDTF">2016-11-25T19:04:12Z</dcterms:created>
  <dcterms:modified xsi:type="dcterms:W3CDTF">2016-11-28T20:34:34Z</dcterms:modified>
</cp:coreProperties>
</file>