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9" r:id="rId3"/>
    <p:sldId id="258" r:id="rId4"/>
    <p:sldId id="265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33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9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0EB1A-8605-44B3-A2DB-1A7F0E3640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8BF1-83A1-4361-9AA2-1FBB328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8BF1-83A1-4361-9AA2-1FBB328E2C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Specific Architecture details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Topics/ Events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Collision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Congestion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Moving Objects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Lane Change Assistance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Emergency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Blocking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Message Broker</a:t>
            </a:r>
          </a:p>
          <a:p>
            <a:r>
              <a:rPr lang="en-US" sz="2800" dirty="0" smtClean="0"/>
              <a:t>Area of Interest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	(</a:t>
            </a:r>
            <a:r>
              <a:rPr lang="en-US" sz="2800" dirty="0" err="1" smtClean="0"/>
              <a:t>x,y,r</a:t>
            </a:r>
            <a:r>
              <a:rPr lang="en-US" sz="2800" dirty="0" smtClean="0"/>
              <a:t>) – (2,3,2)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28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287963"/>
          </a:xfrm>
        </p:spPr>
        <p:txBody>
          <a:bodyPr>
            <a:normAutofit/>
          </a:bodyPr>
          <a:lstStyle/>
          <a:p>
            <a:r>
              <a:rPr lang="en-US" sz="2000" smtClean="0"/>
              <a:t>Implemented Centralized Deployment Scenario.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600200"/>
            <a:ext cx="5257799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22497" y="1788152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Pub-Sub (Kafka)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33635" y="807074"/>
            <a:ext cx="152400" cy="93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30764" y="807074"/>
            <a:ext cx="152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2" idx="4"/>
            <a:endCxn id="13" idx="4"/>
          </p:cNvCxnSpPr>
          <p:nvPr/>
        </p:nvCxnSpPr>
        <p:spPr>
          <a:xfrm flipV="1">
            <a:off x="2709835" y="1721474"/>
            <a:ext cx="2397129" cy="236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  <a:endCxn id="13" idx="0"/>
          </p:cNvCxnSpPr>
          <p:nvPr/>
        </p:nvCxnSpPr>
        <p:spPr>
          <a:xfrm>
            <a:off x="2709835" y="807074"/>
            <a:ext cx="2397129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434621" y="3119565"/>
            <a:ext cx="2641254" cy="543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413356" y="2137454"/>
            <a:ext cx="0" cy="100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075875" y="2108507"/>
            <a:ext cx="0" cy="100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288903" y="2011374"/>
            <a:ext cx="142741" cy="1143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088921" y="1952788"/>
            <a:ext cx="135228" cy="13549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27446" y="176812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Broker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222839" y="3906303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468869" y="3891504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222839" y="4392205"/>
            <a:ext cx="1246030" cy="147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468869" y="3850808"/>
            <a:ext cx="67614" cy="433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151467" y="3827110"/>
            <a:ext cx="71372" cy="571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952320" y="3906303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70763" y="4391418"/>
            <a:ext cx="1171976" cy="15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145895" y="3884260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6879946" y="3847369"/>
            <a:ext cx="71372" cy="571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38655" y="3815304"/>
            <a:ext cx="78346" cy="909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08881" y="4407004"/>
            <a:ext cx="1590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Collision Handler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729612" y="4407004"/>
            <a:ext cx="1872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Congestion Handler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5256646" y="5241850"/>
            <a:ext cx="121222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Collision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52320" y="5257799"/>
            <a:ext cx="124334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Congestion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341603" y="5168899"/>
            <a:ext cx="533400" cy="277936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C(1,1)</a:t>
            </a:r>
            <a:endParaRPr lang="en-US" sz="1000" dirty="0"/>
          </a:p>
        </p:txBody>
      </p:sp>
      <p:sp>
        <p:nvSpPr>
          <p:cNvPr id="114" name="Rounded Rectangular Callout 113"/>
          <p:cNvSpPr/>
          <p:nvPr/>
        </p:nvSpPr>
        <p:spPr>
          <a:xfrm>
            <a:off x="1633626" y="5157991"/>
            <a:ext cx="533400" cy="277936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C(2,2)</a:t>
            </a:r>
            <a:endParaRPr lang="en-US" sz="1000" dirty="0"/>
          </a:p>
        </p:txBody>
      </p:sp>
      <p:sp>
        <p:nvSpPr>
          <p:cNvPr id="116" name="Rounded Rectangular Callout 115"/>
          <p:cNvSpPr/>
          <p:nvPr/>
        </p:nvSpPr>
        <p:spPr>
          <a:xfrm>
            <a:off x="1628203" y="6130250"/>
            <a:ext cx="686778" cy="247827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C(50,50)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16279" y="6705600"/>
            <a:ext cx="3599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915400" y="2619999"/>
            <a:ext cx="0" cy="408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138655" y="2619999"/>
            <a:ext cx="7767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Callout 48"/>
          <p:cNvSpPr/>
          <p:nvPr/>
        </p:nvSpPr>
        <p:spPr>
          <a:xfrm>
            <a:off x="5183165" y="5307867"/>
            <a:ext cx="1416528" cy="758080"/>
          </a:xfrm>
          <a:prstGeom prst="wedgeEllipseCallou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MB(2,1,3)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105" idx="2"/>
          </p:cNvCxnSpPr>
          <p:nvPr/>
        </p:nvCxnSpPr>
        <p:spPr>
          <a:xfrm>
            <a:off x="5862758" y="61562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62758" y="6172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52376" y="6172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49143" y="2286000"/>
            <a:ext cx="1559571" cy="96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26636" y="2296474"/>
            <a:ext cx="2264363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123 - (1,1)  - 192.168. 1.1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1921321" y="2638155"/>
            <a:ext cx="2269678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456 - (2,2)  - 192.168. 2.1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1926637" y="2972154"/>
            <a:ext cx="2264362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351 - (3,2)  - 192.168. 2.3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1921321" y="3306153"/>
            <a:ext cx="2269678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769 - (50,50)  - 10.25. 2.3</a:t>
            </a:r>
            <a:endParaRPr lang="en-US" sz="1600" dirty="0"/>
          </a:p>
        </p:txBody>
      </p:sp>
      <p:sp>
        <p:nvSpPr>
          <p:cNvPr id="95" name="Oval Callout 94"/>
          <p:cNvSpPr/>
          <p:nvPr/>
        </p:nvSpPr>
        <p:spPr>
          <a:xfrm>
            <a:off x="617151" y="2394785"/>
            <a:ext cx="623553" cy="346445"/>
          </a:xfrm>
          <a:prstGeom prst="wedgeEllipseCallo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C(3,2)</a:t>
            </a:r>
            <a:endParaRPr lang="en-US" sz="800" dirty="0"/>
          </a:p>
        </p:txBody>
      </p:sp>
      <p:sp>
        <p:nvSpPr>
          <p:cNvPr id="96" name="Oval Callout 95"/>
          <p:cNvSpPr/>
          <p:nvPr/>
        </p:nvSpPr>
        <p:spPr>
          <a:xfrm>
            <a:off x="1025438" y="2812092"/>
            <a:ext cx="623553" cy="346445"/>
          </a:xfrm>
          <a:prstGeom prst="wedgeEllipseCallo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C(2,2)</a:t>
            </a:r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1362287" y="5068818"/>
            <a:ext cx="875777" cy="714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V(2,2)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5914" y="6065947"/>
            <a:ext cx="1088823" cy="697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V(50,50)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0414" y="5089832"/>
            <a:ext cx="875777" cy="714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V(1,1)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7652" y="6065947"/>
            <a:ext cx="875777" cy="714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V(3,2)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Callout 63"/>
          <p:cNvSpPr/>
          <p:nvPr/>
        </p:nvSpPr>
        <p:spPr>
          <a:xfrm>
            <a:off x="205439" y="2819331"/>
            <a:ext cx="623553" cy="346445"/>
          </a:xfrm>
          <a:prstGeom prst="wedgeEllipseCallo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C(1,1)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341603" y="164068"/>
            <a:ext cx="268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Mercury - 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42106 L -3.05556E-6 -3.7037E-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42106 C 0.00018 -0.48217 0.00348 -0.54143 0.00348 -0.60231 C 0.17691 -0.60578 0.35278 -0.6294 0.52431 -0.59467 C 0.54514 -0.58541 0.59636 -0.59028 0.60226 -0.59004 C 0.61598 -0.58773 0.63056 -0.58472 0.64358 -0.58078 C 0.64497 -0.57963 0.64549 -0.57824 0.64653 -0.57754 C 0.64757 -0.57662 0.64914 -0.57708 0.65 -0.57592 C 0.65191 -0.57338 0.65139 -0.56875 0.65226 -0.56528 C 0.65295 -0.56203 0.654 -0.55903 0.65469 -0.55578 C 0.65504 -0.55416 0.65539 -0.55278 0.65573 -0.55115 C 0.66059 -0.48588 0.66042 -0.4199 0.66042 -0.3544 " pathEditMode="relative" rAng="0" ptsTypes="ffffffffffA">
                                      <p:cBhvr>
                                        <p:cTn id="1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34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042 -0.3544 C 0.63108 -0.35393 0.60191 -0.3537 0.57275 -0.35278 C 0.56407 -0.35254 0.54931 -0.36065 0.5467 -0.35139 C 0.54427 -0.34236 0.54184 -0.18356 0.54184 -0.1618 " pathEditMode="relative" rAng="0" ptsTypes="fffA">
                                      <p:cBhvr>
                                        <p:cTn id="2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257 -0.00208 -0.04375 -0.00856 -0.06632 -0.01088 C -0.06493 -0.02268 -0.06389 -0.03449 -0.06284 -0.04653 C -0.0625 -0.11065 -0.06232 -0.17454 -0.06163 -0.23866 C -0.06146 -0.26088 -0.06146 -0.2868 -0.05573 -0.30856 C -0.05451 -0.38403 -0.05469 -0.34884 -0.05469 -0.41389 " pathEditMode="relative" ptsTypes="fffffA">
                                      <p:cBhvr>
                                        <p:cTn id="3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68 -0.41389 C -0.05173 -0.63843 -0.09583 -0.59537 0.04306 -0.59283 C 0.07205 -0.59445 0.1 -0.59792 0.129 -0.59954 C 0.15278 -0.60208 0.17587 -0.60486 0.19966 -0.60602 C 0.23056 -0.60509 0.24757 -0.60486 0.27396 -0.60093 C 0.28837 -0.59653 0.30278 -0.5956 0.31754 -0.59468 C 0.3415 -0.58866 0.30677 -0.59676 0.36823 -0.5912 C 0.3717 -0.59097 0.37518 -0.58889 0.37865 -0.58796 C 0.38559 -0.58588 0.39289 -0.58681 0.4 -0.58634 C 0.40938 -0.58171 0.42188 -0.58009 0.43177 -0.57824 C 0.44462 -0.57361 0.45799 -0.57361 0.47066 -0.56852 C 0.47639 -0.56042 0.4842 -0.55741 0.49184 -0.5537 C 0.49358 -0.55162 0.49618 -0.55116 0.49775 -0.54884 C 0.49966 -0.5463 0.5007 -0.54236 0.50226 -0.53912 C 0.50278 -0.53796 0.504 -0.53704 0.50486 -0.53611 C 0.50521 -0.53426 0.50521 -0.53241 0.50591 -0.53102 C 0.50643 -0.52963 0.50799 -0.52917 0.50834 -0.52778 C 0.51198 -0.51134 0.5099 -0.49259 0.51302 -0.47593 C 0.51632 -0.43287 0.51667 -0.425 0.51667 -0.37153 " pathEditMode="relative" rAng="0" ptsTypes="ffffffffffffffffffA">
                                      <p:cBhvr>
                                        <p:cTn id="3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1 -0.35278 C 0.47813 -0.35254 0.45365 -0.35139 0.41754 -0.34861 C 0.41077 -0.34676 0.40729 -0.34861 0.40452 -0.34305 C 0.40226 -0.31597 0.40191 -0.32014 0.40347 -0.28217 C 0.40278 -0.26273 0.40243 -0.24328 0.40191 -0.22384 C 0.40191 -0.22129 0.40052 -0.2169 0.40052 -0.21666 " pathEditMode="relative" rAng="0" ptsTypes="fffffA">
                                      <p:cBhvr>
                                        <p:cTn id="4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022E-16 C -0.03906 0.00602 -0.05764 0.00417 -0.10816 0.00486 C -0.11875 0.0044 -0.13628 0.00972 -0.14045 -0.00301 C -0.14097 -0.07662 -0.1408 -0.15023 -0.14201 -0.22361 C -0.14218 -0.2338 -0.14496 -0.2537 -0.14496 -0.25347 C -0.1434 -0.25833 -0.14201 -0.26343 -0.14045 -0.26806 C -0.14132 -0.29583 -0.13993 -0.32222 -0.14635 -0.34884 C -0.14548 -0.38495 -0.14548 -0.40069 -0.14201 -0.42986 C -0.13923 -0.50069 -0.14045 -0.45856 -0.14045 -0.55694 C -0.14045 -0.55787 -0.14045 -0.55903 -0.14045 -0.55972 " pathEditMode="relative" rAng="0" ptsTypes="fffffffffA">
                                      <p:cBhvr>
                                        <p:cTn id="5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26" y="-2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46 -0.55972 C -0.14011 -0.6 -0.13993 -0.64028 -0.13941 -0.68056 C -0.13924 -0.69051 -0.14549 -0.7081 -0.1382 -0.71019 C -0.1033 -0.72014 -0.06684 -0.71111 -0.03125 -0.71158 C -0.01841 -0.71343 -0.01858 -0.71505 -0.00677 -0.71158 C -0.00261 -0.71042 0.00607 -0.70857 0.00607 -0.70834 C 0.05798 -0.71111 0.11302 -0.70695 0.16423 -0.71482 C 0.16857 -0.71667 0.17048 -0.71505 0.17465 -0.7132 C 0.20364 -0.71389 0.23437 -0.70509 0.2618 -0.71783 C 0.29739 -0.71736 0.33316 -0.71713 0.36875 -0.71621 C 0.37326 -0.71597 0.37725 -0.71297 0.38159 -0.71158 C 0.39184 -0.70787 0.40295 -0.71065 0.41406 -0.71019 C 0.42204 -0.6963 0.43541 -0.68426 0.44791 -0.67917 C 0.44913 -0.67801 0.45017 -0.67685 0.45139 -0.67593 C 0.45243 -0.67523 0.45382 -0.67547 0.45486 -0.67454 C 0.46267 -0.66829 0.45086 -0.67384 0.46059 -0.66991 C 0.4651 -0.66088 0.47257 -0.66065 0.47812 -0.65278 C 0.48177 -0.64769 0.48524 -0.64259 0.48854 -0.63727 C 0.49097 -0.63334 0.49392 -0.63009 0.4967 -0.62639 C 0.49791 -0.62477 0.49895 -0.62338 0.50017 -0.62176 C 0.50104 -0.62084 0.5026 -0.61875 0.5026 -0.61852 C 0.50538 -0.60556 0.50139 -0.62107 0.50607 -0.61088 C 0.50729 -0.6081 0.50746 -0.60463 0.50833 -0.60162 C 0.50868 -0.59537 0.50902 -0.58912 0.50954 -0.58287 C 0.51024 -0.57315 0.5118 -0.55347 0.5118 -0.55324 C 0.51059 -0.52755 0.51597 -0.53264 0.50833 -0.52709 " pathEditMode="relative" rAng="0" ptsTypes="fffffffffffffffffffffffffA">
                                      <p:cBhvr>
                                        <p:cTn id="5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69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129 -0.4926 C 0.49653 -0.49213 0.47935 -0.50301 0.46719 -0.49121 C 0.45938 -0.48334 0.46806 -0.46343 0.46806 -0.44954 C 0.46806 -0.38797 0.46528 -0.35162 0.46528 -0.30093 " pathEditMode="relative" rAng="0" ptsTypes="fffA">
                                      <p:cBhvr>
                                        <p:cTn id="6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184 -0.16181 L 0.54184 0.0881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052 -0.21667 L 0.40052 0.0333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28 -0.30093 L 0.46528 -0.050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17 0.01227 -0.0033 0.06667 0.00364 0.09305 C 0.0052 0.17963 -0.00452 0.15208 0.07326 0.15046 C 0.10989 0.13333 0.21631 0.14861 0.28263 0.14259 C 0.2842 0.14213 0.28576 0.1412 0.28732 0.14097 C 0.35868 0.13426 0.33402 0.16134 0.33142 0.03102 C 0.33142 0.0294 0.33072 0.02801 0.33038 0.02616 C 0.32899 -0.12107 0.33732 -0.06528 0.32673 -0.11945 C 0.33194 -0.12593 0.33072 -0.13241 0.33142 -0.14259 C 0.33107 -0.16181 0.33125 -0.18079 0.33038 -0.2 C 0.32986 -0.21088 0.32447 -0.2206 0.32222 -0.23102 C 0.32204 -0.23982 0.325 -0.34167 0.31753 -0.37824 C 0.31718 -0.39097 0.31996 -0.42662 0.30815 -0.43889 C 0.30416 -0.44306 0.29895 -0.44421 0.29427 -0.44676 C 0.26649 -0.4456 0.24131 -0.44259 0.21406 -0.44028 C 0.18993 -0.4419 0.16614 -0.44514 0.14201 -0.44676 C 0.13454 -0.44908 0.12708 -0.44769 0.11979 -0.45116 C 0.11892 -0.45533 0.11857 -0.45972 0.11753 -0.46366 C 0.1144 -0.47593 0.1092 -0.48658 0.10711 -0.49931 C 0.10434 -0.54375 0.10729 -0.52546 0.10121 -0.55509 C 0.09982 -0.56227 0.09704 -0.56968 0.09548 -0.57685 C 0.09479 -0.58009 0.09305 -0.58611 0.09305 -0.58611 C 0.09201 -0.59908 0.08958 -0.61088 0.08732 -0.62338 C 0.08715 -0.62431 0.08593 -0.6338 0.08489 -0.63565 C 0.07934 -0.6456 0.07204 -0.6463 0.06406 -0.65116 C 0.05104 -0.65903 0.0592 -0.65625 0.04895 -0.65903 C 0.04392 -0.66343 0.04114 -0.66389 0.03489 -0.66505 C -0.01737 -0.68935 0.03038 -0.66829 -0.11615 -0.66991 C -0.16389 -0.67801 -0.21112 -0.6669 -0.25799 -0.68056 C -0.26216 -0.68426 -0.26615 -0.68472 -0.27084 -0.68681 C -0.279 -0.69051 -0.28681 -0.69445 -0.29532 -0.69607 C -0.31094 -0.70347 -0.31685 -0.69861 -0.33941 -0.69769 C -0.36112 -0.68704 -0.38629 -0.6838 -0.40921 -0.68056 C -0.41771 -0.67708 -0.42709 -0.67755 -0.43594 -0.67593 C -0.4415 -0.675 -0.44671 -0.67269 -0.45226 -0.6713 C -0.47448 -0.67315 -0.49723 -0.67662 -0.51858 -0.66667 C -0.52066 -0.66389 -0.52362 -0.66204 -0.52553 -0.65903 C -0.52935 -0.65278 -0.52726 -0.64514 -0.53369 -0.63727 C -0.5356 -0.62986 -0.53768 -0.62292 -0.53941 -0.61551 C -0.53889 -0.58634 -0.5415 -0.55695 -0.53594 -0.5287 C -0.53768 -0.49722 -0.53716 -0.51412 -0.53716 -0.47755 " pathEditMode="relative" ptsTypes="ffffffffffffffffffffffffffffffffffffffffA">
                                      <p:cBhvr>
                                        <p:cTn id="96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3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-0.00642 0.3414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9 0.33936 L 0.02448 0.34005 C 0.0191 0.34051 0.00903 0.247 0.00625 0.17061 L -1.66667E-6 -4.81481E-6 " pathEditMode="relative" rAng="10634301" ptsTypes="FfFF">
                                      <p:cBhvr>
                                        <p:cTn id="158" dur="20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1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-0.01684 0.54769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" y="2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2" grpId="0" animBg="1"/>
      <p:bldP spid="112" grpId="5" animBg="1"/>
      <p:bldP spid="112" grpId="6" animBg="1"/>
      <p:bldP spid="112" grpId="7" animBg="1"/>
      <p:bldP spid="112" grpId="8" animBg="1"/>
      <p:bldP spid="112" grpId="9" animBg="1"/>
      <p:bldP spid="114" grpId="0" animBg="1"/>
      <p:bldP spid="114" grpId="4" animBg="1"/>
      <p:bldP spid="114" grpId="5" animBg="1"/>
      <p:bldP spid="114" grpId="6" animBg="1"/>
      <p:bldP spid="114" grpId="7" animBg="1"/>
      <p:bldP spid="114" grpId="8" animBg="1"/>
      <p:bldP spid="116" grpId="0" animBg="1"/>
      <p:bldP spid="116" grpId="4" animBg="1"/>
      <p:bldP spid="116" grpId="5" animBg="1"/>
      <p:bldP spid="116" grpId="6" animBg="1"/>
      <p:bldP spid="116" grpId="7" animBg="1"/>
      <p:bldP spid="116" grpId="8" animBg="1"/>
      <p:bldP spid="49" grpId="0" animBg="1"/>
      <p:bldP spid="49" grpId="2" animBg="1"/>
      <p:bldP spid="49" grpId="3" animBg="1"/>
      <p:bldP spid="51" grpId="0" animBg="1"/>
      <p:bldP spid="91" grpId="0" animBg="1"/>
      <p:bldP spid="92" grpId="0" animBg="1"/>
      <p:bldP spid="95" grpId="0" animBg="1"/>
      <p:bldP spid="95" grpId="1" animBg="1"/>
      <p:bldP spid="96" grpId="0" animBg="1"/>
      <p:bldP spid="96" grpId="1" animBg="1"/>
      <p:bldP spid="64" grpId="0" animBg="1"/>
      <p:bldP spid="6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UDP Sockets between Clients and Message Adapter</a:t>
            </a:r>
          </a:p>
          <a:p>
            <a:r>
              <a:rPr lang="en-US" dirty="0" smtClean="0"/>
              <a:t>Apache Kafka</a:t>
            </a:r>
          </a:p>
          <a:p>
            <a:r>
              <a:rPr lang="en-US" dirty="0" smtClean="0"/>
              <a:t>Protocol Buffers</a:t>
            </a:r>
          </a:p>
          <a:p>
            <a:r>
              <a:rPr lang="en-US" dirty="0" smtClean="0"/>
              <a:t>Mercury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16343" y="0"/>
            <a:ext cx="82296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43000" y="21336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55405" y="62484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40318" y="6086403"/>
            <a:ext cx="13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-axis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157" y="1564389"/>
            <a:ext cx="7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Y-axis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0634" y="627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8631" y="627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6601" y="627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0413" y="6272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1767" y="6272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87841" y="6272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451" y="6272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91001" y="6271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0540" y="6271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8948" y="480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316" y="4116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948" y="3494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7740" y="2821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774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948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22623" y="5518666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V(1,1)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443630" y="4027520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V(5,3)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443630" y="3358335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V(5,4)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761590" y="4703871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V(4,2)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849393" y="2733304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V(3,5)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665849" y="2209800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V(1,6)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6291494" y="2165866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V(8,5)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5263117" y="4756666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V(6,2)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3435311" y="3043052"/>
            <a:ext cx="2820956" cy="27315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admin\Downloads\simu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310" y="3507560"/>
            <a:ext cx="415554" cy="69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167110" y="3180608"/>
            <a:ext cx="888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Simulator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2741511" y="1480066"/>
            <a:ext cx="3970399" cy="408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94960" y="5518666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V(7,1)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625655" y="3450633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V(1,4)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794960" y="286192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632514" y="169660"/>
            <a:ext cx="291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Vehicles in the system which have not sensed any event or received event.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795954" y="644615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646558" y="624696"/>
            <a:ext cx="291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Vehicles in the system which have</a:t>
            </a:r>
          </a:p>
          <a:p>
            <a:r>
              <a:rPr lang="en-US" sz="1200" dirty="0" smtClean="0"/>
              <a:t> sensed an event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795954" y="1086361"/>
            <a:ext cx="761006" cy="20431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670235" y="1059848"/>
            <a:ext cx="291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Vehicles in the system which have</a:t>
            </a:r>
          </a:p>
          <a:p>
            <a:r>
              <a:rPr lang="en-US" sz="1200" dirty="0" smtClean="0"/>
              <a:t> sensed an event and received the event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794960" y="1521513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672710" y="1463700"/>
            <a:ext cx="291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Vehicles in the system which have</a:t>
            </a:r>
          </a:p>
          <a:p>
            <a:r>
              <a:rPr lang="en-US" sz="1200" dirty="0" smtClean="0"/>
              <a:t> received the event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041844" y="3663652"/>
            <a:ext cx="119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92D050"/>
                </a:solidFill>
              </a:rPr>
              <a:t>Collision(5,2,2</a:t>
            </a:r>
            <a:r>
              <a:rPr lang="en-US" sz="1200" dirty="0" smtClean="0">
                <a:solidFill>
                  <a:srgbClr val="92D050"/>
                </a:solidFill>
              </a:rPr>
              <a:t>)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13924 -0.006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-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4167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0.07517 4.44444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20868 -0.0935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19548 0.0064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6" grpId="0" animBg="1"/>
      <p:bldP spid="28" grpId="0" animBg="1"/>
      <p:bldP spid="29" grpId="0"/>
      <p:bldP spid="29" grpId="1"/>
      <p:bldP spid="37" grpId="0" animBg="1"/>
      <p:bldP spid="39" grpId="0" animBg="1"/>
      <p:bldP spid="41" grpId="0"/>
      <p:bldP spid="44" grpId="0" animBg="1"/>
      <p:bldP spid="45" grpId="0"/>
      <p:bldP spid="46" grpId="0" animBg="1"/>
      <p:bldP spid="47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Direction based events</a:t>
            </a:r>
          </a:p>
          <a:p>
            <a:r>
              <a:rPr lang="en-US" dirty="0" smtClean="0"/>
              <a:t>Integrating Trust</a:t>
            </a:r>
            <a:endParaRPr lang="en-US" dirty="0"/>
          </a:p>
          <a:p>
            <a:r>
              <a:rPr lang="en-US" dirty="0" smtClean="0"/>
              <a:t>Multiple Deployment Scenarios</a:t>
            </a:r>
          </a:p>
          <a:p>
            <a:r>
              <a:rPr lang="en-US" dirty="0" smtClean="0"/>
              <a:t>Retention Period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217</Words>
  <Application>Microsoft Office PowerPoint</Application>
  <PresentationFormat>On-screen Show (4:3)</PresentationFormat>
  <Paragraphs>103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Specific Architecture details</vt:lpstr>
      <vt:lpstr>Implementation</vt:lpstr>
      <vt:lpstr>PowerPoint Presentation</vt:lpstr>
      <vt:lpstr>Implementation Details</vt:lpstr>
      <vt:lpstr>Evaluation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543</cp:revision>
  <dcterms:created xsi:type="dcterms:W3CDTF">2016-11-20T20:03:12Z</dcterms:created>
  <dcterms:modified xsi:type="dcterms:W3CDTF">2016-11-30T17:04:40Z</dcterms:modified>
</cp:coreProperties>
</file>