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79" r:id="rId14"/>
    <p:sldId id="280" r:id="rId15"/>
    <p:sldId id="281" r:id="rId16"/>
    <p:sldId id="282" r:id="rId17"/>
    <p:sldId id="283" r:id="rId18"/>
    <p:sldId id="274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Mercury: A Geo-Aware, mobility-centric messaging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/>
              <a:t>kommineni</a:t>
            </a:r>
            <a:r>
              <a:rPr lang="en-US" dirty="0"/>
              <a:t> and kirk </a:t>
            </a:r>
            <a:r>
              <a:rPr lang="en-US" dirty="0" err="1"/>
              <a:t>webb</a:t>
            </a:r>
            <a:endParaRPr lang="en-US" dirty="0"/>
          </a:p>
          <a:p>
            <a:pPr algn="ctr"/>
            <a:r>
              <a:rPr lang="en-US" dirty="0"/>
              <a:t>Mentor: Kobus van der </a:t>
            </a:r>
            <a:r>
              <a:rPr lang="en-US" dirty="0" err="1"/>
              <a:t>merwe</a:t>
            </a:r>
            <a:endParaRPr lang="en-US" dirty="0"/>
          </a:p>
          <a:p>
            <a:pPr algn="ctr"/>
            <a:r>
              <a:rPr lang="en-US" dirty="0"/>
              <a:t>Cs6480 project – Fall 2016</a:t>
            </a:r>
          </a:p>
        </p:txBody>
      </p:sp>
    </p:spTree>
    <p:extLst>
      <p:ext uri="{BB962C8B-B14F-4D97-AF65-F5344CB8AC3E}">
        <p14:creationId xmlns:p14="http://schemas.microsoft.com/office/powerpoint/2010/main" val="177976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end-to-end message delivery platform</a:t>
            </a:r>
          </a:p>
          <a:p>
            <a:r>
              <a:rPr lang="en-US" dirty="0"/>
              <a:t>Can incorporate related work</a:t>
            </a:r>
          </a:p>
        </p:txBody>
      </p:sp>
    </p:spTree>
    <p:extLst>
      <p:ext uri="{BB962C8B-B14F-4D97-AF65-F5344CB8AC3E}">
        <p14:creationId xmlns:p14="http://schemas.microsoft.com/office/powerpoint/2010/main" val="12982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Mercury: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0311"/>
          </a:xfrm>
        </p:spPr>
        <p:txBody>
          <a:bodyPr>
            <a:normAutofit/>
          </a:bodyPr>
          <a:lstStyle/>
          <a:p>
            <a:r>
              <a:rPr lang="en-US" dirty="0"/>
              <a:t>Relevant content</a:t>
            </a:r>
          </a:p>
          <a:p>
            <a:pPr lvl="1"/>
            <a:r>
              <a:rPr lang="en-US" dirty="0"/>
              <a:t>Geo-addressing, context filtering</a:t>
            </a:r>
          </a:p>
          <a:p>
            <a:r>
              <a:rPr lang="en-US" dirty="0"/>
              <a:t>Robust, low-overhead, low-latency</a:t>
            </a:r>
          </a:p>
          <a:p>
            <a:pPr lvl="1"/>
            <a:r>
              <a:rPr lang="en-US" dirty="0"/>
              <a:t>Safety messages drive requirements</a:t>
            </a:r>
          </a:p>
          <a:p>
            <a:r>
              <a:rPr lang="en-US" dirty="0"/>
              <a:t>Flexible deployment</a:t>
            </a:r>
          </a:p>
          <a:p>
            <a:pPr lvl="1"/>
            <a:r>
              <a:rPr lang="en-US" dirty="0"/>
              <a:t>Existing or new mobile system deployments</a:t>
            </a:r>
          </a:p>
          <a:p>
            <a:r>
              <a:rPr lang="en-US" dirty="0"/>
              <a:t>Reuse of effective technologies</a:t>
            </a:r>
          </a:p>
          <a:p>
            <a:pPr lvl="1"/>
            <a:r>
              <a:rPr lang="en-US" dirty="0" err="1"/>
              <a:t>PubSub</a:t>
            </a:r>
            <a:r>
              <a:rPr lang="en-US" dirty="0"/>
              <a:t>, communication mechanisms (</a:t>
            </a:r>
            <a:r>
              <a:rPr lang="en-US" dirty="0" err="1"/>
              <a:t>eMBMS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0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Mercury components</a:t>
            </a:r>
          </a:p>
        </p:txBody>
      </p:sp>
      <p:sp>
        <p:nvSpPr>
          <p:cNvPr id="4" name="Rectangle: Diagonal Corners Rounded 3"/>
          <p:cNvSpPr/>
          <p:nvPr/>
        </p:nvSpPr>
        <p:spPr>
          <a:xfrm>
            <a:off x="2952732" y="1824446"/>
            <a:ext cx="1535185" cy="9144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5" name="Cylinder 4"/>
          <p:cNvSpPr/>
          <p:nvPr/>
        </p:nvSpPr>
        <p:spPr>
          <a:xfrm rot="5400000">
            <a:off x="5909851" y="1260287"/>
            <a:ext cx="369115" cy="204271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PubSub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326815" y="3013596"/>
            <a:ext cx="1535185" cy="93117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cxnSp>
        <p:nvCxnSpPr>
          <p:cNvPr id="10" name="Connector: Elbow 9"/>
          <p:cNvCxnSpPr>
            <a:stCxn id="5" idx="3"/>
            <a:endCxn id="4" idx="0"/>
          </p:cNvCxnSpPr>
          <p:nvPr/>
        </p:nvCxnSpPr>
        <p:spPr>
          <a:xfrm rot="10800000">
            <a:off x="4487918" y="2281647"/>
            <a:ext cx="585133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6" idx="0"/>
          </p:cNvCxnSpPr>
          <p:nvPr/>
        </p:nvCxnSpPr>
        <p:spPr>
          <a:xfrm flipH="1">
            <a:off x="6094408" y="2466204"/>
            <a:ext cx="1" cy="5473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700899" y="1824446"/>
            <a:ext cx="1535185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Endpoint</a:t>
            </a:r>
          </a:p>
        </p:txBody>
      </p:sp>
      <p:cxnSp>
        <p:nvCxnSpPr>
          <p:cNvPr id="23" name="Straight Arrow Connector 22"/>
          <p:cNvCxnSpPr>
            <a:stCxn id="5" idx="1"/>
            <a:endCxn id="21" idx="1"/>
          </p:cNvCxnSpPr>
          <p:nvPr/>
        </p:nvCxnSpPr>
        <p:spPr>
          <a:xfrm flipV="1">
            <a:off x="7115768" y="2281646"/>
            <a:ext cx="58513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5053648" y="4370664"/>
            <a:ext cx="2081518" cy="11912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Mobile Core</a:t>
            </a:r>
          </a:p>
        </p:txBody>
      </p:sp>
      <p:cxnSp>
        <p:nvCxnSpPr>
          <p:cNvPr id="26" name="Straight Arrow Connector 25"/>
          <p:cNvCxnSpPr>
            <a:stCxn id="6" idx="2"/>
            <a:endCxn id="24" idx="3"/>
          </p:cNvCxnSpPr>
          <p:nvPr/>
        </p:nvCxnSpPr>
        <p:spPr>
          <a:xfrm flipH="1">
            <a:off x="6094407" y="3944774"/>
            <a:ext cx="1" cy="49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Cell-Tower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899" y="4191774"/>
            <a:ext cx="914402" cy="1368555"/>
          </a:xfrm>
          <a:prstGeom prst="rect">
            <a:avLst/>
          </a:prstGeom>
        </p:spPr>
      </p:pic>
      <p:pic>
        <p:nvPicPr>
          <p:cNvPr id="33" name="Picture 32" descr="Cell-Tower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13" y="4191774"/>
            <a:ext cx="914402" cy="1368555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24" idx="0"/>
          </p:cNvCxnSpPr>
          <p:nvPr/>
        </p:nvCxnSpPr>
        <p:spPr>
          <a:xfrm>
            <a:off x="7133431" y="4966283"/>
            <a:ext cx="634775" cy="5117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4412609" y="4966283"/>
            <a:ext cx="647496" cy="5117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96694" y="5560329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Point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24080" y="5560329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Point</a:t>
            </a:r>
          </a:p>
        </p:txBody>
      </p:sp>
      <p:pic>
        <p:nvPicPr>
          <p:cNvPr id="40" name="Picture 39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466" y="4191774"/>
            <a:ext cx="554200" cy="650191"/>
          </a:xfrm>
          <a:prstGeom prst="rect">
            <a:avLst/>
          </a:prstGeom>
        </p:spPr>
      </p:pic>
      <p:pic>
        <p:nvPicPr>
          <p:cNvPr id="41" name="Picture 40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466" y="4910138"/>
            <a:ext cx="554200" cy="650191"/>
          </a:xfrm>
          <a:prstGeom prst="rect">
            <a:avLst/>
          </a:prstGeom>
        </p:spPr>
      </p:pic>
      <p:pic>
        <p:nvPicPr>
          <p:cNvPr id="42" name="Picture 41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98532" y="4191774"/>
            <a:ext cx="554200" cy="650191"/>
          </a:xfrm>
          <a:prstGeom prst="rect">
            <a:avLst/>
          </a:prstGeom>
        </p:spPr>
      </p:pic>
      <p:pic>
        <p:nvPicPr>
          <p:cNvPr id="43" name="Picture 42" descr="Simple Cellphone Clipart by anubisza on Deviant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98532" y="4914333"/>
            <a:ext cx="554200" cy="650191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 rot="2277131">
            <a:off x="2316490" y="3897446"/>
            <a:ext cx="887924" cy="1023458"/>
            <a:chOff x="2508770" y="3598877"/>
            <a:chExt cx="887924" cy="1023458"/>
          </a:xfrm>
        </p:grpSpPr>
        <p:sp>
          <p:nvSpPr>
            <p:cNvPr id="44" name="Arc 43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 rot="12782066">
            <a:off x="9038771" y="3730721"/>
            <a:ext cx="887924" cy="1023458"/>
            <a:chOff x="2508770" y="3598877"/>
            <a:chExt cx="887924" cy="1023458"/>
          </a:xfrm>
        </p:grpSpPr>
        <p:sp>
          <p:nvSpPr>
            <p:cNvPr id="50" name="Arc 49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 rot="2174497">
            <a:off x="2379049" y="4896211"/>
            <a:ext cx="887924" cy="1023458"/>
            <a:chOff x="2508770" y="3598877"/>
            <a:chExt cx="887924" cy="1023458"/>
          </a:xfrm>
        </p:grpSpPr>
        <p:sp>
          <p:nvSpPr>
            <p:cNvPr id="54" name="Arc 53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c 55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12968342">
            <a:off x="9071959" y="4598372"/>
            <a:ext cx="887924" cy="1023458"/>
            <a:chOff x="2508770" y="3598877"/>
            <a:chExt cx="887924" cy="1023458"/>
          </a:xfrm>
        </p:grpSpPr>
        <p:sp>
          <p:nvSpPr>
            <p:cNvPr id="58" name="Arc 57"/>
            <p:cNvSpPr/>
            <p:nvPr/>
          </p:nvSpPr>
          <p:spPr>
            <a:xfrm>
              <a:off x="2508770" y="3598877"/>
              <a:ext cx="887924" cy="102345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>
              <a:off x="2650921" y="3708692"/>
              <a:ext cx="643206" cy="73008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>
              <a:off x="2819347" y="3812648"/>
              <a:ext cx="377393" cy="42798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Callout: Line 60"/>
          <p:cNvSpPr/>
          <p:nvPr/>
        </p:nvSpPr>
        <p:spPr>
          <a:xfrm>
            <a:off x="10097665" y="3356993"/>
            <a:ext cx="1222774" cy="763265"/>
          </a:xfrm>
          <a:prstGeom prst="borderCallout1">
            <a:avLst>
              <a:gd name="adj1" fmla="val 18750"/>
              <a:gd name="adj2" fmla="val -8333"/>
              <a:gd name="adj3" fmla="val 101509"/>
              <a:gd name="adj4" fmla="val -32158"/>
            </a:avLst>
          </a:prstGeom>
          <a:solidFill>
            <a:schemeClr val="lt1">
              <a:alpha val="71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401229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</a:t>
            </a:r>
            <a:r>
              <a:rPr lang="en-US" dirty="0" err="1"/>
              <a:t>pubsub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464194" y="2378119"/>
            <a:ext cx="6359584" cy="2946471"/>
            <a:chOff x="2316490" y="1824446"/>
            <a:chExt cx="9003949" cy="4171636"/>
          </a:xfrm>
        </p:grpSpPr>
        <p:sp>
          <p:nvSpPr>
            <p:cNvPr id="4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  <a:endParaRPr lang="en-US" sz="2000" dirty="0"/>
            </a:p>
          </p:txBody>
        </p:sp>
        <p:sp>
          <p:nvSpPr>
            <p:cNvPr id="5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/>
                <a:t>PubSub</a:t>
              </a:r>
              <a:endParaRPr lang="en-US" sz="2000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Adapter</a:t>
              </a:r>
            </a:p>
          </p:txBody>
        </p:sp>
        <p:cxnSp>
          <p:nvCxnSpPr>
            <p:cNvPr id="10" name="Connector: Elbow 9"/>
            <p:cNvCxnSpPr>
              <a:stCxn id="5" idx="3"/>
              <a:endCxn id="4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6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Endpoint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21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Mobile Core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4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33" name="Picture 32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313" y="5560329"/>
              <a:ext cx="1622309" cy="435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1338" y="5544512"/>
              <a:ext cx="1453961" cy="435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pic>
          <p:nvPicPr>
            <p:cNvPr id="40" name="Picture 3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41" name="Picture 4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42" name="Picture 4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43" name="Picture 4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44" name="Arc 4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50" name="Arc 49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54" name="Arc 5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 Endpoint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7197754" y="2357799"/>
            <a:ext cx="1872048" cy="66617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/>
          <p:cNvCxnSpPr>
            <a:stCxn id="7" idx="0"/>
          </p:cNvCxnSpPr>
          <p:nvPr/>
        </p:nvCxnSpPr>
        <p:spPr>
          <a:xfrm rot="16200000" flipV="1">
            <a:off x="6413335" y="637356"/>
            <a:ext cx="998782" cy="2442104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1413" y="2008306"/>
            <a:ext cx="4325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Apache Kafka, Unmodified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Transports messages by </a:t>
            </a:r>
            <a:r>
              <a:rPr lang="en-US" sz="2400" i="1" dirty="0"/>
              <a:t>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Queue for “going back in time”</a:t>
            </a:r>
          </a:p>
        </p:txBody>
      </p:sp>
    </p:spTree>
    <p:extLst>
      <p:ext uri="{BB962C8B-B14F-4D97-AF65-F5344CB8AC3E}">
        <p14:creationId xmlns:p14="http://schemas.microsoft.com/office/powerpoint/2010/main" val="201530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broker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64194" y="2378119"/>
            <a:ext cx="6359584" cy="2946471"/>
            <a:chOff x="2316490" y="1824446"/>
            <a:chExt cx="9003949" cy="4171636"/>
          </a:xfrm>
        </p:grpSpPr>
        <p:sp>
          <p:nvSpPr>
            <p:cNvPr id="4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  <a:endParaRPr lang="en-US" sz="2000" dirty="0"/>
            </a:p>
          </p:txBody>
        </p:sp>
        <p:sp>
          <p:nvSpPr>
            <p:cNvPr id="5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/>
                <a:t>PubSub</a:t>
              </a:r>
              <a:endParaRPr lang="en-US" sz="2000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Adapter</a:t>
              </a:r>
            </a:p>
          </p:txBody>
        </p:sp>
        <p:cxnSp>
          <p:nvCxnSpPr>
            <p:cNvPr id="10" name="Connector: Elbow 9"/>
            <p:cNvCxnSpPr>
              <a:stCxn id="5" idx="3"/>
              <a:endCxn id="4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6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Endpoint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21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Mobile Core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4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33" name="Picture 32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313" y="5560329"/>
              <a:ext cx="1622309" cy="435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1338" y="5544512"/>
              <a:ext cx="1453961" cy="435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pic>
          <p:nvPicPr>
            <p:cNvPr id="40" name="Picture 3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41" name="Picture 4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42" name="Picture 4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43" name="Picture 4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44" name="Arc 4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50" name="Arc 49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54" name="Arc 5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 Endpoint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5691674" y="2219003"/>
            <a:ext cx="1514469" cy="94979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/>
          <p:cNvCxnSpPr>
            <a:cxnSpLocks/>
            <a:stCxn id="7" idx="0"/>
          </p:cNvCxnSpPr>
          <p:nvPr/>
        </p:nvCxnSpPr>
        <p:spPr>
          <a:xfrm rot="16200000" flipV="1">
            <a:off x="5547143" y="1317237"/>
            <a:ext cx="876764" cy="926768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1413" y="2008306"/>
            <a:ext cx="4325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Aggregation services (AOI)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collection/analysis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Triggers and handlers</a:t>
            </a:r>
          </a:p>
        </p:txBody>
      </p:sp>
    </p:spTree>
    <p:extLst>
      <p:ext uri="{BB962C8B-B14F-4D97-AF65-F5344CB8AC3E}">
        <p14:creationId xmlns:p14="http://schemas.microsoft.com/office/powerpoint/2010/main" val="2639066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Adapter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64194" y="2378119"/>
            <a:ext cx="6359584" cy="2946471"/>
            <a:chOff x="2316490" y="1824446"/>
            <a:chExt cx="9003949" cy="4171636"/>
          </a:xfrm>
        </p:grpSpPr>
        <p:sp>
          <p:nvSpPr>
            <p:cNvPr id="4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  <a:endParaRPr lang="en-US" sz="2000" dirty="0"/>
            </a:p>
          </p:txBody>
        </p:sp>
        <p:sp>
          <p:nvSpPr>
            <p:cNvPr id="5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/>
                <a:t>PubSub</a:t>
              </a:r>
              <a:endParaRPr lang="en-US" sz="2000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Adapter</a:t>
              </a:r>
            </a:p>
          </p:txBody>
        </p:sp>
        <p:cxnSp>
          <p:nvCxnSpPr>
            <p:cNvPr id="10" name="Connector: Elbow 9"/>
            <p:cNvCxnSpPr>
              <a:stCxn id="5" idx="3"/>
              <a:endCxn id="4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6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Endpoint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21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Mobile Core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4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33" name="Picture 32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313" y="5560329"/>
              <a:ext cx="1622309" cy="435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1338" y="5544512"/>
              <a:ext cx="1453961" cy="435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pic>
          <p:nvPicPr>
            <p:cNvPr id="40" name="Picture 3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41" name="Picture 4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42" name="Picture 4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43" name="Picture 4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44" name="Arc 4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50" name="Arc 49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54" name="Arc 5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 Endpoint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7375341" y="3023970"/>
            <a:ext cx="1514469" cy="102221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1413" y="2008306"/>
            <a:ext cx="4325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Interface to Mobile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Manages Client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Client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Scopes Geo-Addresses</a:t>
            </a:r>
          </a:p>
        </p:txBody>
      </p:sp>
      <p:cxnSp>
        <p:nvCxnSpPr>
          <p:cNvPr id="14" name="Connector: Elbow 13"/>
          <p:cNvCxnSpPr>
            <a:cxnSpLocks/>
            <a:stCxn id="7" idx="1"/>
          </p:cNvCxnSpPr>
          <p:nvPr/>
        </p:nvCxnSpPr>
        <p:spPr>
          <a:xfrm rot="10800000">
            <a:off x="5427865" y="1854774"/>
            <a:ext cx="1947477" cy="1680305"/>
          </a:xfrm>
          <a:prstGeom prst="bentConnector3">
            <a:avLst>
              <a:gd name="adj1" fmla="val 99968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8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Client endpoint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64194" y="2378119"/>
            <a:ext cx="6359584" cy="2946471"/>
            <a:chOff x="2316490" y="1824446"/>
            <a:chExt cx="9003949" cy="4171636"/>
          </a:xfrm>
        </p:grpSpPr>
        <p:sp>
          <p:nvSpPr>
            <p:cNvPr id="4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  <a:endParaRPr lang="en-US" sz="2000" dirty="0"/>
            </a:p>
          </p:txBody>
        </p:sp>
        <p:sp>
          <p:nvSpPr>
            <p:cNvPr id="5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/>
                <a:t>PubSub</a:t>
              </a:r>
              <a:endParaRPr lang="en-US" sz="2000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Adapter</a:t>
              </a:r>
            </a:p>
          </p:txBody>
        </p:sp>
        <p:cxnSp>
          <p:nvCxnSpPr>
            <p:cNvPr id="10" name="Connector: Elbow 9"/>
            <p:cNvCxnSpPr>
              <a:stCxn id="5" idx="3"/>
              <a:endCxn id="4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6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Endpoint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21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Mobile Core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4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33" name="Picture 32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313" y="5560329"/>
              <a:ext cx="1622309" cy="435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1338" y="5544512"/>
              <a:ext cx="1453961" cy="435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pic>
          <p:nvPicPr>
            <p:cNvPr id="40" name="Picture 3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41" name="Picture 4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42" name="Picture 4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43" name="Picture 4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44" name="Arc 4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50" name="Arc 49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54" name="Arc 5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 Endpoint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10798027" y="3303333"/>
            <a:ext cx="1173063" cy="87050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1413" y="2008306"/>
            <a:ext cx="4325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Agent on mobile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Sends mobile telemetry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Interface for apps</a:t>
            </a:r>
          </a:p>
        </p:txBody>
      </p:sp>
      <p:cxnSp>
        <p:nvCxnSpPr>
          <p:cNvPr id="14" name="Connector: Elbow 13"/>
          <p:cNvCxnSpPr>
            <a:cxnSpLocks/>
            <a:stCxn id="7" idx="0"/>
          </p:cNvCxnSpPr>
          <p:nvPr/>
        </p:nvCxnSpPr>
        <p:spPr>
          <a:xfrm rot="16200000" flipV="1">
            <a:off x="8513460" y="432234"/>
            <a:ext cx="1977872" cy="3764326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6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Component: Service endpoint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64194" y="2378119"/>
            <a:ext cx="6359584" cy="2946471"/>
            <a:chOff x="2316490" y="1824446"/>
            <a:chExt cx="9003949" cy="4171636"/>
          </a:xfrm>
        </p:grpSpPr>
        <p:sp>
          <p:nvSpPr>
            <p:cNvPr id="4" name="Rectangle: Diagonal Corners Rounded 3"/>
            <p:cNvSpPr/>
            <p:nvPr/>
          </p:nvSpPr>
          <p:spPr>
            <a:xfrm>
              <a:off x="2952732" y="1824446"/>
              <a:ext cx="1535185" cy="914400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  <a:endParaRPr lang="en-US" sz="2000" dirty="0"/>
            </a:p>
          </p:txBody>
        </p:sp>
        <p:sp>
          <p:nvSpPr>
            <p:cNvPr id="5" name="Cylinder 4"/>
            <p:cNvSpPr/>
            <p:nvPr/>
          </p:nvSpPr>
          <p:spPr>
            <a:xfrm rot="5400000">
              <a:off x="5909851" y="1260287"/>
              <a:ext cx="369115" cy="2042718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/>
                <a:t>PubSub</a:t>
              </a:r>
              <a:endParaRPr lang="en-US" sz="2000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326815" y="3013596"/>
              <a:ext cx="1535185" cy="9311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Adapter</a:t>
              </a:r>
            </a:p>
          </p:txBody>
        </p:sp>
        <p:cxnSp>
          <p:nvCxnSpPr>
            <p:cNvPr id="10" name="Connector: Elbow 9"/>
            <p:cNvCxnSpPr>
              <a:stCxn id="5" idx="3"/>
              <a:endCxn id="4" idx="0"/>
            </p:cNvCxnSpPr>
            <p:nvPr/>
          </p:nvCxnSpPr>
          <p:spPr>
            <a:xfrm rot="10800000">
              <a:off x="4487918" y="2281647"/>
              <a:ext cx="585133" cy="1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4"/>
              <a:endCxn id="6" idx="0"/>
            </p:cNvCxnSpPr>
            <p:nvPr/>
          </p:nvCxnSpPr>
          <p:spPr>
            <a:xfrm flipH="1">
              <a:off x="6094408" y="2466204"/>
              <a:ext cx="1" cy="54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700899" y="1824446"/>
              <a:ext cx="1535185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Endpoint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21" idx="1"/>
            </p:cNvCxnSpPr>
            <p:nvPr/>
          </p:nvCxnSpPr>
          <p:spPr>
            <a:xfrm flipV="1">
              <a:off x="7115768" y="2281646"/>
              <a:ext cx="58513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loud 23"/>
            <p:cNvSpPr/>
            <p:nvPr/>
          </p:nvSpPr>
          <p:spPr>
            <a:xfrm>
              <a:off x="5053648" y="4370664"/>
              <a:ext cx="2081518" cy="1191237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Mobile Core</a:t>
              </a:r>
            </a:p>
          </p:txBody>
        </p:sp>
        <p:cxnSp>
          <p:nvCxnSpPr>
            <p:cNvPr id="26" name="Straight Arrow Connector 25"/>
            <p:cNvCxnSpPr>
              <a:stCxn id="6" idx="2"/>
              <a:endCxn id="24" idx="3"/>
            </p:cNvCxnSpPr>
            <p:nvPr/>
          </p:nvCxnSpPr>
          <p:spPr>
            <a:xfrm flipH="1">
              <a:off x="6094407" y="3944774"/>
              <a:ext cx="1" cy="49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899" y="4191774"/>
              <a:ext cx="914402" cy="1368555"/>
            </a:xfrm>
            <a:prstGeom prst="rect">
              <a:avLst/>
            </a:prstGeom>
          </p:spPr>
        </p:pic>
        <p:pic>
          <p:nvPicPr>
            <p:cNvPr id="33" name="Picture 32" descr="Cell-Tower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3513" y="4191774"/>
              <a:ext cx="914402" cy="1368555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>
              <a:stCxn id="24" idx="0"/>
            </p:cNvCxnSpPr>
            <p:nvPr/>
          </p:nvCxnSpPr>
          <p:spPr>
            <a:xfrm>
              <a:off x="7133431" y="4966283"/>
              <a:ext cx="634775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4" idx="2"/>
            </p:cNvCxnSpPr>
            <p:nvPr/>
          </p:nvCxnSpPr>
          <p:spPr>
            <a:xfrm flipH="1">
              <a:off x="4412609" y="4966283"/>
              <a:ext cx="647496" cy="51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62313" y="5560329"/>
              <a:ext cx="1622309" cy="435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21338" y="5544512"/>
              <a:ext cx="1453961" cy="435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Access Point</a:t>
              </a:r>
            </a:p>
          </p:txBody>
        </p:sp>
        <p:pic>
          <p:nvPicPr>
            <p:cNvPr id="40" name="Picture 39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191774"/>
              <a:ext cx="554200" cy="650191"/>
            </a:xfrm>
            <a:prstGeom prst="rect">
              <a:avLst/>
            </a:prstGeom>
          </p:spPr>
        </p:pic>
        <p:pic>
          <p:nvPicPr>
            <p:cNvPr id="41" name="Picture 40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9466" y="4910138"/>
              <a:ext cx="554200" cy="650191"/>
            </a:xfrm>
            <a:prstGeom prst="rect">
              <a:avLst/>
            </a:prstGeom>
          </p:spPr>
        </p:pic>
        <p:pic>
          <p:nvPicPr>
            <p:cNvPr id="42" name="Picture 41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191774"/>
              <a:ext cx="554200" cy="650191"/>
            </a:xfrm>
            <a:prstGeom prst="rect">
              <a:avLst/>
            </a:prstGeom>
          </p:spPr>
        </p:pic>
        <p:pic>
          <p:nvPicPr>
            <p:cNvPr id="43" name="Picture 42" descr="Simple Cellphone Clipart by anubisza on DeviantAr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98532" y="4914333"/>
              <a:ext cx="554200" cy="650191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277131">
              <a:off x="2316490" y="3897446"/>
              <a:ext cx="887924" cy="1023458"/>
              <a:chOff x="2508770" y="3598877"/>
              <a:chExt cx="887924" cy="1023458"/>
            </a:xfrm>
          </p:grpSpPr>
          <p:sp>
            <p:nvSpPr>
              <p:cNvPr id="44" name="Arc 4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2782066">
              <a:off x="9038771" y="3730721"/>
              <a:ext cx="887924" cy="1023458"/>
              <a:chOff x="2508770" y="3598877"/>
              <a:chExt cx="887924" cy="1023458"/>
            </a:xfrm>
          </p:grpSpPr>
          <p:sp>
            <p:nvSpPr>
              <p:cNvPr id="50" name="Arc 49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2174497">
              <a:off x="2379049" y="4896211"/>
              <a:ext cx="887924" cy="1023458"/>
              <a:chOff x="2508770" y="3598877"/>
              <a:chExt cx="887924" cy="1023458"/>
            </a:xfrm>
          </p:grpSpPr>
          <p:sp>
            <p:nvSpPr>
              <p:cNvPr id="54" name="Arc 53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Arc 55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2968342">
              <a:off x="9071959" y="4598372"/>
              <a:ext cx="887924" cy="1023458"/>
              <a:chOff x="2508770" y="3598877"/>
              <a:chExt cx="887924" cy="1023458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2508770" y="3598877"/>
                <a:ext cx="887924" cy="102345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650921" y="3708692"/>
                <a:ext cx="643206" cy="73008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2819347" y="3812648"/>
                <a:ext cx="377393" cy="42798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Callout: Line 60"/>
            <p:cNvSpPr/>
            <p:nvPr/>
          </p:nvSpPr>
          <p:spPr>
            <a:xfrm>
              <a:off x="10097665" y="3356993"/>
              <a:ext cx="1222774" cy="763264"/>
            </a:xfrm>
            <a:prstGeom prst="borderCallout1">
              <a:avLst>
                <a:gd name="adj1" fmla="val 18750"/>
                <a:gd name="adj2" fmla="val -8333"/>
                <a:gd name="adj3" fmla="val 101509"/>
                <a:gd name="adj4" fmla="val -32158"/>
              </a:avLst>
            </a:prstGeom>
            <a:solidFill>
              <a:schemeClr val="lt1">
                <a:alpha val="71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 Endpoint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9069803" y="2179916"/>
            <a:ext cx="1483547" cy="103811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1413" y="2008306"/>
            <a:ext cx="4325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Service-specific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Likely uses Broker services</a:t>
            </a:r>
          </a:p>
        </p:txBody>
      </p:sp>
      <p:cxnSp>
        <p:nvCxnSpPr>
          <p:cNvPr id="14" name="Connector: Elbow 13"/>
          <p:cNvCxnSpPr>
            <a:cxnSpLocks/>
            <a:stCxn id="7" idx="0"/>
          </p:cNvCxnSpPr>
          <p:nvPr/>
        </p:nvCxnSpPr>
        <p:spPr>
          <a:xfrm rot="16200000" flipV="1">
            <a:off x="8388467" y="756806"/>
            <a:ext cx="828016" cy="2018204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2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74476"/>
          </a:xfrm>
        </p:spPr>
        <p:txBody>
          <a:bodyPr>
            <a:normAutofit/>
          </a:bodyPr>
          <a:lstStyle/>
          <a:p>
            <a:r>
              <a:rPr lang="en-US" dirty="0"/>
              <a:t>Latency/complexity tradeoffs</a:t>
            </a:r>
          </a:p>
          <a:p>
            <a:r>
              <a:rPr lang="en-US" dirty="0"/>
              <a:t>“Within the City” (future / new) - ~10ms RTT</a:t>
            </a:r>
          </a:p>
          <a:p>
            <a:pPr lvl="1"/>
            <a:r>
              <a:rPr lang="en-US" dirty="0"/>
              <a:t>Metropolitan Intelligent Transportation System</a:t>
            </a:r>
          </a:p>
          <a:p>
            <a:pPr lvl="1"/>
            <a:r>
              <a:rPr lang="en-US" dirty="0" err="1"/>
              <a:t>CloudRAN</a:t>
            </a:r>
            <a:r>
              <a:rPr lang="en-US" dirty="0"/>
              <a:t> Data Center</a:t>
            </a:r>
          </a:p>
          <a:p>
            <a:r>
              <a:rPr lang="en-US" dirty="0"/>
              <a:t>Existing mobile carrier deployments</a:t>
            </a:r>
          </a:p>
          <a:p>
            <a:pPr lvl="1"/>
            <a:r>
              <a:rPr lang="en-US" dirty="0"/>
              <a:t>“Tap in” at regional datacenter - ~25ms RTT</a:t>
            </a:r>
          </a:p>
          <a:p>
            <a:pPr lvl="1"/>
            <a:r>
              <a:rPr lang="en-US" dirty="0"/>
              <a:t>Integrate right at the edge (</a:t>
            </a:r>
            <a:r>
              <a:rPr lang="en-US" dirty="0" err="1"/>
              <a:t>eNodeB</a:t>
            </a:r>
            <a:r>
              <a:rPr lang="en-US" dirty="0"/>
              <a:t> access point) – ~0ms RTT…</a:t>
            </a:r>
          </a:p>
          <a:p>
            <a:pPr lvl="1"/>
            <a:r>
              <a:rPr lang="en-US" dirty="0"/>
              <a:t>National datacenter at client data egress - ~50ms RTT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7870" b="-22"/>
          <a:stretch/>
        </p:blipFill>
        <p:spPr>
          <a:xfrm>
            <a:off x="7312505" y="335400"/>
            <a:ext cx="3518218" cy="46983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75705" y="407729"/>
            <a:ext cx="2608976" cy="191269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Line 5"/>
          <p:cNvSpPr/>
          <p:nvPr/>
        </p:nvSpPr>
        <p:spPr>
          <a:xfrm>
            <a:off x="10464280" y="3541132"/>
            <a:ext cx="863658" cy="539102"/>
          </a:xfrm>
          <a:prstGeom prst="borderCallout1">
            <a:avLst>
              <a:gd name="adj1" fmla="val 18750"/>
              <a:gd name="adj2" fmla="val -8333"/>
              <a:gd name="adj3" fmla="val 101509"/>
              <a:gd name="adj4" fmla="val -32158"/>
            </a:avLst>
          </a:prstGeom>
          <a:solidFill>
            <a:schemeClr val="lt1">
              <a:alpha val="71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 Endpoint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9671617" y="3452933"/>
            <a:ext cx="1736521" cy="104862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08324" y="4719483"/>
            <a:ext cx="2343737" cy="2181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Mercury in 4G Context</a:t>
            </a:r>
          </a:p>
        </p:txBody>
      </p:sp>
    </p:spTree>
    <p:extLst>
      <p:ext uri="{BB962C8B-B14F-4D97-AF65-F5344CB8AC3E}">
        <p14:creationId xmlns:p14="http://schemas.microsoft.com/office/powerpoint/2010/main" val="55860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576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Focuses on one end or the other</a:t>
            </a:r>
          </a:p>
          <a:p>
            <a:pPr lvl="1"/>
            <a:r>
              <a:rPr lang="en-US" dirty="0"/>
              <a:t>Vehicle Area Networks</a:t>
            </a:r>
          </a:p>
          <a:p>
            <a:pPr lvl="2"/>
            <a:r>
              <a:rPr lang="en-US" dirty="0"/>
              <a:t>Clustering, delivery resilience, with LTE bridging</a:t>
            </a:r>
          </a:p>
          <a:p>
            <a:pPr lvl="2"/>
            <a:r>
              <a:rPr lang="en-US" dirty="0" err="1"/>
              <a:t>VMaSC</a:t>
            </a:r>
            <a:r>
              <a:rPr lang="en-US" dirty="0"/>
              <a:t>, MDMAC, </a:t>
            </a:r>
            <a:r>
              <a:rPr lang="en-US" dirty="0" err="1"/>
              <a:t>NHop</a:t>
            </a:r>
            <a:endParaRPr lang="en-US" dirty="0"/>
          </a:p>
          <a:p>
            <a:pPr lvl="1"/>
            <a:r>
              <a:rPr lang="en-US" dirty="0"/>
              <a:t>Mobile </a:t>
            </a:r>
            <a:r>
              <a:rPr lang="en-US" dirty="0" err="1"/>
              <a:t>pubsub</a:t>
            </a:r>
            <a:endParaRPr lang="en-US" dirty="0"/>
          </a:p>
          <a:p>
            <a:pPr lvl="2"/>
            <a:r>
              <a:rPr lang="en-US" dirty="0"/>
              <a:t>Tracking changes in association</a:t>
            </a:r>
          </a:p>
          <a:p>
            <a:pPr lvl="2"/>
            <a:r>
              <a:rPr lang="en-US" dirty="0" err="1"/>
              <a:t>MoPS</a:t>
            </a:r>
            <a:endParaRPr lang="en-US" dirty="0"/>
          </a:p>
          <a:p>
            <a:r>
              <a:rPr lang="en-US" dirty="0"/>
              <a:t>Deficiencies: </a:t>
            </a:r>
          </a:p>
          <a:p>
            <a:pPr lvl="1"/>
            <a:r>
              <a:rPr lang="en-US" dirty="0"/>
              <a:t>Little to no attention paid to mobile core network</a:t>
            </a:r>
          </a:p>
          <a:p>
            <a:pPr lvl="1"/>
            <a:r>
              <a:rPr lang="en-US" dirty="0"/>
              <a:t>No holistic systems (that we could find)</a:t>
            </a:r>
          </a:p>
        </p:txBody>
      </p:sp>
    </p:spTree>
    <p:extLst>
      <p:ext uri="{BB962C8B-B14F-4D97-AF65-F5344CB8AC3E}">
        <p14:creationId xmlns:p14="http://schemas.microsoft.com/office/powerpoint/2010/main" val="346938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782" y="0"/>
            <a:ext cx="2642013" cy="3137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23" y="0"/>
            <a:ext cx="9905998" cy="147857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22" y="1682455"/>
            <a:ext cx="9905999" cy="2927036"/>
          </a:xfrm>
        </p:spPr>
        <p:txBody>
          <a:bodyPr>
            <a:normAutofit/>
          </a:bodyPr>
          <a:lstStyle/>
          <a:p>
            <a:r>
              <a:rPr lang="en-US" sz="2800" dirty="0"/>
              <a:t>Things move around; things with computers attached</a:t>
            </a:r>
          </a:p>
          <a:p>
            <a:pPr lvl="1"/>
            <a:r>
              <a:rPr lang="en-US" sz="2800" dirty="0"/>
              <a:t>Vehicles: on-board systems, or passenger’s devices</a:t>
            </a:r>
          </a:p>
          <a:p>
            <a:pPr lvl="1"/>
            <a:r>
              <a:rPr lang="en-US" sz="2800" dirty="0"/>
              <a:t>People: walking, riding bicycles, etc.</a:t>
            </a:r>
          </a:p>
          <a:p>
            <a:pPr lvl="1"/>
            <a:r>
              <a:rPr lang="en-US" sz="2800" dirty="0"/>
              <a:t>Intelligent Transportation Systems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0" y="4457615"/>
            <a:ext cx="3025119" cy="226985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Rectangle 6"/>
          <p:cNvSpPr/>
          <p:nvPr/>
        </p:nvSpPr>
        <p:spPr>
          <a:xfrm>
            <a:off x="2718034" y="4883650"/>
            <a:ext cx="91020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Want: location-relevant communication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Problem: No holistic mobile messaging system exists…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Solution: Design and build one!</a:t>
            </a:r>
          </a:p>
        </p:txBody>
      </p:sp>
    </p:spTree>
    <p:extLst>
      <p:ext uri="{BB962C8B-B14F-4D97-AF65-F5344CB8AC3E}">
        <p14:creationId xmlns:p14="http://schemas.microsoft.com/office/powerpoint/2010/main" val="101865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6742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Road conditions: </a:t>
            </a:r>
          </a:p>
          <a:p>
            <a:pPr lvl="2"/>
            <a:r>
              <a:rPr lang="en-US" sz="2200" dirty="0"/>
              <a:t>Collisions</a:t>
            </a:r>
          </a:p>
          <a:p>
            <a:pPr lvl="2"/>
            <a:r>
              <a:rPr lang="en-US" sz="2000" dirty="0"/>
              <a:t>Congestion</a:t>
            </a:r>
          </a:p>
          <a:p>
            <a:pPr lvl="2"/>
            <a:r>
              <a:rPr lang="en-US" sz="2000" dirty="0"/>
              <a:t>Emergency vehicle</a:t>
            </a:r>
          </a:p>
          <a:p>
            <a:pPr lvl="2"/>
            <a:r>
              <a:rPr lang="en-US" sz="2000" dirty="0"/>
              <a:t>Unsafe conditions (ice)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Consumer: gas prices, flash sales,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802" y="3728057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306" y="963416"/>
            <a:ext cx="4078996" cy="2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latency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3362"/>
          </a:xfrm>
        </p:spPr>
        <p:txBody>
          <a:bodyPr>
            <a:normAutofit/>
          </a:bodyPr>
          <a:lstStyle/>
          <a:p>
            <a:r>
              <a:rPr lang="en-US" sz="2800" dirty="0"/>
              <a:t>Message latency requirements</a:t>
            </a:r>
          </a:p>
          <a:p>
            <a:pPr lvl="1"/>
            <a:r>
              <a:rPr lang="en-US" sz="2400" dirty="0"/>
              <a:t>High (&gt; 1 second)</a:t>
            </a:r>
          </a:p>
          <a:p>
            <a:pPr lvl="2"/>
            <a:r>
              <a:rPr lang="en-US" sz="2000" dirty="0"/>
              <a:t>Consumer messages</a:t>
            </a:r>
          </a:p>
          <a:p>
            <a:pPr lvl="2"/>
            <a:r>
              <a:rPr lang="en-US" sz="2000" dirty="0"/>
              <a:t>Congestion, approaching emergency vehicle</a:t>
            </a:r>
          </a:p>
          <a:p>
            <a:pPr lvl="1"/>
            <a:r>
              <a:rPr lang="en-US" sz="2400" dirty="0"/>
              <a:t>Medium (&lt; 50ms)</a:t>
            </a:r>
          </a:p>
          <a:p>
            <a:pPr lvl="2"/>
            <a:r>
              <a:rPr lang="en-US" sz="2000" dirty="0"/>
              <a:t>Lane change notification</a:t>
            </a:r>
          </a:p>
          <a:p>
            <a:pPr lvl="1"/>
            <a:r>
              <a:rPr lang="en-US" sz="2400" dirty="0"/>
              <a:t>Low (&lt; 10ms)</a:t>
            </a:r>
          </a:p>
          <a:p>
            <a:pPr lvl="2"/>
            <a:r>
              <a:rPr lang="en-US" sz="2000" dirty="0"/>
              <a:t>Immediate control response (collision imminent)</a:t>
            </a:r>
          </a:p>
        </p:txBody>
      </p:sp>
    </p:spTree>
    <p:extLst>
      <p:ext uri="{BB962C8B-B14F-4D97-AF65-F5344CB8AC3E}">
        <p14:creationId xmlns:p14="http://schemas.microsoft.com/office/powerpoint/2010/main" val="328164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424" y="2432986"/>
            <a:ext cx="4767975" cy="2979984"/>
          </a:xfrm>
        </p:spPr>
      </p:pic>
    </p:spTree>
    <p:extLst>
      <p:ext uri="{BB962C8B-B14F-4D97-AF65-F5344CB8AC3E}">
        <p14:creationId xmlns:p14="http://schemas.microsoft.com/office/powerpoint/2010/main" val="170400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contribution: mercury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 algn="ctr"/>
            <a:r>
              <a:rPr lang="en-US" sz="2400" dirty="0">
                <a:highlight>
                  <a:srgbClr val="008000"/>
                </a:highlight>
              </a:rPr>
              <a:t>A Geo-Aware, Mobility-Centric Messaging System</a:t>
            </a:r>
          </a:p>
        </p:txBody>
      </p:sp>
    </p:spTree>
    <p:extLst>
      <p:ext uri="{BB962C8B-B14F-4D97-AF65-F5344CB8AC3E}">
        <p14:creationId xmlns:p14="http://schemas.microsoft.com/office/powerpoint/2010/main" val="64417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Geo-aware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matters. Trajectory matters. Context matters.</a:t>
            </a:r>
          </a:p>
          <a:p>
            <a:r>
              <a:rPr lang="en-US" dirty="0"/>
              <a:t>Address endpoints by location (geo-addressing)</a:t>
            </a:r>
          </a:p>
          <a:p>
            <a:r>
              <a:rPr lang="en-US" dirty="0"/>
              <a:t>Filter endpoints by context: Area of Interest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600" y="4316154"/>
            <a:ext cx="3701621" cy="17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Mobility-centric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60" y="2097088"/>
            <a:ext cx="9905999" cy="3541714"/>
          </a:xfrm>
        </p:spPr>
        <p:txBody>
          <a:bodyPr/>
          <a:lstStyle/>
          <a:p>
            <a:r>
              <a:rPr lang="en-US" dirty="0"/>
              <a:t>The mobility core network is NOT A BLACK BOX!</a:t>
            </a:r>
          </a:p>
          <a:p>
            <a:r>
              <a:rPr lang="en-US" dirty="0"/>
              <a:t>Where to deploy components?</a:t>
            </a:r>
          </a:p>
          <a:p>
            <a:r>
              <a:rPr lang="en-US" dirty="0"/>
              <a:t>Work with provided mechanisms/facilities</a:t>
            </a:r>
          </a:p>
          <a:p>
            <a:pPr lvl="1"/>
            <a:r>
              <a:rPr lang="en-US" dirty="0"/>
              <a:t>Broadcasting in 3GPP: </a:t>
            </a:r>
            <a:r>
              <a:rPr lang="en-US" dirty="0" err="1"/>
              <a:t>eMBMS</a:t>
            </a:r>
            <a:endParaRPr lang="en-US" dirty="0"/>
          </a:p>
          <a:p>
            <a:pPr lvl="1"/>
            <a:r>
              <a:rPr lang="en-US" dirty="0"/>
              <a:t>Location-agnostic endpoint addresses (</a:t>
            </a:r>
            <a:r>
              <a:rPr lang="en-US" dirty="0" err="1"/>
              <a:t>MobilityFirst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785" y="2150407"/>
            <a:ext cx="4385387" cy="28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5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Short, self-contained communication between actors (think: Tweets)</a:t>
            </a:r>
          </a:p>
          <a:p>
            <a:r>
              <a:rPr lang="en-US" dirty="0"/>
              <a:t>One message, potentially many clients (</a:t>
            </a:r>
            <a:r>
              <a:rPr lang="en-US" dirty="0" err="1"/>
              <a:t>pubsub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32" y="3278088"/>
            <a:ext cx="2852857" cy="29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5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367</TotalTime>
  <Words>550</Words>
  <Application>Microsoft Office PowerPoint</Application>
  <PresentationFormat>Widescreen</PresentationFormat>
  <Paragraphs>161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Tw Cen MT</vt:lpstr>
      <vt:lpstr>Wingdings</vt:lpstr>
      <vt:lpstr>Circuit</vt:lpstr>
      <vt:lpstr>Mercury: A Geo-Aware, mobility-centric messaging system</vt:lpstr>
      <vt:lpstr>Introduction</vt:lpstr>
      <vt:lpstr>Types of messages</vt:lpstr>
      <vt:lpstr>Message latency requirements</vt:lpstr>
      <vt:lpstr>Consequences…</vt:lpstr>
      <vt:lpstr>Our contribution: mercury</vt:lpstr>
      <vt:lpstr>Geo-aware</vt:lpstr>
      <vt:lpstr>Mobility-centric</vt:lpstr>
      <vt:lpstr>Messaging</vt:lpstr>
      <vt:lpstr>SysteM</vt:lpstr>
      <vt:lpstr>Mercury: design goals</vt:lpstr>
      <vt:lpstr>Mercury components</vt:lpstr>
      <vt:lpstr>Component: pubsub</vt:lpstr>
      <vt:lpstr>Component: broker</vt:lpstr>
      <vt:lpstr>Component: Adapter</vt:lpstr>
      <vt:lpstr>Component: Client endpoint</vt:lpstr>
      <vt:lpstr>Component: Service endpoint</vt:lpstr>
      <vt:lpstr>Deployment scenarios</vt:lpstr>
      <vt:lpstr>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Mercury: A Geo-Aware, mobility-centric messaging system</dc:title>
  <dc:creator>Bob Barker</dc:creator>
  <cp:lastModifiedBy>Bob Barker</cp:lastModifiedBy>
  <cp:revision>55</cp:revision>
  <dcterms:created xsi:type="dcterms:W3CDTF">2016-11-25T19:04:12Z</dcterms:created>
  <dcterms:modified xsi:type="dcterms:W3CDTF">2016-11-29T21:31:18Z</dcterms:modified>
</cp:coreProperties>
</file>