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58" autoAdjust="0"/>
    <p:restoredTop sz="94660"/>
  </p:normalViewPr>
  <p:slideViewPr>
    <p:cSldViewPr snapToGrid="0">
      <p:cViewPr>
        <p:scale>
          <a:sx n="70" d="100"/>
          <a:sy n="70" d="100"/>
        </p:scale>
        <p:origin x="509" y="2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2CAD6-C26A-E64A-B325-8A7EC27FCB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7C89C63-A630-2525-38C2-104A45C001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C5ED207-D767-06FB-ABEB-3F4FFFA25278}"/>
              </a:ext>
            </a:extLst>
          </p:cNvPr>
          <p:cNvSpPr>
            <a:spLocks noGrp="1"/>
          </p:cNvSpPr>
          <p:nvPr>
            <p:ph type="dt" sz="half" idx="10"/>
          </p:nvPr>
        </p:nvSpPr>
        <p:spPr/>
        <p:txBody>
          <a:bodyPr/>
          <a:lstStyle/>
          <a:p>
            <a:fld id="{5A5CDAF2-A6AF-41AD-A3EF-59E1EE5378C0}" type="datetimeFigureOut">
              <a:rPr lang="en-IN" smtClean="0"/>
              <a:t>22-07-2024</a:t>
            </a:fld>
            <a:endParaRPr lang="en-IN"/>
          </a:p>
        </p:txBody>
      </p:sp>
      <p:sp>
        <p:nvSpPr>
          <p:cNvPr id="5" name="Footer Placeholder 4">
            <a:extLst>
              <a:ext uri="{FF2B5EF4-FFF2-40B4-BE49-F238E27FC236}">
                <a16:creationId xmlns:a16="http://schemas.microsoft.com/office/drawing/2014/main" id="{FC74A996-A7D5-5C49-233F-0E27017603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61C4EE-5AF4-2911-3F23-21D02E12D0E2}"/>
              </a:ext>
            </a:extLst>
          </p:cNvPr>
          <p:cNvSpPr>
            <a:spLocks noGrp="1"/>
          </p:cNvSpPr>
          <p:nvPr>
            <p:ph type="sldNum" sz="quarter" idx="12"/>
          </p:nvPr>
        </p:nvSpPr>
        <p:spPr/>
        <p:txBody>
          <a:bodyPr/>
          <a:lstStyle/>
          <a:p>
            <a:fld id="{5275BA6E-764A-4F5B-874A-2E0320EEB98F}" type="slidenum">
              <a:rPr lang="en-IN" smtClean="0"/>
              <a:t>‹#›</a:t>
            </a:fld>
            <a:endParaRPr lang="en-IN"/>
          </a:p>
        </p:txBody>
      </p:sp>
    </p:spTree>
    <p:extLst>
      <p:ext uri="{BB962C8B-B14F-4D97-AF65-F5344CB8AC3E}">
        <p14:creationId xmlns:p14="http://schemas.microsoft.com/office/powerpoint/2010/main" val="2383863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758A7-D363-981B-E21A-0C5D1526E8F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EEA0A7-93F6-EBC9-540D-F213C0974E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A47409-9978-31A7-0A4F-AC1C0423EF24}"/>
              </a:ext>
            </a:extLst>
          </p:cNvPr>
          <p:cNvSpPr>
            <a:spLocks noGrp="1"/>
          </p:cNvSpPr>
          <p:nvPr>
            <p:ph type="dt" sz="half" idx="10"/>
          </p:nvPr>
        </p:nvSpPr>
        <p:spPr/>
        <p:txBody>
          <a:bodyPr/>
          <a:lstStyle/>
          <a:p>
            <a:fld id="{5A5CDAF2-A6AF-41AD-A3EF-59E1EE5378C0}" type="datetimeFigureOut">
              <a:rPr lang="en-IN" smtClean="0"/>
              <a:t>22-07-2024</a:t>
            </a:fld>
            <a:endParaRPr lang="en-IN"/>
          </a:p>
        </p:txBody>
      </p:sp>
      <p:sp>
        <p:nvSpPr>
          <p:cNvPr id="5" name="Footer Placeholder 4">
            <a:extLst>
              <a:ext uri="{FF2B5EF4-FFF2-40B4-BE49-F238E27FC236}">
                <a16:creationId xmlns:a16="http://schemas.microsoft.com/office/drawing/2014/main" id="{F2785C5B-B391-69B4-9E57-51B7E5A3C1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03CD27-C743-3853-32E4-613813E3C4AC}"/>
              </a:ext>
            </a:extLst>
          </p:cNvPr>
          <p:cNvSpPr>
            <a:spLocks noGrp="1"/>
          </p:cNvSpPr>
          <p:nvPr>
            <p:ph type="sldNum" sz="quarter" idx="12"/>
          </p:nvPr>
        </p:nvSpPr>
        <p:spPr/>
        <p:txBody>
          <a:bodyPr/>
          <a:lstStyle/>
          <a:p>
            <a:fld id="{5275BA6E-764A-4F5B-874A-2E0320EEB98F}" type="slidenum">
              <a:rPr lang="en-IN" smtClean="0"/>
              <a:t>‹#›</a:t>
            </a:fld>
            <a:endParaRPr lang="en-IN"/>
          </a:p>
        </p:txBody>
      </p:sp>
    </p:spTree>
    <p:extLst>
      <p:ext uri="{BB962C8B-B14F-4D97-AF65-F5344CB8AC3E}">
        <p14:creationId xmlns:p14="http://schemas.microsoft.com/office/powerpoint/2010/main" val="1052360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73998B-063A-9711-4DC4-8EB6FF23D4E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44C3E57-F0F0-5819-1EDF-9C1F5E24E6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012F99-61F8-9B7D-47DF-02576876932A}"/>
              </a:ext>
            </a:extLst>
          </p:cNvPr>
          <p:cNvSpPr>
            <a:spLocks noGrp="1"/>
          </p:cNvSpPr>
          <p:nvPr>
            <p:ph type="dt" sz="half" idx="10"/>
          </p:nvPr>
        </p:nvSpPr>
        <p:spPr/>
        <p:txBody>
          <a:bodyPr/>
          <a:lstStyle/>
          <a:p>
            <a:fld id="{5A5CDAF2-A6AF-41AD-A3EF-59E1EE5378C0}" type="datetimeFigureOut">
              <a:rPr lang="en-IN" smtClean="0"/>
              <a:t>22-07-2024</a:t>
            </a:fld>
            <a:endParaRPr lang="en-IN"/>
          </a:p>
        </p:txBody>
      </p:sp>
      <p:sp>
        <p:nvSpPr>
          <p:cNvPr id="5" name="Footer Placeholder 4">
            <a:extLst>
              <a:ext uri="{FF2B5EF4-FFF2-40B4-BE49-F238E27FC236}">
                <a16:creationId xmlns:a16="http://schemas.microsoft.com/office/drawing/2014/main" id="{914A59FB-60BE-A1B7-0250-91F5424CBB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A89DFB-121E-BB2E-D0C4-E18F8D03A528}"/>
              </a:ext>
            </a:extLst>
          </p:cNvPr>
          <p:cNvSpPr>
            <a:spLocks noGrp="1"/>
          </p:cNvSpPr>
          <p:nvPr>
            <p:ph type="sldNum" sz="quarter" idx="12"/>
          </p:nvPr>
        </p:nvSpPr>
        <p:spPr/>
        <p:txBody>
          <a:bodyPr/>
          <a:lstStyle/>
          <a:p>
            <a:fld id="{5275BA6E-764A-4F5B-874A-2E0320EEB98F}" type="slidenum">
              <a:rPr lang="en-IN" smtClean="0"/>
              <a:t>‹#›</a:t>
            </a:fld>
            <a:endParaRPr lang="en-IN"/>
          </a:p>
        </p:txBody>
      </p:sp>
    </p:spTree>
    <p:extLst>
      <p:ext uri="{BB962C8B-B14F-4D97-AF65-F5344CB8AC3E}">
        <p14:creationId xmlns:p14="http://schemas.microsoft.com/office/powerpoint/2010/main" val="482587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9AC4E-E6C5-B414-6FC4-E83B7051F1B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B00DD82-8E62-E02D-0262-0B0BA88925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7AECFF-8BB3-888F-4A4B-B7D30E3F5A2C}"/>
              </a:ext>
            </a:extLst>
          </p:cNvPr>
          <p:cNvSpPr>
            <a:spLocks noGrp="1"/>
          </p:cNvSpPr>
          <p:nvPr>
            <p:ph type="dt" sz="half" idx="10"/>
          </p:nvPr>
        </p:nvSpPr>
        <p:spPr/>
        <p:txBody>
          <a:bodyPr/>
          <a:lstStyle/>
          <a:p>
            <a:fld id="{5A5CDAF2-A6AF-41AD-A3EF-59E1EE5378C0}" type="datetimeFigureOut">
              <a:rPr lang="en-IN" smtClean="0"/>
              <a:t>22-07-2024</a:t>
            </a:fld>
            <a:endParaRPr lang="en-IN"/>
          </a:p>
        </p:txBody>
      </p:sp>
      <p:sp>
        <p:nvSpPr>
          <p:cNvPr id="5" name="Footer Placeholder 4">
            <a:extLst>
              <a:ext uri="{FF2B5EF4-FFF2-40B4-BE49-F238E27FC236}">
                <a16:creationId xmlns:a16="http://schemas.microsoft.com/office/drawing/2014/main" id="{733D2869-D09E-6278-5A82-5B64E5E3B0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674FF2-FB2C-0FE1-D8F6-832199580E81}"/>
              </a:ext>
            </a:extLst>
          </p:cNvPr>
          <p:cNvSpPr>
            <a:spLocks noGrp="1"/>
          </p:cNvSpPr>
          <p:nvPr>
            <p:ph type="sldNum" sz="quarter" idx="12"/>
          </p:nvPr>
        </p:nvSpPr>
        <p:spPr/>
        <p:txBody>
          <a:bodyPr/>
          <a:lstStyle/>
          <a:p>
            <a:fld id="{5275BA6E-764A-4F5B-874A-2E0320EEB98F}" type="slidenum">
              <a:rPr lang="en-IN" smtClean="0"/>
              <a:t>‹#›</a:t>
            </a:fld>
            <a:endParaRPr lang="en-IN"/>
          </a:p>
        </p:txBody>
      </p:sp>
    </p:spTree>
    <p:extLst>
      <p:ext uri="{BB962C8B-B14F-4D97-AF65-F5344CB8AC3E}">
        <p14:creationId xmlns:p14="http://schemas.microsoft.com/office/powerpoint/2010/main" val="1318171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8DE1A-F20D-F693-53BF-7C02A7FF2E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F8F9A8B-1FF5-1A71-89AB-C87982D398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796B5E-4450-A9C5-B7C7-C62860659296}"/>
              </a:ext>
            </a:extLst>
          </p:cNvPr>
          <p:cNvSpPr>
            <a:spLocks noGrp="1"/>
          </p:cNvSpPr>
          <p:nvPr>
            <p:ph type="dt" sz="half" idx="10"/>
          </p:nvPr>
        </p:nvSpPr>
        <p:spPr/>
        <p:txBody>
          <a:bodyPr/>
          <a:lstStyle/>
          <a:p>
            <a:fld id="{5A5CDAF2-A6AF-41AD-A3EF-59E1EE5378C0}" type="datetimeFigureOut">
              <a:rPr lang="en-IN" smtClean="0"/>
              <a:t>22-07-2024</a:t>
            </a:fld>
            <a:endParaRPr lang="en-IN"/>
          </a:p>
        </p:txBody>
      </p:sp>
      <p:sp>
        <p:nvSpPr>
          <p:cNvPr id="5" name="Footer Placeholder 4">
            <a:extLst>
              <a:ext uri="{FF2B5EF4-FFF2-40B4-BE49-F238E27FC236}">
                <a16:creationId xmlns:a16="http://schemas.microsoft.com/office/drawing/2014/main" id="{98807344-B5E9-2BD7-44FE-63D85F87C7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BF13D5-565C-A225-1FB7-8BB6D70B4D82}"/>
              </a:ext>
            </a:extLst>
          </p:cNvPr>
          <p:cNvSpPr>
            <a:spLocks noGrp="1"/>
          </p:cNvSpPr>
          <p:nvPr>
            <p:ph type="sldNum" sz="quarter" idx="12"/>
          </p:nvPr>
        </p:nvSpPr>
        <p:spPr/>
        <p:txBody>
          <a:bodyPr/>
          <a:lstStyle/>
          <a:p>
            <a:fld id="{5275BA6E-764A-4F5B-874A-2E0320EEB98F}" type="slidenum">
              <a:rPr lang="en-IN" smtClean="0"/>
              <a:t>‹#›</a:t>
            </a:fld>
            <a:endParaRPr lang="en-IN"/>
          </a:p>
        </p:txBody>
      </p:sp>
    </p:spTree>
    <p:extLst>
      <p:ext uri="{BB962C8B-B14F-4D97-AF65-F5344CB8AC3E}">
        <p14:creationId xmlns:p14="http://schemas.microsoft.com/office/powerpoint/2010/main" val="3455450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3FFF5-D5F6-EDDC-40D6-44C7A21DD8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64D5EBD-4992-7940-D815-3967D5301F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D26F671-37EE-115E-7569-B0C79478A5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7A942A5-CF15-DBA5-974F-37B0404E6BC1}"/>
              </a:ext>
            </a:extLst>
          </p:cNvPr>
          <p:cNvSpPr>
            <a:spLocks noGrp="1"/>
          </p:cNvSpPr>
          <p:nvPr>
            <p:ph type="dt" sz="half" idx="10"/>
          </p:nvPr>
        </p:nvSpPr>
        <p:spPr/>
        <p:txBody>
          <a:bodyPr/>
          <a:lstStyle/>
          <a:p>
            <a:fld id="{5A5CDAF2-A6AF-41AD-A3EF-59E1EE5378C0}" type="datetimeFigureOut">
              <a:rPr lang="en-IN" smtClean="0"/>
              <a:t>22-07-2024</a:t>
            </a:fld>
            <a:endParaRPr lang="en-IN"/>
          </a:p>
        </p:txBody>
      </p:sp>
      <p:sp>
        <p:nvSpPr>
          <p:cNvPr id="6" name="Footer Placeholder 5">
            <a:extLst>
              <a:ext uri="{FF2B5EF4-FFF2-40B4-BE49-F238E27FC236}">
                <a16:creationId xmlns:a16="http://schemas.microsoft.com/office/drawing/2014/main" id="{818BCABA-B592-5D01-8732-6C40CE9033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6B5ACC-9AA8-588D-F26C-59D756A23E94}"/>
              </a:ext>
            </a:extLst>
          </p:cNvPr>
          <p:cNvSpPr>
            <a:spLocks noGrp="1"/>
          </p:cNvSpPr>
          <p:nvPr>
            <p:ph type="sldNum" sz="quarter" idx="12"/>
          </p:nvPr>
        </p:nvSpPr>
        <p:spPr/>
        <p:txBody>
          <a:bodyPr/>
          <a:lstStyle/>
          <a:p>
            <a:fld id="{5275BA6E-764A-4F5B-874A-2E0320EEB98F}" type="slidenum">
              <a:rPr lang="en-IN" smtClean="0"/>
              <a:t>‹#›</a:t>
            </a:fld>
            <a:endParaRPr lang="en-IN"/>
          </a:p>
        </p:txBody>
      </p:sp>
    </p:spTree>
    <p:extLst>
      <p:ext uri="{BB962C8B-B14F-4D97-AF65-F5344CB8AC3E}">
        <p14:creationId xmlns:p14="http://schemas.microsoft.com/office/powerpoint/2010/main" val="2473741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7F57B-3FBF-58F4-A2FC-52A3CDC6BB7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C786D1B-DB3C-B829-9D06-295A7BDCC9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B5C1D2-AB13-3663-7D24-32D6CB0518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03A27EE-8542-29A4-9F0D-D5A978975F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6309C6-871E-CE10-B796-81FC0B4035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0C30FB1-E5A8-75CF-651C-DDC59892D1F5}"/>
              </a:ext>
            </a:extLst>
          </p:cNvPr>
          <p:cNvSpPr>
            <a:spLocks noGrp="1"/>
          </p:cNvSpPr>
          <p:nvPr>
            <p:ph type="dt" sz="half" idx="10"/>
          </p:nvPr>
        </p:nvSpPr>
        <p:spPr/>
        <p:txBody>
          <a:bodyPr/>
          <a:lstStyle/>
          <a:p>
            <a:fld id="{5A5CDAF2-A6AF-41AD-A3EF-59E1EE5378C0}" type="datetimeFigureOut">
              <a:rPr lang="en-IN" smtClean="0"/>
              <a:t>22-07-2024</a:t>
            </a:fld>
            <a:endParaRPr lang="en-IN"/>
          </a:p>
        </p:txBody>
      </p:sp>
      <p:sp>
        <p:nvSpPr>
          <p:cNvPr id="8" name="Footer Placeholder 7">
            <a:extLst>
              <a:ext uri="{FF2B5EF4-FFF2-40B4-BE49-F238E27FC236}">
                <a16:creationId xmlns:a16="http://schemas.microsoft.com/office/drawing/2014/main" id="{9865047B-1AE1-6A9B-7D00-97C5A48333C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B86EC42-BE99-27F7-6782-B094013CF60C}"/>
              </a:ext>
            </a:extLst>
          </p:cNvPr>
          <p:cNvSpPr>
            <a:spLocks noGrp="1"/>
          </p:cNvSpPr>
          <p:nvPr>
            <p:ph type="sldNum" sz="quarter" idx="12"/>
          </p:nvPr>
        </p:nvSpPr>
        <p:spPr/>
        <p:txBody>
          <a:bodyPr/>
          <a:lstStyle/>
          <a:p>
            <a:fld id="{5275BA6E-764A-4F5B-874A-2E0320EEB98F}" type="slidenum">
              <a:rPr lang="en-IN" smtClean="0"/>
              <a:t>‹#›</a:t>
            </a:fld>
            <a:endParaRPr lang="en-IN"/>
          </a:p>
        </p:txBody>
      </p:sp>
    </p:spTree>
    <p:extLst>
      <p:ext uri="{BB962C8B-B14F-4D97-AF65-F5344CB8AC3E}">
        <p14:creationId xmlns:p14="http://schemas.microsoft.com/office/powerpoint/2010/main" val="825524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2DE42-465C-F170-2AF5-38BBFC39E9F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87A2A6C-6FA0-A63B-0910-614DF6EF8FF4}"/>
              </a:ext>
            </a:extLst>
          </p:cNvPr>
          <p:cNvSpPr>
            <a:spLocks noGrp="1"/>
          </p:cNvSpPr>
          <p:nvPr>
            <p:ph type="dt" sz="half" idx="10"/>
          </p:nvPr>
        </p:nvSpPr>
        <p:spPr/>
        <p:txBody>
          <a:bodyPr/>
          <a:lstStyle/>
          <a:p>
            <a:fld id="{5A5CDAF2-A6AF-41AD-A3EF-59E1EE5378C0}" type="datetimeFigureOut">
              <a:rPr lang="en-IN" smtClean="0"/>
              <a:t>22-07-2024</a:t>
            </a:fld>
            <a:endParaRPr lang="en-IN"/>
          </a:p>
        </p:txBody>
      </p:sp>
      <p:sp>
        <p:nvSpPr>
          <p:cNvPr id="4" name="Footer Placeholder 3">
            <a:extLst>
              <a:ext uri="{FF2B5EF4-FFF2-40B4-BE49-F238E27FC236}">
                <a16:creationId xmlns:a16="http://schemas.microsoft.com/office/drawing/2014/main" id="{67107626-160F-3106-B0C4-392123E9481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DA5ADED-B776-98BC-A9AB-8158F77A20DD}"/>
              </a:ext>
            </a:extLst>
          </p:cNvPr>
          <p:cNvSpPr>
            <a:spLocks noGrp="1"/>
          </p:cNvSpPr>
          <p:nvPr>
            <p:ph type="sldNum" sz="quarter" idx="12"/>
          </p:nvPr>
        </p:nvSpPr>
        <p:spPr/>
        <p:txBody>
          <a:bodyPr/>
          <a:lstStyle/>
          <a:p>
            <a:fld id="{5275BA6E-764A-4F5B-874A-2E0320EEB98F}" type="slidenum">
              <a:rPr lang="en-IN" smtClean="0"/>
              <a:t>‹#›</a:t>
            </a:fld>
            <a:endParaRPr lang="en-IN"/>
          </a:p>
        </p:txBody>
      </p:sp>
    </p:spTree>
    <p:extLst>
      <p:ext uri="{BB962C8B-B14F-4D97-AF65-F5344CB8AC3E}">
        <p14:creationId xmlns:p14="http://schemas.microsoft.com/office/powerpoint/2010/main" val="2524786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169E1C-696C-ED23-BD92-6390C91282BB}"/>
              </a:ext>
            </a:extLst>
          </p:cNvPr>
          <p:cNvSpPr>
            <a:spLocks noGrp="1"/>
          </p:cNvSpPr>
          <p:nvPr>
            <p:ph type="dt" sz="half" idx="10"/>
          </p:nvPr>
        </p:nvSpPr>
        <p:spPr/>
        <p:txBody>
          <a:bodyPr/>
          <a:lstStyle/>
          <a:p>
            <a:fld id="{5A5CDAF2-A6AF-41AD-A3EF-59E1EE5378C0}" type="datetimeFigureOut">
              <a:rPr lang="en-IN" smtClean="0"/>
              <a:t>22-07-2024</a:t>
            </a:fld>
            <a:endParaRPr lang="en-IN"/>
          </a:p>
        </p:txBody>
      </p:sp>
      <p:sp>
        <p:nvSpPr>
          <p:cNvPr id="3" name="Footer Placeholder 2">
            <a:extLst>
              <a:ext uri="{FF2B5EF4-FFF2-40B4-BE49-F238E27FC236}">
                <a16:creationId xmlns:a16="http://schemas.microsoft.com/office/drawing/2014/main" id="{02677A48-AF98-91F0-D772-3B5B959185B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FAE6520-B2FE-D71F-54C8-3078B8B67549}"/>
              </a:ext>
            </a:extLst>
          </p:cNvPr>
          <p:cNvSpPr>
            <a:spLocks noGrp="1"/>
          </p:cNvSpPr>
          <p:nvPr>
            <p:ph type="sldNum" sz="quarter" idx="12"/>
          </p:nvPr>
        </p:nvSpPr>
        <p:spPr/>
        <p:txBody>
          <a:bodyPr/>
          <a:lstStyle/>
          <a:p>
            <a:fld id="{5275BA6E-764A-4F5B-874A-2E0320EEB98F}" type="slidenum">
              <a:rPr lang="en-IN" smtClean="0"/>
              <a:t>‹#›</a:t>
            </a:fld>
            <a:endParaRPr lang="en-IN"/>
          </a:p>
        </p:txBody>
      </p:sp>
    </p:spTree>
    <p:extLst>
      <p:ext uri="{BB962C8B-B14F-4D97-AF65-F5344CB8AC3E}">
        <p14:creationId xmlns:p14="http://schemas.microsoft.com/office/powerpoint/2010/main" val="267784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D97AC-976A-DCDB-F2C8-ECB2B76FCF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5E35663-D41B-71E4-F6CD-B9539D5D38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6745DF1-58B9-A0FA-6FAC-7867FC9B72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8A3095-510F-3D1C-8AF2-4DD9B80A6EDA}"/>
              </a:ext>
            </a:extLst>
          </p:cNvPr>
          <p:cNvSpPr>
            <a:spLocks noGrp="1"/>
          </p:cNvSpPr>
          <p:nvPr>
            <p:ph type="dt" sz="half" idx="10"/>
          </p:nvPr>
        </p:nvSpPr>
        <p:spPr/>
        <p:txBody>
          <a:bodyPr/>
          <a:lstStyle/>
          <a:p>
            <a:fld id="{5A5CDAF2-A6AF-41AD-A3EF-59E1EE5378C0}" type="datetimeFigureOut">
              <a:rPr lang="en-IN" smtClean="0"/>
              <a:t>22-07-2024</a:t>
            </a:fld>
            <a:endParaRPr lang="en-IN"/>
          </a:p>
        </p:txBody>
      </p:sp>
      <p:sp>
        <p:nvSpPr>
          <p:cNvPr id="6" name="Footer Placeholder 5">
            <a:extLst>
              <a:ext uri="{FF2B5EF4-FFF2-40B4-BE49-F238E27FC236}">
                <a16:creationId xmlns:a16="http://schemas.microsoft.com/office/drawing/2014/main" id="{7206EC84-C023-9253-CAA3-B10AD7B23B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F35A5A-1299-BD20-7688-D4492745141C}"/>
              </a:ext>
            </a:extLst>
          </p:cNvPr>
          <p:cNvSpPr>
            <a:spLocks noGrp="1"/>
          </p:cNvSpPr>
          <p:nvPr>
            <p:ph type="sldNum" sz="quarter" idx="12"/>
          </p:nvPr>
        </p:nvSpPr>
        <p:spPr/>
        <p:txBody>
          <a:bodyPr/>
          <a:lstStyle/>
          <a:p>
            <a:fld id="{5275BA6E-764A-4F5B-874A-2E0320EEB98F}" type="slidenum">
              <a:rPr lang="en-IN" smtClean="0"/>
              <a:t>‹#›</a:t>
            </a:fld>
            <a:endParaRPr lang="en-IN"/>
          </a:p>
        </p:txBody>
      </p:sp>
    </p:spTree>
    <p:extLst>
      <p:ext uri="{BB962C8B-B14F-4D97-AF65-F5344CB8AC3E}">
        <p14:creationId xmlns:p14="http://schemas.microsoft.com/office/powerpoint/2010/main" val="3383937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AB6C9-54FF-03B0-3277-CDBD06A08D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FBDFAB0-35F7-46DF-1D04-D3108000FD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F21F0CB-6541-0F55-DC4C-6080011713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610A37-5322-13B7-10F0-FBB2EE522875}"/>
              </a:ext>
            </a:extLst>
          </p:cNvPr>
          <p:cNvSpPr>
            <a:spLocks noGrp="1"/>
          </p:cNvSpPr>
          <p:nvPr>
            <p:ph type="dt" sz="half" idx="10"/>
          </p:nvPr>
        </p:nvSpPr>
        <p:spPr/>
        <p:txBody>
          <a:bodyPr/>
          <a:lstStyle/>
          <a:p>
            <a:fld id="{5A5CDAF2-A6AF-41AD-A3EF-59E1EE5378C0}" type="datetimeFigureOut">
              <a:rPr lang="en-IN" smtClean="0"/>
              <a:t>22-07-2024</a:t>
            </a:fld>
            <a:endParaRPr lang="en-IN"/>
          </a:p>
        </p:txBody>
      </p:sp>
      <p:sp>
        <p:nvSpPr>
          <p:cNvPr id="6" name="Footer Placeholder 5">
            <a:extLst>
              <a:ext uri="{FF2B5EF4-FFF2-40B4-BE49-F238E27FC236}">
                <a16:creationId xmlns:a16="http://schemas.microsoft.com/office/drawing/2014/main" id="{BB841552-DC4B-0299-10AC-DDA04FEEFC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478434-03B1-AB41-C2F8-8909372C23E9}"/>
              </a:ext>
            </a:extLst>
          </p:cNvPr>
          <p:cNvSpPr>
            <a:spLocks noGrp="1"/>
          </p:cNvSpPr>
          <p:nvPr>
            <p:ph type="sldNum" sz="quarter" idx="12"/>
          </p:nvPr>
        </p:nvSpPr>
        <p:spPr/>
        <p:txBody>
          <a:bodyPr/>
          <a:lstStyle/>
          <a:p>
            <a:fld id="{5275BA6E-764A-4F5B-874A-2E0320EEB98F}" type="slidenum">
              <a:rPr lang="en-IN" smtClean="0"/>
              <a:t>‹#›</a:t>
            </a:fld>
            <a:endParaRPr lang="en-IN"/>
          </a:p>
        </p:txBody>
      </p:sp>
    </p:spTree>
    <p:extLst>
      <p:ext uri="{BB962C8B-B14F-4D97-AF65-F5344CB8AC3E}">
        <p14:creationId xmlns:p14="http://schemas.microsoft.com/office/powerpoint/2010/main" val="3485823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F2D0A3-F916-0953-826A-F4394B4EE0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313A2BD-A44C-1D22-5C1A-66C41259C5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556E69-B971-A803-5EF1-B7AE48E192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5CDAF2-A6AF-41AD-A3EF-59E1EE5378C0}" type="datetimeFigureOut">
              <a:rPr lang="en-IN" smtClean="0"/>
              <a:t>22-07-2024</a:t>
            </a:fld>
            <a:endParaRPr lang="en-IN"/>
          </a:p>
        </p:txBody>
      </p:sp>
      <p:sp>
        <p:nvSpPr>
          <p:cNvPr id="5" name="Footer Placeholder 4">
            <a:extLst>
              <a:ext uri="{FF2B5EF4-FFF2-40B4-BE49-F238E27FC236}">
                <a16:creationId xmlns:a16="http://schemas.microsoft.com/office/drawing/2014/main" id="{D9969F4F-9049-BC4D-C7E9-2813C765C7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BC4FBBB-0FEF-CCD1-92E7-B959FBE430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75BA6E-764A-4F5B-874A-2E0320EEB98F}" type="slidenum">
              <a:rPr lang="en-IN" smtClean="0"/>
              <a:t>‹#›</a:t>
            </a:fld>
            <a:endParaRPr lang="en-IN"/>
          </a:p>
        </p:txBody>
      </p:sp>
    </p:spTree>
    <p:extLst>
      <p:ext uri="{BB962C8B-B14F-4D97-AF65-F5344CB8AC3E}">
        <p14:creationId xmlns:p14="http://schemas.microsoft.com/office/powerpoint/2010/main" val="36391794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6946F5C5-73BC-E9DA-C55D-ADAB1EDDC0C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 name="Rectangle 4">
            <a:extLst>
              <a:ext uri="{FF2B5EF4-FFF2-40B4-BE49-F238E27FC236}">
                <a16:creationId xmlns:a16="http://schemas.microsoft.com/office/drawing/2014/main" id="{772DE6C0-4183-6261-A445-B8854E1B5DFD}"/>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5">
            <a:extLst>
              <a:ext uri="{FF2B5EF4-FFF2-40B4-BE49-F238E27FC236}">
                <a16:creationId xmlns:a16="http://schemas.microsoft.com/office/drawing/2014/main" id="{22952E24-509F-FAA8-E590-8C547F37A80E}"/>
              </a:ext>
            </a:extLst>
          </p:cNvPr>
          <p:cNvSpPr>
            <a:spLocks noChangeArrowheads="1"/>
          </p:cNvSpPr>
          <p:nvPr/>
        </p:nvSpPr>
        <p:spPr bwMode="auto">
          <a:xfrm>
            <a:off x="-137652" y="282185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6">
            <a:extLst>
              <a:ext uri="{FF2B5EF4-FFF2-40B4-BE49-F238E27FC236}">
                <a16:creationId xmlns:a16="http://schemas.microsoft.com/office/drawing/2014/main" id="{6D92B978-3178-8C20-E026-74DA911ED7F1}"/>
              </a:ext>
            </a:extLst>
          </p:cNvPr>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32" name="Picture 8" descr="Modern technology theme PowerPoint background pictures &amp; Google Slides">
            <a:extLst>
              <a:ext uri="{FF2B5EF4-FFF2-40B4-BE49-F238E27FC236}">
                <a16:creationId xmlns:a16="http://schemas.microsoft.com/office/drawing/2014/main" id="{C0853E22-B611-FBFB-A417-4EBE0B4565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
            <a:ext cx="12200207" cy="685799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5A8F537-D8EB-F0A3-6E18-B79967190CBE}"/>
              </a:ext>
            </a:extLst>
          </p:cNvPr>
          <p:cNvSpPr txBox="1"/>
          <p:nvPr/>
        </p:nvSpPr>
        <p:spPr>
          <a:xfrm>
            <a:off x="952325" y="1912484"/>
            <a:ext cx="11073288" cy="2246769"/>
          </a:xfrm>
          <a:prstGeom prst="rect">
            <a:avLst/>
          </a:prstGeom>
          <a:noFill/>
        </p:spPr>
        <p:txBody>
          <a:bodyPr wrap="none" rtlCol="0">
            <a:spAutoFit/>
          </a:bodyPr>
          <a:lstStyle/>
          <a:p>
            <a:r>
              <a:rPr lang="en-US" sz="8000" b="1" dirty="0">
                <a:solidFill>
                  <a:schemeClr val="bg1"/>
                </a:solidFill>
                <a:latin typeface="Bookman Old Style" panose="02050604050505020204" pitchFamily="18" charset="0"/>
              </a:rPr>
              <a:t>ART GALLERY</a:t>
            </a:r>
          </a:p>
          <a:p>
            <a:r>
              <a:rPr lang="en-US" dirty="0"/>
              <a:t>                                      </a:t>
            </a:r>
            <a:r>
              <a:rPr lang="en-US" sz="6000" dirty="0">
                <a:solidFill>
                  <a:schemeClr val="bg1"/>
                </a:solidFill>
                <a:latin typeface="Bodoni MT Black" panose="02070A03080606020203" pitchFamily="18" charset="0"/>
              </a:rPr>
              <a:t>DATABASE </a:t>
            </a:r>
            <a:r>
              <a:rPr lang="en-US" sz="6000" dirty="0">
                <a:solidFill>
                  <a:srgbClr val="FFFFFF"/>
                </a:solidFill>
                <a:latin typeface="Bodoni MT Black" panose="02070A03080606020203" pitchFamily="18" charset="0"/>
              </a:rPr>
              <a:t>PROJECT</a:t>
            </a:r>
            <a:endParaRPr lang="en-IN" sz="6000" dirty="0">
              <a:solidFill>
                <a:srgbClr val="FFFFFF"/>
              </a:solidFill>
              <a:latin typeface="Bodoni MT Black" panose="02070A03080606020203" pitchFamily="18" charset="0"/>
            </a:endParaRPr>
          </a:p>
        </p:txBody>
      </p:sp>
    </p:spTree>
    <p:extLst>
      <p:ext uri="{BB962C8B-B14F-4D97-AF65-F5344CB8AC3E}">
        <p14:creationId xmlns:p14="http://schemas.microsoft.com/office/powerpoint/2010/main" val="889958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Art Museum Background Images – Browse 771,230 Stock Photos, Vectors, and  Video | Adobe Stock">
            <a:extLst>
              <a:ext uri="{FF2B5EF4-FFF2-40B4-BE49-F238E27FC236}">
                <a16:creationId xmlns:a16="http://schemas.microsoft.com/office/drawing/2014/main" id="{05F44CE1-8269-12BD-9F0A-01A0C3EFFE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8"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F26EB2D-206D-9B7A-736B-5A963B61EB42}"/>
              </a:ext>
            </a:extLst>
          </p:cNvPr>
          <p:cNvSpPr txBox="1"/>
          <p:nvPr/>
        </p:nvSpPr>
        <p:spPr>
          <a:xfrm>
            <a:off x="5083277" y="2448232"/>
            <a:ext cx="2619307" cy="646331"/>
          </a:xfrm>
          <a:prstGeom prst="rect">
            <a:avLst/>
          </a:prstGeom>
          <a:noFill/>
        </p:spPr>
        <p:txBody>
          <a:bodyPr wrap="none" rtlCol="0">
            <a:spAutoFit/>
          </a:bodyPr>
          <a:lstStyle/>
          <a:p>
            <a:r>
              <a:rPr lang="en-US" sz="3600" b="1" dirty="0">
                <a:solidFill>
                  <a:srgbClr val="FFFFFF"/>
                </a:solidFill>
                <a:highlight>
                  <a:srgbClr val="008080"/>
                </a:highlight>
                <a:latin typeface="+mj-lt"/>
              </a:rPr>
              <a:t>DESCRIPTION</a:t>
            </a:r>
            <a:endParaRPr lang="en-IN" sz="3600" b="1" dirty="0">
              <a:solidFill>
                <a:srgbClr val="FFFFFF"/>
              </a:solidFill>
              <a:highlight>
                <a:srgbClr val="008080"/>
              </a:highlight>
              <a:latin typeface="+mj-lt"/>
            </a:endParaRPr>
          </a:p>
        </p:txBody>
      </p:sp>
      <p:sp>
        <p:nvSpPr>
          <p:cNvPr id="3" name="TextBox 2">
            <a:extLst>
              <a:ext uri="{FF2B5EF4-FFF2-40B4-BE49-F238E27FC236}">
                <a16:creationId xmlns:a16="http://schemas.microsoft.com/office/drawing/2014/main" id="{59C2AC5D-11E6-E88B-7BAC-485AD9322EDE}"/>
              </a:ext>
            </a:extLst>
          </p:cNvPr>
          <p:cNvSpPr txBox="1"/>
          <p:nvPr/>
        </p:nvSpPr>
        <p:spPr>
          <a:xfrm>
            <a:off x="1370033" y="4819211"/>
            <a:ext cx="9783512" cy="646331"/>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The Art Gallery Database Project using SQL, the backend involves designing and managing a relational</a:t>
            </a:r>
          </a:p>
          <a:p>
            <a:r>
              <a:rPr lang="en-US" dirty="0">
                <a:latin typeface="Times New Roman" panose="02020603050405020304" pitchFamily="18" charset="0"/>
                <a:cs typeface="Times New Roman" panose="02020603050405020304" pitchFamily="18" charset="0"/>
              </a:rPr>
              <a:t>database. Create tables for Artists, Artworks, Exhibitions, Sales, and Customers, defining columns with</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BB416CE-14AD-E899-E815-F42B427E61A0}"/>
              </a:ext>
            </a:extLst>
          </p:cNvPr>
          <p:cNvSpPr txBox="1"/>
          <p:nvPr/>
        </p:nvSpPr>
        <p:spPr>
          <a:xfrm>
            <a:off x="0" y="5358147"/>
            <a:ext cx="12401395"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appropriate data types and constraints. Establish relationships using primary and foreign keys to link related data (e.g., Artist ID in the Artworks table references Artist ID in the Artists table). </a:t>
            </a:r>
            <a:r>
              <a:rPr lang="en-IN" dirty="0">
                <a:latin typeface="Times New Roman" panose="02020603050405020304" pitchFamily="18" charset="0"/>
                <a:cs typeface="Times New Roman" panose="02020603050405020304" pitchFamily="18" charset="0"/>
              </a:rPr>
              <a:t>Use SQL queries for CRUD operations: INSERT INTO for adding data, </a:t>
            </a:r>
          </a:p>
        </p:txBody>
      </p:sp>
      <p:sp>
        <p:nvSpPr>
          <p:cNvPr id="5" name="TextBox 4">
            <a:extLst>
              <a:ext uri="{FF2B5EF4-FFF2-40B4-BE49-F238E27FC236}">
                <a16:creationId xmlns:a16="http://schemas.microsoft.com/office/drawing/2014/main" id="{B619EE56-5493-C2B2-24CB-44A7D461EFC1}"/>
              </a:ext>
            </a:extLst>
          </p:cNvPr>
          <p:cNvSpPr txBox="1"/>
          <p:nvPr/>
        </p:nvSpPr>
        <p:spPr>
          <a:xfrm>
            <a:off x="-1" y="5899766"/>
            <a:ext cx="12289971" cy="92333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SELECT for retrieving data, UPDATE for modifying records, and DELETE for removing entries. Apply joins (e.g., INNER JOIN) to combine data from related tables. Implement data validation  through  constraints like NOT NULL and UNIQUE to ensure data integrity.</a:t>
            </a:r>
          </a:p>
        </p:txBody>
      </p:sp>
    </p:spTree>
    <p:extLst>
      <p:ext uri="{BB962C8B-B14F-4D97-AF65-F5344CB8AC3E}">
        <p14:creationId xmlns:p14="http://schemas.microsoft.com/office/powerpoint/2010/main" val="3099263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mpty room with white frame, art gallery concept, 3d illustratio - Stock  Photo - image: 567911 | indivstock">
            <a:extLst>
              <a:ext uri="{FF2B5EF4-FFF2-40B4-BE49-F238E27FC236}">
                <a16:creationId xmlns:a16="http://schemas.microsoft.com/office/drawing/2014/main" id="{0D92798C-69F9-D806-3DB9-95FC5D68F3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22744"/>
            <a:ext cx="12192000" cy="959541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2B8E12A-E026-4359-44E3-E056070C62FB}"/>
              </a:ext>
            </a:extLst>
          </p:cNvPr>
          <p:cNvSpPr txBox="1"/>
          <p:nvPr/>
        </p:nvSpPr>
        <p:spPr>
          <a:xfrm>
            <a:off x="2172398" y="1184261"/>
            <a:ext cx="8260916" cy="3970318"/>
          </a:xfrm>
          <a:prstGeom prst="rect">
            <a:avLst/>
          </a:prstGeom>
          <a:noFill/>
        </p:spPr>
        <p:txBody>
          <a:bodyPr wrap="none" rtlCol="0">
            <a:spAutoFit/>
          </a:bodyPr>
          <a:lstStyle/>
          <a:p>
            <a:r>
              <a:rPr lang="en-US" dirty="0"/>
              <a:t>An Art Gallery  Database Project  serves  as a  comprehensive system to manage art </a:t>
            </a:r>
          </a:p>
          <a:p>
            <a:r>
              <a:rPr lang="en-US" dirty="0"/>
              <a:t>collections,  artists, exhibitions, and  transactions  within an art gallery, streamlining</a:t>
            </a:r>
          </a:p>
          <a:p>
            <a:r>
              <a:rPr lang="en-US" dirty="0"/>
              <a:t>operations through  a centralized repository. It  facilitates efficient inventory </a:t>
            </a:r>
            <a:r>
              <a:rPr lang="en-US" dirty="0" err="1"/>
              <a:t>manag</a:t>
            </a:r>
            <a:endParaRPr lang="en-US" dirty="0"/>
          </a:p>
          <a:p>
            <a:r>
              <a:rPr lang="en-US" dirty="0" err="1"/>
              <a:t>ement</a:t>
            </a:r>
            <a:r>
              <a:rPr lang="en-US" dirty="0"/>
              <a:t> by tracking art pieces with details like title, artist, medium, dimensions, and</a:t>
            </a:r>
          </a:p>
          <a:p>
            <a:r>
              <a:rPr lang="en-US" dirty="0"/>
              <a:t>valuation,  maintaining  an  up-to-date  catalog. The  database  stores artist profiles, </a:t>
            </a:r>
          </a:p>
          <a:p>
            <a:r>
              <a:rPr lang="en-US" dirty="0"/>
              <a:t>aiding   in   managing   relationships  and  organizing   exhibitions.  It  also  assists  in </a:t>
            </a:r>
          </a:p>
          <a:p>
            <a:r>
              <a:rPr lang="en-US" dirty="0"/>
              <a:t>planning  exhibitions   by  tracking  displayed    artworks,  locations,  and  schedules, </a:t>
            </a:r>
          </a:p>
          <a:p>
            <a:r>
              <a:rPr lang="en-US" dirty="0"/>
              <a:t>ensuring smooth transitions and optimal space use.  Additionally, it  manages sales</a:t>
            </a:r>
          </a:p>
          <a:p>
            <a:r>
              <a:rPr lang="en-US" dirty="0"/>
              <a:t>records,  including   buyer  information  and  transaction details, crucial for financial </a:t>
            </a:r>
          </a:p>
          <a:p>
            <a:r>
              <a:rPr lang="en-US" dirty="0"/>
              <a:t>reporting   and    accurate   ownership    records.  The   database   enhances   visitor </a:t>
            </a:r>
          </a:p>
          <a:p>
            <a:r>
              <a:rPr lang="en-US" dirty="0"/>
              <a:t>experience   by   providing   detailed    information   about    artworks   and    artists, </a:t>
            </a:r>
          </a:p>
          <a:p>
            <a:r>
              <a:rPr lang="en-US" dirty="0"/>
              <a:t>potentially through  interactive  displays  or  mobile  apps.  Overall,  the  Art  Gallery </a:t>
            </a:r>
          </a:p>
          <a:p>
            <a:r>
              <a:rPr lang="en-US" dirty="0"/>
              <a:t>Database    Project   boosts   operational     efficiency,     organization,    and   visitor </a:t>
            </a:r>
          </a:p>
          <a:p>
            <a:r>
              <a:rPr lang="en-US" dirty="0"/>
              <a:t>engagement,   ensuring   a   seamless  experience   for   both   staff   and   patrons.</a:t>
            </a:r>
            <a:endParaRPr lang="en-IN" dirty="0"/>
          </a:p>
        </p:txBody>
      </p:sp>
    </p:spTree>
    <p:extLst>
      <p:ext uri="{BB962C8B-B14F-4D97-AF65-F5344CB8AC3E}">
        <p14:creationId xmlns:p14="http://schemas.microsoft.com/office/powerpoint/2010/main" val="1910254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descr="Art Gallery Background Stock Photos, Images and Backgrounds for Free  Download">
            <a:extLst>
              <a:ext uri="{FF2B5EF4-FFF2-40B4-BE49-F238E27FC236}">
                <a16:creationId xmlns:a16="http://schemas.microsoft.com/office/drawing/2014/main" id="{97AE8D02-F0BF-4355-B879-2A4841D526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4170"/>
            <a:ext cx="12241530" cy="75438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D838E67-1983-A5D5-9BC8-0241B1D0AE84}"/>
              </a:ext>
            </a:extLst>
          </p:cNvPr>
          <p:cNvSpPr txBox="1"/>
          <p:nvPr/>
        </p:nvSpPr>
        <p:spPr>
          <a:xfrm>
            <a:off x="2732315" y="1839686"/>
            <a:ext cx="3165097" cy="2893100"/>
          </a:xfrm>
          <a:prstGeom prst="rect">
            <a:avLst/>
          </a:prstGeom>
          <a:noFill/>
        </p:spPr>
        <p:txBody>
          <a:bodyPr wrap="none" rtlCol="0">
            <a:spAutoFit/>
          </a:bodyPr>
          <a:lstStyle/>
          <a:p>
            <a:endParaRPr lang="en-US" b="1" dirty="0"/>
          </a:p>
          <a:p>
            <a:r>
              <a:rPr lang="en-US" sz="2000" b="1" dirty="0">
                <a:latin typeface="+mj-lt"/>
              </a:rPr>
              <a:t>Artists Management:</a:t>
            </a:r>
          </a:p>
          <a:p>
            <a:endParaRPr lang="en-US" dirty="0">
              <a:latin typeface="+mj-lt"/>
            </a:endParaRPr>
          </a:p>
          <a:p>
            <a:pPr>
              <a:buFont typeface="Arial" panose="020B0604020202020204" pitchFamily="34" charset="0"/>
              <a:buChar char="•"/>
            </a:pPr>
            <a:r>
              <a:rPr lang="en-US" dirty="0">
                <a:latin typeface="+mj-lt"/>
              </a:rPr>
              <a:t>Stores   and   manages   artist </a:t>
            </a:r>
          </a:p>
          <a:p>
            <a:r>
              <a:rPr lang="en-US" dirty="0">
                <a:latin typeface="+mj-lt"/>
              </a:rPr>
              <a:t>details,  including  biographies,</a:t>
            </a:r>
          </a:p>
          <a:p>
            <a:r>
              <a:rPr lang="en-US" dirty="0">
                <a:latin typeface="+mj-lt"/>
              </a:rPr>
              <a:t>artistic    styles,    and     their </a:t>
            </a:r>
          </a:p>
          <a:p>
            <a:r>
              <a:rPr lang="en-US" dirty="0">
                <a:latin typeface="+mj-lt"/>
              </a:rPr>
              <a:t>exhibition   history.   Facilitates </a:t>
            </a:r>
          </a:p>
          <a:p>
            <a:r>
              <a:rPr lang="en-US" dirty="0">
                <a:latin typeface="+mj-lt"/>
              </a:rPr>
              <a:t>tracking and showcasing artists</a:t>
            </a:r>
          </a:p>
          <a:p>
            <a:r>
              <a:rPr lang="en-US" dirty="0">
                <a:latin typeface="+mj-lt"/>
              </a:rPr>
              <a:t>contributions  to   the   gallery.</a:t>
            </a:r>
          </a:p>
          <a:p>
            <a:endParaRPr lang="en-IN" dirty="0"/>
          </a:p>
        </p:txBody>
      </p:sp>
      <p:sp>
        <p:nvSpPr>
          <p:cNvPr id="4" name="TextBox 3">
            <a:extLst>
              <a:ext uri="{FF2B5EF4-FFF2-40B4-BE49-F238E27FC236}">
                <a16:creationId xmlns:a16="http://schemas.microsoft.com/office/drawing/2014/main" id="{5C45EE7F-EE39-9E18-94C8-6BADE25445E1}"/>
              </a:ext>
            </a:extLst>
          </p:cNvPr>
          <p:cNvSpPr txBox="1"/>
          <p:nvPr/>
        </p:nvSpPr>
        <p:spPr>
          <a:xfrm>
            <a:off x="6487886" y="2090058"/>
            <a:ext cx="2961003" cy="2339102"/>
          </a:xfrm>
          <a:prstGeom prst="rect">
            <a:avLst/>
          </a:prstGeom>
          <a:noFill/>
        </p:spPr>
        <p:txBody>
          <a:bodyPr wrap="none" rtlCol="0">
            <a:spAutoFit/>
          </a:bodyPr>
          <a:lstStyle/>
          <a:p>
            <a:r>
              <a:rPr lang="en-US" sz="2000" b="1" dirty="0">
                <a:latin typeface="+mj-lt"/>
              </a:rPr>
              <a:t>Artworks Management:</a:t>
            </a:r>
          </a:p>
          <a:p>
            <a:endParaRPr lang="en-US" dirty="0">
              <a:latin typeface="+mj-lt"/>
            </a:endParaRPr>
          </a:p>
          <a:p>
            <a:pPr>
              <a:buFont typeface="Arial" panose="020B0604020202020204" pitchFamily="34" charset="0"/>
              <a:buChar char="•"/>
            </a:pPr>
            <a:r>
              <a:rPr lang="en-US" dirty="0">
                <a:latin typeface="+mj-lt"/>
              </a:rPr>
              <a:t>Manages information about </a:t>
            </a:r>
          </a:p>
          <a:p>
            <a:r>
              <a:rPr lang="en-US" dirty="0">
                <a:latin typeface="+mj-lt"/>
              </a:rPr>
              <a:t>artworks,     such    as    titles, </a:t>
            </a:r>
          </a:p>
          <a:p>
            <a:r>
              <a:rPr lang="en-US" dirty="0">
                <a:latin typeface="+mj-lt"/>
              </a:rPr>
              <a:t>creation  dates,   types,   and </a:t>
            </a:r>
          </a:p>
          <a:p>
            <a:r>
              <a:rPr lang="en-US" dirty="0">
                <a:latin typeface="+mj-lt"/>
              </a:rPr>
              <a:t>prices.  Allows  easy retrieval</a:t>
            </a:r>
          </a:p>
          <a:p>
            <a:r>
              <a:rPr lang="en-US" dirty="0">
                <a:latin typeface="+mj-lt"/>
              </a:rPr>
              <a:t>and display of artwork details.</a:t>
            </a:r>
          </a:p>
          <a:p>
            <a:endParaRPr lang="en-IN" dirty="0"/>
          </a:p>
        </p:txBody>
      </p:sp>
    </p:spTree>
    <p:extLst>
      <p:ext uri="{BB962C8B-B14F-4D97-AF65-F5344CB8AC3E}">
        <p14:creationId xmlns:p14="http://schemas.microsoft.com/office/powerpoint/2010/main" val="1755120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2EB9727-5997-9658-4E89-CAAA5BE902B6}"/>
              </a:ext>
            </a:extLst>
          </p:cNvPr>
          <p:cNvPicPr>
            <a:picLocks noChangeAspect="1"/>
          </p:cNvPicPr>
          <p:nvPr/>
        </p:nvPicPr>
        <p:blipFill>
          <a:blip r:embed="rId2"/>
          <a:stretch>
            <a:fillRect/>
          </a:stretch>
        </p:blipFill>
        <p:spPr>
          <a:xfrm>
            <a:off x="-653143" y="-489857"/>
            <a:ext cx="13280572" cy="7903027"/>
          </a:xfrm>
          <a:prstGeom prst="rect">
            <a:avLst/>
          </a:prstGeom>
        </p:spPr>
      </p:pic>
      <p:sp>
        <p:nvSpPr>
          <p:cNvPr id="6" name="TextBox 5">
            <a:extLst>
              <a:ext uri="{FF2B5EF4-FFF2-40B4-BE49-F238E27FC236}">
                <a16:creationId xmlns:a16="http://schemas.microsoft.com/office/drawing/2014/main" id="{DE900AB7-766B-E534-6266-2973DA4B97A3}"/>
              </a:ext>
            </a:extLst>
          </p:cNvPr>
          <p:cNvSpPr txBox="1"/>
          <p:nvPr/>
        </p:nvSpPr>
        <p:spPr>
          <a:xfrm>
            <a:off x="555171" y="2383972"/>
            <a:ext cx="3037691" cy="2616101"/>
          </a:xfrm>
          <a:prstGeom prst="rect">
            <a:avLst/>
          </a:prstGeom>
          <a:noFill/>
        </p:spPr>
        <p:txBody>
          <a:bodyPr wrap="none" rtlCol="0">
            <a:spAutoFit/>
          </a:bodyPr>
          <a:lstStyle/>
          <a:p>
            <a:r>
              <a:rPr lang="en-US" sz="2000" b="1" dirty="0">
                <a:latin typeface="+mj-lt"/>
              </a:rPr>
              <a:t>Exhibitions and Events:</a:t>
            </a:r>
          </a:p>
          <a:p>
            <a:endParaRPr lang="en-US" dirty="0">
              <a:latin typeface="+mj-lt"/>
            </a:endParaRPr>
          </a:p>
          <a:p>
            <a:pPr algn="just">
              <a:buFont typeface="Arial" panose="020B0604020202020204" pitchFamily="34" charset="0"/>
              <a:buChar char="•"/>
            </a:pPr>
            <a:r>
              <a:rPr lang="en-US" dirty="0">
                <a:latin typeface="+mj-lt"/>
              </a:rPr>
              <a:t>Organizes      and       tracks </a:t>
            </a:r>
          </a:p>
          <a:p>
            <a:pPr algn="just"/>
            <a:r>
              <a:rPr lang="en-US" dirty="0">
                <a:latin typeface="+mj-lt"/>
              </a:rPr>
              <a:t>Exhibitions      and      events, </a:t>
            </a:r>
          </a:p>
          <a:p>
            <a:pPr algn="just"/>
            <a:r>
              <a:rPr lang="en-US" dirty="0">
                <a:latin typeface="+mj-lt"/>
              </a:rPr>
              <a:t>detailing  artworks   displayed, </a:t>
            </a:r>
          </a:p>
          <a:p>
            <a:pPr algn="just"/>
            <a:r>
              <a:rPr lang="en-US" dirty="0">
                <a:latin typeface="+mj-lt"/>
              </a:rPr>
              <a:t>schedules, and event specifics.</a:t>
            </a:r>
          </a:p>
          <a:p>
            <a:pPr algn="just"/>
            <a:r>
              <a:rPr lang="en-US" dirty="0">
                <a:latin typeface="+mj-lt"/>
              </a:rPr>
              <a:t>Enhances      planning        and </a:t>
            </a:r>
          </a:p>
          <a:p>
            <a:pPr algn="just"/>
            <a:r>
              <a:rPr lang="en-US" dirty="0">
                <a:latin typeface="+mj-lt"/>
              </a:rPr>
              <a:t>execution of gallery  activities.</a:t>
            </a:r>
          </a:p>
          <a:p>
            <a:endParaRPr lang="en-IN" dirty="0"/>
          </a:p>
        </p:txBody>
      </p:sp>
      <p:sp>
        <p:nvSpPr>
          <p:cNvPr id="7" name="TextBox 6">
            <a:extLst>
              <a:ext uri="{FF2B5EF4-FFF2-40B4-BE49-F238E27FC236}">
                <a16:creationId xmlns:a16="http://schemas.microsoft.com/office/drawing/2014/main" id="{187195E4-CAE1-AC35-CC42-87DD29C54D62}"/>
              </a:ext>
            </a:extLst>
          </p:cNvPr>
          <p:cNvSpPr txBox="1"/>
          <p:nvPr/>
        </p:nvSpPr>
        <p:spPr>
          <a:xfrm>
            <a:off x="4419600" y="2383972"/>
            <a:ext cx="3068532" cy="2339102"/>
          </a:xfrm>
          <a:prstGeom prst="rect">
            <a:avLst/>
          </a:prstGeom>
          <a:noFill/>
        </p:spPr>
        <p:txBody>
          <a:bodyPr wrap="none" rtlCol="0">
            <a:spAutoFit/>
          </a:bodyPr>
          <a:lstStyle/>
          <a:p>
            <a:r>
              <a:rPr lang="en-US" sz="2000" dirty="0">
                <a:latin typeface="+mj-lt"/>
              </a:rPr>
              <a:t>Sales and Transactions:</a:t>
            </a:r>
          </a:p>
          <a:p>
            <a:endParaRPr lang="en-US" dirty="0"/>
          </a:p>
          <a:p>
            <a:pPr algn="just">
              <a:buFont typeface="Arial" panose="020B0604020202020204" pitchFamily="34" charset="0"/>
              <a:buChar char="•"/>
            </a:pPr>
            <a:r>
              <a:rPr lang="en-US" dirty="0">
                <a:latin typeface="+mj-lt"/>
              </a:rPr>
              <a:t>Manages sales data, including</a:t>
            </a:r>
          </a:p>
          <a:p>
            <a:pPr algn="just"/>
            <a:r>
              <a:rPr lang="en-US" dirty="0">
                <a:latin typeface="+mj-lt"/>
              </a:rPr>
              <a:t>buyer   information  and  sales </a:t>
            </a:r>
          </a:p>
          <a:p>
            <a:pPr algn="just"/>
            <a:r>
              <a:rPr lang="en-US" dirty="0">
                <a:latin typeface="+mj-lt"/>
              </a:rPr>
              <a:t>history. Facilitates  tracking  of</a:t>
            </a:r>
          </a:p>
          <a:p>
            <a:pPr algn="just"/>
            <a:r>
              <a:rPr lang="en-US" dirty="0">
                <a:latin typeface="+mj-lt"/>
              </a:rPr>
              <a:t>art     sales        and     financial </a:t>
            </a:r>
          </a:p>
          <a:p>
            <a:pPr algn="just"/>
            <a:r>
              <a:rPr lang="en-US" dirty="0">
                <a:latin typeface="+mj-lt"/>
              </a:rPr>
              <a:t>transactions within the gallery.</a:t>
            </a:r>
          </a:p>
          <a:p>
            <a:endParaRPr lang="en-IN" dirty="0"/>
          </a:p>
        </p:txBody>
      </p:sp>
      <p:sp>
        <p:nvSpPr>
          <p:cNvPr id="8" name="TextBox 7">
            <a:extLst>
              <a:ext uri="{FF2B5EF4-FFF2-40B4-BE49-F238E27FC236}">
                <a16:creationId xmlns:a16="http://schemas.microsoft.com/office/drawing/2014/main" id="{068A2A4E-90A3-316D-7FD4-0A69449C44CD}"/>
              </a:ext>
            </a:extLst>
          </p:cNvPr>
          <p:cNvSpPr txBox="1"/>
          <p:nvPr/>
        </p:nvSpPr>
        <p:spPr>
          <a:xfrm>
            <a:off x="8314870" y="2383972"/>
            <a:ext cx="3042243" cy="2616101"/>
          </a:xfrm>
          <a:prstGeom prst="rect">
            <a:avLst/>
          </a:prstGeom>
          <a:noFill/>
        </p:spPr>
        <p:txBody>
          <a:bodyPr wrap="none" rtlCol="0">
            <a:spAutoFit/>
          </a:bodyPr>
          <a:lstStyle/>
          <a:p>
            <a:r>
              <a:rPr lang="en-US" sz="2000" dirty="0">
                <a:latin typeface="+mj-lt"/>
              </a:rPr>
              <a:t>Inventory and Storage:</a:t>
            </a:r>
          </a:p>
          <a:p>
            <a:endParaRPr lang="en-US" dirty="0"/>
          </a:p>
          <a:p>
            <a:pPr>
              <a:buFont typeface="Arial" panose="020B0604020202020204" pitchFamily="34" charset="0"/>
              <a:buChar char="•"/>
            </a:pPr>
            <a:r>
              <a:rPr lang="en-US" dirty="0">
                <a:latin typeface="+mj-lt"/>
              </a:rPr>
              <a:t>Monitors the inventory status</a:t>
            </a:r>
          </a:p>
          <a:p>
            <a:r>
              <a:rPr lang="en-US" dirty="0">
                <a:latin typeface="+mj-lt"/>
              </a:rPr>
              <a:t>and     storage    locations    of </a:t>
            </a:r>
          </a:p>
          <a:p>
            <a:r>
              <a:rPr lang="en-US" dirty="0">
                <a:latin typeface="+mj-lt"/>
              </a:rPr>
              <a:t>artworks.     Ensures      proper </a:t>
            </a:r>
          </a:p>
          <a:p>
            <a:r>
              <a:rPr lang="en-US" dirty="0">
                <a:latin typeface="+mj-lt"/>
              </a:rPr>
              <a:t>management     of     artworks’ </a:t>
            </a:r>
          </a:p>
          <a:p>
            <a:r>
              <a:rPr lang="en-US" dirty="0">
                <a:latin typeface="+mj-lt"/>
              </a:rPr>
              <a:t>Physical      locations        and </a:t>
            </a:r>
          </a:p>
          <a:p>
            <a:r>
              <a:rPr lang="en-US" dirty="0">
                <a:latin typeface="+mj-lt"/>
              </a:rPr>
              <a:t>availability.</a:t>
            </a:r>
          </a:p>
          <a:p>
            <a:endParaRPr lang="en-IN" dirty="0"/>
          </a:p>
        </p:txBody>
      </p:sp>
    </p:spTree>
    <p:extLst>
      <p:ext uri="{BB962C8B-B14F-4D97-AF65-F5344CB8AC3E}">
        <p14:creationId xmlns:p14="http://schemas.microsoft.com/office/powerpoint/2010/main" val="656275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Premium Photo | Color lines digital artwork watercolor painting abstract  background">
            <a:extLst>
              <a:ext uri="{FF2B5EF4-FFF2-40B4-BE49-F238E27FC236}">
                <a16:creationId xmlns:a16="http://schemas.microsoft.com/office/drawing/2014/main" id="{29D4ECC9-F087-984C-4904-159B18F1F2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5" y="0"/>
            <a:ext cx="1219633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Pure white test screen">
            <a:extLst>
              <a:ext uri="{FF2B5EF4-FFF2-40B4-BE49-F238E27FC236}">
                <a16:creationId xmlns:a16="http://schemas.microsoft.com/office/drawing/2014/main" id="{A32F13F9-E095-40CC-2228-3B169B460B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3343" y="1589315"/>
            <a:ext cx="7685314" cy="369331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36244F0-4812-9CF7-B49B-082D71FD4C5C}"/>
              </a:ext>
            </a:extLst>
          </p:cNvPr>
          <p:cNvSpPr txBox="1"/>
          <p:nvPr/>
        </p:nvSpPr>
        <p:spPr>
          <a:xfrm>
            <a:off x="2329543" y="1589315"/>
            <a:ext cx="8044542" cy="369331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Using SQL as the backend for an Art Gallery Database Project offers significant</a:t>
            </a:r>
          </a:p>
          <a:p>
            <a:pPr algn="just"/>
            <a:r>
              <a:rPr lang="en-US" dirty="0">
                <a:latin typeface="Times New Roman" panose="02020603050405020304" pitchFamily="18" charset="0"/>
                <a:cs typeface="Times New Roman" panose="02020603050405020304" pitchFamily="18" charset="0"/>
              </a:rPr>
              <a:t>advantages in data management and integrity. SQL efficiently stores, retrieves, </a:t>
            </a:r>
          </a:p>
          <a:p>
            <a:pPr algn="just"/>
            <a:r>
              <a:rPr lang="en-US" dirty="0">
                <a:latin typeface="Times New Roman" panose="02020603050405020304" pitchFamily="18" charset="0"/>
                <a:cs typeface="Times New Roman" panose="02020603050405020304" pitchFamily="18" charset="0"/>
              </a:rPr>
              <a:t>and manipulates  large datasets,  accommodating various types of information </a:t>
            </a:r>
          </a:p>
          <a:p>
            <a:pPr algn="just"/>
            <a:r>
              <a:rPr lang="en-US" dirty="0">
                <a:latin typeface="Times New Roman" panose="02020603050405020304" pitchFamily="18" charset="0"/>
                <a:cs typeface="Times New Roman" panose="02020603050405020304" pitchFamily="18" charset="0"/>
              </a:rPr>
              <a:t>such as artist  details,  artwork  descriptions,  exhibition  schedules,  and  sales </a:t>
            </a:r>
          </a:p>
          <a:p>
            <a:pPr algn="just"/>
            <a:r>
              <a:rPr lang="en-US" dirty="0">
                <a:latin typeface="Times New Roman" panose="02020603050405020304" pitchFamily="18" charset="0"/>
                <a:cs typeface="Times New Roman" panose="02020603050405020304" pitchFamily="18" charset="0"/>
              </a:rPr>
              <a:t>records. It supports robust data integrity through constraints like primary keys,</a:t>
            </a:r>
          </a:p>
          <a:p>
            <a:pPr algn="just"/>
            <a:r>
              <a:rPr lang="en-US" dirty="0">
                <a:latin typeface="Times New Roman" panose="02020603050405020304" pitchFamily="18" charset="0"/>
                <a:cs typeface="Times New Roman" panose="02020603050405020304" pitchFamily="18" charset="0"/>
              </a:rPr>
              <a:t>foreign keys, and unique checks, ensuring data accuracy and consistency. SQL’s</a:t>
            </a:r>
          </a:p>
          <a:p>
            <a:pPr algn="just"/>
            <a:r>
              <a:rPr lang="en-US" dirty="0">
                <a:latin typeface="Times New Roman" panose="02020603050405020304" pitchFamily="18" charset="0"/>
                <a:cs typeface="Times New Roman" panose="02020603050405020304" pitchFamily="18" charset="0"/>
              </a:rPr>
              <a:t>capability to perform complex queries allows for detailed analysis and reporting,</a:t>
            </a:r>
          </a:p>
          <a:p>
            <a:pPr algn="just"/>
            <a:r>
              <a:rPr lang="en-US" dirty="0">
                <a:latin typeface="Times New Roman" panose="02020603050405020304" pitchFamily="18" charset="0"/>
                <a:cs typeface="Times New Roman" panose="02020603050405020304" pitchFamily="18" charset="0"/>
              </a:rPr>
              <a:t>essential for tasks like  tracking artwork  provenance,  managing  inventory, and </a:t>
            </a:r>
          </a:p>
          <a:p>
            <a:pPr algn="just"/>
            <a:r>
              <a:rPr lang="en-US" dirty="0">
                <a:latin typeface="Times New Roman" panose="02020603050405020304" pitchFamily="18" charset="0"/>
                <a:cs typeface="Times New Roman" panose="02020603050405020304" pitchFamily="18" charset="0"/>
              </a:rPr>
              <a:t>analyzing  sales  trends.  Additionally,  SQL  databases  provide  scalability  and </a:t>
            </a:r>
          </a:p>
          <a:p>
            <a:pPr algn="just"/>
            <a:r>
              <a:rPr lang="en-US" dirty="0">
                <a:latin typeface="Times New Roman" panose="02020603050405020304" pitchFamily="18" charset="0"/>
                <a:cs typeface="Times New Roman" panose="02020603050405020304" pitchFamily="18" charset="0"/>
              </a:rPr>
              <a:t>security   features,  crucial   for   growing   galleries  and   protecting   sensitive </a:t>
            </a:r>
          </a:p>
          <a:p>
            <a:pPr algn="just"/>
            <a:r>
              <a:rPr lang="en-US" dirty="0">
                <a:latin typeface="Times New Roman" panose="02020603050405020304" pitchFamily="18" charset="0"/>
                <a:cs typeface="Times New Roman" panose="02020603050405020304" pitchFamily="18" charset="0"/>
              </a:rPr>
              <a:t>information. Overall, SQL's structured approach to data management enhances </a:t>
            </a:r>
          </a:p>
          <a:p>
            <a:pPr algn="just"/>
            <a:r>
              <a:rPr lang="en-US" dirty="0">
                <a:latin typeface="Times New Roman" panose="02020603050405020304" pitchFamily="18" charset="0"/>
                <a:cs typeface="Times New Roman" panose="02020603050405020304" pitchFamily="18" charset="0"/>
              </a:rPr>
              <a:t>the efficiency, reliability, and scalability of the art gallery’s  operations,  making </a:t>
            </a:r>
          </a:p>
          <a:p>
            <a:pPr algn="just"/>
            <a:r>
              <a:rPr lang="en-US" dirty="0">
                <a:latin typeface="Times New Roman" panose="02020603050405020304" pitchFamily="18" charset="0"/>
                <a:cs typeface="Times New Roman" panose="02020603050405020304" pitchFamily="18" charset="0"/>
              </a:rPr>
              <a:t>it an ideal choice for the backend of this project.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1689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2" name="Picture 6">
            <a:extLst>
              <a:ext uri="{FF2B5EF4-FFF2-40B4-BE49-F238E27FC236}">
                <a16:creationId xmlns:a16="http://schemas.microsoft.com/office/drawing/2014/main" id="{1AA201E3-F8D5-E71F-D25D-5BC85B6F0C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0"/>
            <a:ext cx="122682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6AA902C-F6D6-B622-69D2-82341F238625}"/>
              </a:ext>
            </a:extLst>
          </p:cNvPr>
          <p:cNvSpPr txBox="1"/>
          <p:nvPr/>
        </p:nvSpPr>
        <p:spPr>
          <a:xfrm>
            <a:off x="2492828" y="2231571"/>
            <a:ext cx="7375737" cy="1569660"/>
          </a:xfrm>
          <a:prstGeom prst="rect">
            <a:avLst/>
          </a:prstGeom>
          <a:noFill/>
        </p:spPr>
        <p:txBody>
          <a:bodyPr wrap="none" rtlCol="0">
            <a:spAutoFit/>
          </a:bodyPr>
          <a:lstStyle/>
          <a:p>
            <a:r>
              <a:rPr lang="en-US" sz="9600" dirty="0">
                <a:solidFill>
                  <a:schemeClr val="bg1"/>
                </a:solidFill>
                <a:latin typeface="Bradley Hand ITC" panose="03070402050302030203" pitchFamily="66" charset="0"/>
              </a:rPr>
              <a:t>THANK YOU</a:t>
            </a:r>
            <a:endParaRPr lang="en-IN" sz="9600" dirty="0">
              <a:solidFill>
                <a:schemeClr val="bg1"/>
              </a:solidFill>
              <a:latin typeface="Bradley Hand ITC" panose="03070402050302030203" pitchFamily="66" charset="0"/>
            </a:endParaRPr>
          </a:p>
        </p:txBody>
      </p:sp>
    </p:spTree>
    <p:extLst>
      <p:ext uri="{BB962C8B-B14F-4D97-AF65-F5344CB8AC3E}">
        <p14:creationId xmlns:p14="http://schemas.microsoft.com/office/powerpoint/2010/main" val="7042493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TotalTime>
  <Words>609</Words>
  <Application>Microsoft Office PowerPoint</Application>
  <PresentationFormat>Widescreen</PresentationFormat>
  <Paragraphs>74</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Bodoni MT Black</vt:lpstr>
      <vt:lpstr>Bookman Old Style</vt:lpstr>
      <vt:lpstr>Bradley Hand ITC</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2200080216 TEJA</dc:creator>
  <cp:lastModifiedBy>2200080216 TEJA</cp:lastModifiedBy>
  <cp:revision>1</cp:revision>
  <dcterms:created xsi:type="dcterms:W3CDTF">2024-07-22T08:05:26Z</dcterms:created>
  <dcterms:modified xsi:type="dcterms:W3CDTF">2024-07-22T12:05:19Z</dcterms:modified>
</cp:coreProperties>
</file>