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7" r:id="rId4"/>
    <p:sldId id="290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18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182" algn="l" defTabSz="45718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363" algn="l" defTabSz="45718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545" algn="l" defTabSz="45718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727" algn="l" defTabSz="45718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3366"/>
    <a:srgbClr val="010000"/>
    <a:srgbClr val="FFA751"/>
    <a:srgbClr val="006600"/>
    <a:srgbClr val="39B0D4"/>
    <a:srgbClr val="9BBB59"/>
    <a:srgbClr val="727272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226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8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182" algn="l" defTabSz="45718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363" algn="l" defTabSz="45718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545" algn="l" defTabSz="45718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727" algn="l" defTabSz="457182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909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985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4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6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189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189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189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377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566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754" algn="ctr" defTabSz="457189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891" indent="-342891" algn="l" defTabSz="45718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32" indent="-285744" algn="l" defTabSz="45718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2971" indent="-228594" algn="l" defTabSz="45718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160" indent="-228594" algn="l" defTabSz="45718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349" indent="-228594" algn="l" defTabSz="45718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3" y="851525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6860166" y="1900818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7" y="983227"/>
            <a:ext cx="8534400" cy="757084"/>
          </a:xfrm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ea typeface="ＭＳ Ｐゴシック"/>
                <a:cs typeface="Times New Roman"/>
              </a:rPr>
              <a:t>Fingerprint Based Voting System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dirty="0">
              <a:solidFill>
                <a:srgbClr val="FF0000"/>
              </a:solidFill>
              <a:latin typeface="Calibri"/>
              <a:cs typeface="Times New Roman" panose="02020603050405020304" pitchFamily="18" charset="0"/>
            </a:endParaRPr>
          </a:p>
          <a:p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1942602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36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4" y="8137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D8E2543-56E8-49F8-1449-DA443D1B60D1}"/>
              </a:ext>
            </a:extLst>
          </p:cNvPr>
          <p:cNvSpPr txBox="1"/>
          <p:nvPr/>
        </p:nvSpPr>
        <p:spPr>
          <a:xfrm>
            <a:off x="127820" y="987473"/>
            <a:ext cx="734469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endParaRPr lang="en-US" sz="2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ID </a:t>
            </a: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-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Calibri"/>
                <a:cs typeface="Arial" pitchFamily="34" charset="0"/>
              </a:rPr>
              <a:t>SIH1588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</a:t>
            </a: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Name -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ea typeface="Calibri"/>
                <a:cs typeface="Arial" pitchFamily="34" charset="0"/>
              </a:rPr>
              <a:t>Student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Calibri"/>
                <a:cs typeface="Arial" pitchFamily="34" charset="0"/>
              </a:rPr>
              <a:t>Innovation</a:t>
            </a:r>
            <a:r>
              <a:rPr lang="en-US" sz="2400" dirty="0">
                <a:latin typeface="Arial" pitchFamily="34" charset="0"/>
                <a:ea typeface="Calibri"/>
                <a:cs typeface="Arial" pitchFamily="34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Theme -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Calibri"/>
                <a:cs typeface="Arial" pitchFamily="34" charset="0"/>
              </a:rPr>
              <a:t>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PS Category- 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oftware &amp; Hardware</a:t>
            </a:r>
            <a:endParaRPr lang="en-US" sz="24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</a:t>
            </a: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ID - </a:t>
            </a:r>
            <a:r>
              <a:rPr lang="en-US" sz="2400" b="1" dirty="0" smtClean="0">
                <a:solidFill>
                  <a:srgbClr val="FF0000"/>
                </a:solidFill>
              </a:rPr>
              <a:t>22304</a:t>
            </a:r>
            <a:endParaRPr lang="en-US" sz="2400" b="1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Name </a:t>
            </a:r>
            <a:r>
              <a:rPr lang="en-US" sz="2400" b="1" dirty="0" smtClean="0">
                <a:latin typeface="Arial"/>
                <a:ea typeface="ＭＳ Ｐゴシック"/>
                <a:cs typeface="Arial"/>
              </a:rPr>
              <a:t>- 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Brainy Bots</a:t>
            </a:r>
            <a:endParaRPr lang="en-IN" sz="2400" b="1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9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3600" b="1" u="sng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</a:br>
            <a:r>
              <a:rPr lang="en-US" sz="3600" b="1" u="sng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Fingerprint Based Voting System</a:t>
            </a:r>
            <a:r>
              <a:rPr lang="en-US" sz="3600" u="sng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3600" u="sng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</a:br>
            <a:endParaRPr lang="en-US" sz="3600" b="1" u="sng" dirty="0">
              <a:solidFill>
                <a:srgbClr val="002060"/>
              </a:solidFill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4" y="8137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FDC1E6-7C5E-545A-7C0D-519EA2C94F1C}"/>
              </a:ext>
            </a:extLst>
          </p:cNvPr>
          <p:cNvSpPr txBox="1"/>
          <p:nvPr/>
        </p:nvSpPr>
        <p:spPr>
          <a:xfrm>
            <a:off x="0" y="0"/>
            <a:ext cx="1307690" cy="1146572"/>
          </a:xfrm>
          <a:prstGeom prst="flowChartDocument">
            <a:avLst/>
          </a:prstGeom>
          <a:blipFill dpi="0" rotWithShape="1">
            <a:blip r:embed="rId4">
              <a:duotone>
                <a:prstClr val="black"/>
                <a:srgbClr val="39B0D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Brainy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  Bots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C1EB234-7CF2-EDC7-E343-7694E5143A22}"/>
              </a:ext>
            </a:extLst>
          </p:cNvPr>
          <p:cNvSpPr txBox="1"/>
          <p:nvPr/>
        </p:nvSpPr>
        <p:spPr>
          <a:xfrm>
            <a:off x="776747" y="2000297"/>
            <a:ext cx="105991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Aptos" panose="020B0004020202020204" pitchFamily="34" charset="0"/>
              </a:rPr>
              <a:t>                                        </a:t>
            </a:r>
          </a:p>
          <a:p>
            <a:pPr algn="just"/>
            <a:endParaRPr lang="en" sz="2000" dirty="0">
              <a:latin typeface="Aptos" panose="020B00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latin typeface="system-ui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system-ui"/>
              </a:rPr>
              <a:t>Fingerprint-Based Voting System is designed </a:t>
            </a:r>
            <a:r>
              <a:rPr lang="en-US" sz="2000" dirty="0">
                <a:latin typeface="system-ui"/>
              </a:rPr>
              <a:t>to enhance the electoral process by utilizing </a:t>
            </a:r>
            <a:r>
              <a:rPr lang="en-US" sz="2000" dirty="0">
                <a:solidFill>
                  <a:srgbClr val="FF0000"/>
                </a:solidFill>
                <a:latin typeface="system-ui"/>
              </a:rPr>
              <a:t>biometric technology </a:t>
            </a:r>
            <a:r>
              <a:rPr lang="en-US" sz="2000" dirty="0">
                <a:latin typeface="system-ui"/>
              </a:rPr>
              <a:t>to authenticate voters through their fingerprints.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latin typeface="system-ui"/>
            </a:endParaRP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latin typeface="Aptos" panose="020B00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latin typeface="system-ui"/>
              </a:rPr>
              <a:t> The Fingerprint-Based Voting System address Voter Authentication, Enhanced Security and Real-Time Monitoring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latin typeface="system-ui"/>
            </a:endParaRP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latin typeface="system-ui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latin typeface="system-ui"/>
              </a:rPr>
              <a:t>Innovation and </a:t>
            </a:r>
            <a:r>
              <a:rPr lang="en-US" sz="2000" dirty="0">
                <a:solidFill>
                  <a:srgbClr val="FF0000"/>
                </a:solidFill>
                <a:latin typeface="system-ui"/>
              </a:rPr>
              <a:t>Uniqueness of the Solution is biometric integration </a:t>
            </a:r>
            <a:r>
              <a:rPr lang="en-US" sz="2000" dirty="0">
                <a:latin typeface="system-ui"/>
              </a:rPr>
              <a:t>with software tools to conduct electoral process transparently and avoid mal practices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xmlns="" id="{CE105CEE-F312-973B-0CFC-21749D0EFD0C}"/>
              </a:ext>
            </a:extLst>
          </p:cNvPr>
          <p:cNvSpPr/>
          <p:nvPr/>
        </p:nvSpPr>
        <p:spPr>
          <a:xfrm>
            <a:off x="3975241" y="1113171"/>
            <a:ext cx="4139381" cy="609600"/>
          </a:xfrm>
          <a:prstGeom prst="flowChartAlternateProcess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IN" sz="3200" b="1" dirty="0">
                <a:gradFill flip="none" rotWithShape="1">
                  <a:gsLst>
                    <a:gs pos="0">
                      <a:srgbClr val="993366">
                        <a:shade val="30000"/>
                        <a:satMod val="115000"/>
                      </a:srgbClr>
                    </a:gs>
                    <a:gs pos="50000">
                      <a:srgbClr val="993366">
                        <a:shade val="67500"/>
                        <a:satMod val="115000"/>
                      </a:srgbClr>
                    </a:gs>
                    <a:gs pos="100000">
                      <a:srgbClr val="99336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Aptos" panose="020B0004020202020204" pitchFamily="34" charset="0"/>
              </a:rPr>
              <a:t>Proposed solution</a:t>
            </a:r>
          </a:p>
          <a:p>
            <a:pPr algn="ctr"/>
            <a:endParaRPr lang="en-IN" b="1" dirty="0">
              <a:gradFill flip="none" rotWithShape="1">
                <a:gsLst>
                  <a:gs pos="0">
                    <a:srgbClr val="993366">
                      <a:shade val="30000"/>
                      <a:satMod val="115000"/>
                    </a:srgbClr>
                  </a:gs>
                  <a:gs pos="50000">
                    <a:srgbClr val="993366">
                      <a:shade val="67500"/>
                      <a:satMod val="115000"/>
                    </a:srgbClr>
                  </a:gs>
                  <a:gs pos="100000">
                    <a:srgbClr val="993366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E67D4-D3A2-F631-3FB2-9BEA6735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7F2418B-71AC-C3E8-0BA2-D9687FFFC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AAB41D-E685-49E2-D4E2-2B1EF917DCF6}"/>
              </a:ext>
            </a:extLst>
          </p:cNvPr>
          <p:cNvSpPr txBox="1"/>
          <p:nvPr/>
        </p:nvSpPr>
        <p:spPr>
          <a:xfrm>
            <a:off x="0" y="0"/>
            <a:ext cx="1307690" cy="1146572"/>
          </a:xfrm>
          <a:prstGeom prst="flowChartDocument">
            <a:avLst/>
          </a:prstGeom>
          <a:blipFill dpi="0" rotWithShape="1">
            <a:blip r:embed="rId3">
              <a:duotone>
                <a:prstClr val="black"/>
                <a:srgbClr val="39B0D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Brainy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  Bots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61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50142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0" y="1644426"/>
            <a:ext cx="12191999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>
              <a:latin typeface="system-ui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system-ui"/>
              </a:rPr>
              <a:t>The fingerprint-based voting system is primarily a </a:t>
            </a:r>
            <a:r>
              <a:rPr lang="en-US" sz="2000" dirty="0">
                <a:solidFill>
                  <a:srgbClr val="006600"/>
                </a:solidFill>
                <a:latin typeface="system-ui"/>
              </a:rPr>
              <a:t>combination of both hardware and  software </a:t>
            </a:r>
            <a:r>
              <a:rPr lang="en-US" sz="2000" dirty="0">
                <a:latin typeface="system-ui"/>
              </a:rPr>
              <a:t>components.</a:t>
            </a:r>
            <a:r>
              <a:rPr lang="en-US" sz="2000" dirty="0">
                <a:latin typeface="Aptos" panose="020B0004020202020204" pitchFamily="34" charset="0"/>
              </a:rPr>
              <a:t/>
            </a:r>
            <a:br>
              <a:rPr lang="en-US" sz="2000" dirty="0">
                <a:latin typeface="Aptos" panose="020B0004020202020204" pitchFamily="34" charset="0"/>
              </a:rPr>
            </a:br>
            <a:endParaRPr lang="en-US" sz="2000" b="1" u="sng" dirty="0">
              <a:latin typeface="system-ui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u="sng" dirty="0">
                <a:solidFill>
                  <a:srgbClr val="7030A0"/>
                </a:solidFill>
                <a:latin typeface="system-ui"/>
              </a:rPr>
              <a:t>Hardware components : </a:t>
            </a:r>
          </a:p>
          <a:p>
            <a:r>
              <a:rPr lang="en-IN" sz="2000" dirty="0">
                <a:solidFill>
                  <a:srgbClr val="7030A0"/>
                </a:solidFill>
                <a:latin typeface="system-ui"/>
              </a:rPr>
              <a:t>   </a:t>
            </a:r>
          </a:p>
          <a:p>
            <a:r>
              <a:rPr lang="en-IN" sz="2000" dirty="0">
                <a:latin typeface="system-ui"/>
              </a:rPr>
              <a:t>     1. Biometric Fingerprint Scanner,				                    </a:t>
            </a:r>
          </a:p>
          <a:p>
            <a:r>
              <a:rPr lang="en-IN" sz="2000" dirty="0">
                <a:latin typeface="system-ui"/>
              </a:rPr>
              <a:t>     2. Microcontroller Unit (MCU)</a:t>
            </a:r>
          </a:p>
          <a:p>
            <a:endParaRPr lang="en-IN" sz="2000" dirty="0"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u="sng" dirty="0">
                <a:solidFill>
                  <a:srgbClr val="7030A0"/>
                </a:solidFill>
                <a:latin typeface="system-ui"/>
              </a:rPr>
              <a:t>Software components :      </a:t>
            </a:r>
          </a:p>
          <a:p>
            <a:r>
              <a:rPr lang="en-IN" sz="2000" dirty="0">
                <a:latin typeface="system-ui"/>
              </a:rPr>
              <a:t>      1. User Interface , 							             </a:t>
            </a:r>
          </a:p>
          <a:p>
            <a:r>
              <a:rPr lang="en-IN" sz="2000" dirty="0">
                <a:latin typeface="system-ui"/>
              </a:rPr>
              <a:t>      2. Database Management System </a:t>
            </a:r>
          </a:p>
          <a:p>
            <a:r>
              <a:rPr lang="en-IN" sz="2000" dirty="0">
                <a:latin typeface="system-ui"/>
              </a:rPr>
              <a:t>      3. IOT Integration</a:t>
            </a:r>
          </a:p>
          <a:p>
            <a:pPr marL="342891" indent="-342891" algn="just">
              <a:buFont typeface="Arial" panose="020B0604020202020204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4" y="8137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EC31797-412E-B989-0AB1-6691D9CB1DB2}"/>
              </a:ext>
            </a:extLst>
          </p:cNvPr>
          <p:cNvSpPr txBox="1"/>
          <p:nvPr/>
        </p:nvSpPr>
        <p:spPr>
          <a:xfrm>
            <a:off x="0" y="0"/>
            <a:ext cx="1307690" cy="1146572"/>
          </a:xfrm>
          <a:prstGeom prst="flowChartDocument">
            <a:avLst/>
          </a:prstGeom>
          <a:blipFill dpi="0" rotWithShape="1">
            <a:blip r:embed="rId4">
              <a:duotone>
                <a:prstClr val="black"/>
                <a:srgbClr val="39B0D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Brainy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  Bots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34E998B-7880-F449-9FDB-902FF297C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541" y="2625213"/>
            <a:ext cx="3814916" cy="39525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B8BA919-A1C4-CE8D-654A-ABC4914C3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570" y="2625213"/>
            <a:ext cx="3586316" cy="3952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11278" y="44398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20349" y="1841155"/>
            <a:ext cx="918415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system-ui"/>
              </a:rPr>
              <a:t>Biometric Authentication , Existing system like Aadhar and people are  technically good at phones etc. it is easy to adopt</a:t>
            </a:r>
          </a:p>
          <a:p>
            <a:endParaRPr lang="en-US" sz="2400" dirty="0">
              <a:latin typeface="system-ui"/>
            </a:endParaRPr>
          </a:p>
          <a:p>
            <a:r>
              <a:rPr lang="en-US" sz="2400" dirty="0">
                <a:latin typeface="system-ui"/>
              </a:rPr>
              <a:t>Data Privacy and Security , Voter acceptance and Technological risks are key challenges</a:t>
            </a:r>
          </a:p>
          <a:p>
            <a:endParaRPr lang="en-US" sz="2400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system-ui"/>
              </a:rPr>
              <a:t>Robust data security measures ,it can also be </a:t>
            </a:r>
            <a:r>
              <a:rPr lang="en-US" sz="2400" dirty="0">
                <a:solidFill>
                  <a:srgbClr val="C00000"/>
                </a:solidFill>
                <a:latin typeface="system-ui"/>
              </a:rPr>
              <a:t>controlled by reducing data anomalies, efficient technical equipment </a:t>
            </a:r>
            <a:r>
              <a:rPr lang="en-US" sz="2400" dirty="0" err="1">
                <a:solidFill>
                  <a:srgbClr val="C00000"/>
                </a:solidFill>
                <a:latin typeface="system-ui"/>
              </a:rPr>
              <a:t>etc</a:t>
            </a:r>
            <a:endParaRPr lang="en-US" sz="2400" dirty="0">
              <a:solidFill>
                <a:srgbClr val="C00000"/>
              </a:solidFill>
              <a:latin typeface="system-ui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4" y="8137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558C58-A950-3FE0-A77B-DF321F682473}"/>
              </a:ext>
            </a:extLst>
          </p:cNvPr>
          <p:cNvSpPr txBox="1"/>
          <p:nvPr/>
        </p:nvSpPr>
        <p:spPr>
          <a:xfrm>
            <a:off x="0" y="0"/>
            <a:ext cx="1307690" cy="1146572"/>
          </a:xfrm>
          <a:prstGeom prst="flowChartDocument">
            <a:avLst/>
          </a:prstGeom>
          <a:blipFill dpi="0" rotWithShape="1">
            <a:blip r:embed="rId4">
              <a:duotone>
                <a:prstClr val="black"/>
                <a:srgbClr val="39B0D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Brainy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  Bots</a:t>
            </a:r>
            <a:endParaRPr lang="en-IN" b="1" dirty="0">
              <a:solidFill>
                <a:srgbClr val="C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9C7BD90-53C3-8215-AFB1-D60D680462E7}"/>
              </a:ext>
            </a:extLst>
          </p:cNvPr>
          <p:cNvGrpSpPr/>
          <p:nvPr/>
        </p:nvGrpSpPr>
        <p:grpSpPr>
          <a:xfrm>
            <a:off x="653845" y="2918638"/>
            <a:ext cx="594437" cy="519351"/>
            <a:chOff x="1224527" y="5521067"/>
            <a:chExt cx="1174543" cy="608648"/>
          </a:xfrm>
          <a:solidFill>
            <a:srgbClr val="92D050"/>
          </a:solidFill>
        </p:grpSpPr>
        <p:sp>
          <p:nvSpPr>
            <p:cNvPr id="19" name="Flowchart: Alternate Process 3">
              <a:extLst>
                <a:ext uri="{FF2B5EF4-FFF2-40B4-BE49-F238E27FC236}">
                  <a16:creationId xmlns:a16="http://schemas.microsoft.com/office/drawing/2014/main" xmlns="" id="{39BAAE1C-6FF0-82D4-D0B2-F3F127C395EF}"/>
                </a:ext>
              </a:extLst>
            </p:cNvPr>
            <p:cNvSpPr/>
            <p:nvPr/>
          </p:nvSpPr>
          <p:spPr>
            <a:xfrm>
              <a:off x="1307689" y="5565058"/>
              <a:ext cx="1091381" cy="422787"/>
            </a:xfrm>
            <a:prstGeom prst="heptagon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E298615-1DBA-6D73-8645-BB729AFF9ECB}"/>
                </a:ext>
              </a:extLst>
            </p:cNvPr>
            <p:cNvSpPr txBox="1"/>
            <p:nvPr/>
          </p:nvSpPr>
          <p:spPr>
            <a:xfrm>
              <a:off x="1224527" y="5521067"/>
              <a:ext cx="1174543" cy="608648"/>
            </a:xfrm>
            <a:prstGeom prst="heptagon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endParaRPr lang="en-IN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57A4AC5-9BE1-580D-9A2E-918852893A93}"/>
              </a:ext>
            </a:extLst>
          </p:cNvPr>
          <p:cNvGrpSpPr/>
          <p:nvPr/>
        </p:nvGrpSpPr>
        <p:grpSpPr>
          <a:xfrm>
            <a:off x="653845" y="4064094"/>
            <a:ext cx="594437" cy="608648"/>
            <a:chOff x="1224527" y="5521067"/>
            <a:chExt cx="1174543" cy="713299"/>
          </a:xfrm>
          <a:solidFill>
            <a:srgbClr val="92D050"/>
          </a:solidFill>
        </p:grpSpPr>
        <p:sp>
          <p:nvSpPr>
            <p:cNvPr id="25" name="Flowchart: Alternate Process 3">
              <a:extLst>
                <a:ext uri="{FF2B5EF4-FFF2-40B4-BE49-F238E27FC236}">
                  <a16:creationId xmlns:a16="http://schemas.microsoft.com/office/drawing/2014/main" xmlns="" id="{70D476E9-6EAD-9F04-710D-3D9A8B81F467}"/>
                </a:ext>
              </a:extLst>
            </p:cNvPr>
            <p:cNvSpPr/>
            <p:nvPr/>
          </p:nvSpPr>
          <p:spPr>
            <a:xfrm>
              <a:off x="1307689" y="5565058"/>
              <a:ext cx="1091381" cy="422787"/>
            </a:xfrm>
            <a:prstGeom prst="heptagon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371E3CF-EE23-008F-8187-C7F8529ECFD0}"/>
                </a:ext>
              </a:extLst>
            </p:cNvPr>
            <p:cNvSpPr txBox="1"/>
            <p:nvPr/>
          </p:nvSpPr>
          <p:spPr>
            <a:xfrm>
              <a:off x="1224527" y="5521067"/>
              <a:ext cx="1174543" cy="713299"/>
            </a:xfrm>
            <a:prstGeom prst="heptagon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  <a:endParaRPr lang="en-IN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943C8DA-EDCA-A74C-E6EC-F22D17F333D0}"/>
              </a:ext>
            </a:extLst>
          </p:cNvPr>
          <p:cNvSpPr txBox="1"/>
          <p:nvPr/>
        </p:nvSpPr>
        <p:spPr>
          <a:xfrm>
            <a:off x="683756" y="1915269"/>
            <a:ext cx="594437" cy="608648"/>
          </a:xfrm>
          <a:prstGeom prst="heptagon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13940" y="39960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4" y="8137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4D83F6-0965-C492-0CD8-D18525FA5676}"/>
              </a:ext>
            </a:extLst>
          </p:cNvPr>
          <p:cNvSpPr txBox="1"/>
          <p:nvPr/>
        </p:nvSpPr>
        <p:spPr>
          <a:xfrm>
            <a:off x="0" y="0"/>
            <a:ext cx="1307690" cy="1146572"/>
          </a:xfrm>
          <a:prstGeom prst="flowChartDocument">
            <a:avLst/>
          </a:prstGeom>
          <a:blipFill dpi="0" rotWithShape="1">
            <a:blip r:embed="rId4">
              <a:duotone>
                <a:prstClr val="black"/>
                <a:srgbClr val="39B0D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Brainy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  Bots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B93880-8F82-DBE3-47C4-3033670FF20C}"/>
              </a:ext>
            </a:extLst>
          </p:cNvPr>
          <p:cNvSpPr txBox="1"/>
          <p:nvPr/>
        </p:nvSpPr>
        <p:spPr>
          <a:xfrm>
            <a:off x="1719416" y="1860833"/>
            <a:ext cx="2615380" cy="822305"/>
          </a:xfrm>
          <a:prstGeom prst="ellips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IMPACTS</a:t>
            </a:r>
            <a:endParaRPr lang="en-IN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313C5A1-D0A2-EE2E-517C-D58D27EAC5BD}"/>
              </a:ext>
            </a:extLst>
          </p:cNvPr>
          <p:cNvSpPr txBox="1"/>
          <p:nvPr/>
        </p:nvSpPr>
        <p:spPr>
          <a:xfrm>
            <a:off x="1438076" y="2775889"/>
            <a:ext cx="431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latin typeface="system-u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system-ui"/>
              </a:rPr>
              <a:t>Enhanced Security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latin typeface="system-u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system-ui"/>
              </a:rPr>
              <a:t>Increased Voter </a:t>
            </a:r>
          </a:p>
          <a:p>
            <a:r>
              <a:rPr lang="en-US" sz="2800" b="1" dirty="0">
                <a:latin typeface="system-ui"/>
              </a:rPr>
              <a:t>     Participation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latin typeface="system-u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system-ui"/>
              </a:rPr>
              <a:t>Efficient Voting Process</a:t>
            </a:r>
            <a:r>
              <a:rPr lang="en-US" sz="2800" b="1" dirty="0">
                <a:latin typeface="Aptos" panose="020B0004020202020204" pitchFamily="34" charset="0"/>
              </a:rPr>
              <a:t/>
            </a:r>
            <a:br>
              <a:rPr lang="en-US" sz="2800" b="1" dirty="0">
                <a:latin typeface="Aptos" panose="020B0004020202020204" pitchFamily="34" charset="0"/>
              </a:rPr>
            </a:br>
            <a:endParaRPr lang="en-US" sz="2800" b="1" dirty="0">
              <a:latin typeface="system-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A053575-C415-8D89-EF3B-A10BF84A0959}"/>
              </a:ext>
            </a:extLst>
          </p:cNvPr>
          <p:cNvSpPr txBox="1"/>
          <p:nvPr/>
        </p:nvSpPr>
        <p:spPr>
          <a:xfrm>
            <a:off x="7037362" y="1860833"/>
            <a:ext cx="2615380" cy="822305"/>
          </a:xfrm>
          <a:prstGeom prst="ellipse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BENEFITS</a:t>
            </a:r>
            <a:endParaRPr lang="en-IN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0236140-9E32-A751-70F4-6589D170EB3D}"/>
              </a:ext>
            </a:extLst>
          </p:cNvPr>
          <p:cNvSpPr txBox="1"/>
          <p:nvPr/>
        </p:nvSpPr>
        <p:spPr>
          <a:xfrm>
            <a:off x="7342793" y="3106759"/>
            <a:ext cx="4922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system-ui"/>
              </a:rPr>
              <a:t>Accuracy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latin typeface="system-u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system-ui"/>
              </a:rPr>
              <a:t>Reliability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latin typeface="system-u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system-ui"/>
              </a:rPr>
              <a:t>Accessibility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>
              <a:latin typeface="system-ui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system-ui"/>
              </a:rPr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94968" y="52387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4" y="8137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B0FB30-D4DF-2C43-BE85-C38D3587D924}"/>
              </a:ext>
            </a:extLst>
          </p:cNvPr>
          <p:cNvSpPr txBox="1"/>
          <p:nvPr/>
        </p:nvSpPr>
        <p:spPr>
          <a:xfrm>
            <a:off x="0" y="0"/>
            <a:ext cx="1307690" cy="1146572"/>
          </a:xfrm>
          <a:prstGeom prst="flowChartDocument">
            <a:avLst/>
          </a:prstGeom>
          <a:blipFill dpi="0" rotWithShape="1">
            <a:blip r:embed="rId4">
              <a:duotone>
                <a:prstClr val="black"/>
                <a:srgbClr val="39B0D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Brainy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  Bots</a:t>
            </a:r>
            <a:endParaRPr lang="en-IN" b="1" dirty="0">
              <a:solidFill>
                <a:srgbClr val="C00000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2825C1EB-215B-AB45-9975-8DA0956EA4ED}"/>
              </a:ext>
            </a:extLst>
          </p:cNvPr>
          <p:cNvGrpSpPr/>
          <p:nvPr/>
        </p:nvGrpSpPr>
        <p:grpSpPr>
          <a:xfrm>
            <a:off x="6367540" y="2037273"/>
            <a:ext cx="6872748" cy="4292495"/>
            <a:chOff x="294968" y="2000963"/>
            <a:chExt cx="6800542" cy="42924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F45E09C-34F8-6979-8CF8-5E8499EA28C2}"/>
                </a:ext>
              </a:extLst>
            </p:cNvPr>
            <p:cNvSpPr txBox="1"/>
            <p:nvPr/>
          </p:nvSpPr>
          <p:spPr>
            <a:xfrm>
              <a:off x="864901" y="2000963"/>
              <a:ext cx="303643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u="sng" dirty="0" smtClean="0">
                  <a:solidFill>
                    <a:srgbClr val="993366"/>
                  </a:solidFill>
                  <a:latin typeface="system-ui"/>
                </a:rPr>
                <a:t>REFERENCES</a:t>
              </a:r>
              <a:endParaRPr lang="en-IN" sz="3200" b="1" u="sng" dirty="0">
                <a:solidFill>
                  <a:srgbClr val="993366"/>
                </a:solidFill>
                <a:latin typeface="system-u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1294FC93-0397-B7D2-656A-1476E19BE556}"/>
                </a:ext>
              </a:extLst>
            </p:cNvPr>
            <p:cNvGrpSpPr/>
            <p:nvPr/>
          </p:nvGrpSpPr>
          <p:grpSpPr>
            <a:xfrm>
              <a:off x="294968" y="3411610"/>
              <a:ext cx="6800542" cy="2881848"/>
              <a:chOff x="455361" y="3237582"/>
              <a:chExt cx="6800542" cy="288184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66CD9B4B-0BC1-698A-E4F1-3090F0251809}"/>
                  </a:ext>
                </a:extLst>
              </p:cNvPr>
              <p:cNvGrpSpPr/>
              <p:nvPr/>
            </p:nvGrpSpPr>
            <p:grpSpPr>
              <a:xfrm>
                <a:off x="463656" y="3237582"/>
                <a:ext cx="5407741" cy="678426"/>
                <a:chOff x="3567571" y="5390639"/>
                <a:chExt cx="5407741" cy="67842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xmlns="" id="{623B7F12-486D-2B1C-B709-7EFFC8156CDA}"/>
                    </a:ext>
                  </a:extLst>
                </p:cNvPr>
                <p:cNvGrpSpPr/>
                <p:nvPr/>
              </p:nvGrpSpPr>
              <p:grpSpPr>
                <a:xfrm>
                  <a:off x="3567571" y="5390639"/>
                  <a:ext cx="5338235" cy="678426"/>
                  <a:chOff x="3567571" y="5390639"/>
                  <a:chExt cx="5338235" cy="678426"/>
                </a:xfrm>
              </p:grpSpPr>
              <p:sp>
                <p:nvSpPr>
                  <p:cNvPr id="17" name="Flowchart: Terminator 16">
                    <a:extLst>
                      <a:ext uri="{FF2B5EF4-FFF2-40B4-BE49-F238E27FC236}">
                        <a16:creationId xmlns:a16="http://schemas.microsoft.com/office/drawing/2014/main" xmlns="" id="{D0997FDC-3A93-DD07-4B24-A991ADA3F62E}"/>
                      </a:ext>
                    </a:extLst>
                  </p:cNvPr>
                  <p:cNvSpPr/>
                  <p:nvPr/>
                </p:nvSpPr>
                <p:spPr>
                  <a:xfrm>
                    <a:off x="3734039" y="5390639"/>
                    <a:ext cx="5171767" cy="678426"/>
                  </a:xfrm>
                  <a:prstGeom prst="flowChartTerminator">
                    <a:avLst/>
                  </a:prstGeom>
                  <a:solidFill>
                    <a:srgbClr val="FFA75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8" name="Flowchart: Terminator 17">
                    <a:extLst>
                      <a:ext uri="{FF2B5EF4-FFF2-40B4-BE49-F238E27FC236}">
                        <a16:creationId xmlns:a16="http://schemas.microsoft.com/office/drawing/2014/main" xmlns="" id="{31B2A39C-17C3-42AC-738B-C8CAC20EE7D6}"/>
                      </a:ext>
                    </a:extLst>
                  </p:cNvPr>
                  <p:cNvSpPr/>
                  <p:nvPr/>
                </p:nvSpPr>
                <p:spPr>
                  <a:xfrm>
                    <a:off x="3567571" y="5390639"/>
                    <a:ext cx="924232" cy="678426"/>
                  </a:xfrm>
                  <a:prstGeom prst="flowChartTerminator">
                    <a:avLst/>
                  </a:prstGeom>
                  <a:solidFill>
                    <a:srgbClr val="00B0F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10000"/>
                        </a:solidFill>
                      </a:rPr>
                      <a:t>1</a:t>
                    </a:r>
                    <a:endParaRPr lang="en-IN" b="1" dirty="0">
                      <a:solidFill>
                        <a:srgbClr val="010000"/>
                      </a:solidFill>
                    </a:endParaRP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B072DBD2-581A-923B-DB5E-8668D1B2A83C}"/>
                    </a:ext>
                  </a:extLst>
                </p:cNvPr>
                <p:cNvSpPr txBox="1"/>
                <p:nvPr/>
              </p:nvSpPr>
              <p:spPr>
                <a:xfrm>
                  <a:off x="4491803" y="5390639"/>
                  <a:ext cx="44835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latin typeface="system-ui"/>
                    </a:rPr>
                    <a:t>IOT basic knowledge by Google search </a:t>
                  </a:r>
                  <a:r>
                    <a:rPr lang="en-US" sz="1800" b="1" dirty="0" smtClean="0">
                      <a:latin typeface="system-ui"/>
                    </a:rPr>
                    <a:t>engine</a:t>
                  </a:r>
                  <a:endParaRPr lang="en-IN" sz="2000" b="1" dirty="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E0B78D80-1FAE-7B91-1B7D-89158C8A83B6}"/>
                  </a:ext>
                </a:extLst>
              </p:cNvPr>
              <p:cNvGrpSpPr/>
              <p:nvPr/>
            </p:nvGrpSpPr>
            <p:grpSpPr>
              <a:xfrm>
                <a:off x="463656" y="5324914"/>
                <a:ext cx="6792247" cy="794516"/>
                <a:chOff x="934067" y="4319917"/>
                <a:chExt cx="6792247" cy="79451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xmlns="" id="{7644E372-CD27-8E19-DD38-1A9DC6B4B29C}"/>
                    </a:ext>
                  </a:extLst>
                </p:cNvPr>
                <p:cNvGrpSpPr/>
                <p:nvPr/>
              </p:nvGrpSpPr>
              <p:grpSpPr>
                <a:xfrm>
                  <a:off x="934067" y="4319917"/>
                  <a:ext cx="3814917" cy="678426"/>
                  <a:chOff x="3569111" y="5329084"/>
                  <a:chExt cx="5407740" cy="678426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xmlns="" id="{6D8041E3-76D8-B78F-576D-D88BE1E97DFE}"/>
                      </a:ext>
                    </a:extLst>
                  </p:cNvPr>
                  <p:cNvGrpSpPr/>
                  <p:nvPr/>
                </p:nvGrpSpPr>
                <p:grpSpPr>
                  <a:xfrm>
                    <a:off x="3569111" y="5329084"/>
                    <a:ext cx="5407740" cy="678426"/>
                    <a:chOff x="3569111" y="5329084"/>
                    <a:chExt cx="5407740" cy="678426"/>
                  </a:xfrm>
                </p:grpSpPr>
                <p:sp>
                  <p:nvSpPr>
                    <p:cNvPr id="29" name="Flowchart: Terminator 28">
                      <a:extLst>
                        <a:ext uri="{FF2B5EF4-FFF2-40B4-BE49-F238E27FC236}">
                          <a16:creationId xmlns:a16="http://schemas.microsoft.com/office/drawing/2014/main" xmlns="" id="{A3E6F779-9526-8332-C1B8-36D1D243C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084" y="5329084"/>
                      <a:ext cx="5171767" cy="678426"/>
                    </a:xfrm>
                    <a:prstGeom prst="flowChartTerminator">
                      <a:avLst/>
                    </a:prstGeom>
                    <a:solidFill>
                      <a:srgbClr val="FFA751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0" name="Flowchart: Terminator 29">
                      <a:extLst>
                        <a:ext uri="{FF2B5EF4-FFF2-40B4-BE49-F238E27FC236}">
                          <a16:creationId xmlns:a16="http://schemas.microsoft.com/office/drawing/2014/main" xmlns="" id="{F305AFC6-9433-DCF9-C9B5-78F45CF01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9111" y="5329084"/>
                      <a:ext cx="924232" cy="678426"/>
                    </a:xfrm>
                    <a:prstGeom prst="flowChartTerminator">
                      <a:avLst/>
                    </a:prstGeom>
                    <a:solidFill>
                      <a:srgbClr val="00B0F0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rgbClr val="01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010000"/>
                        </a:solidFill>
                      </a:endParaRPr>
                    </a:p>
                  </p:txBody>
                </p:sp>
              </p:grp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="" id="{3C23FD2B-1651-68D2-473C-DDB0155D0A5A}"/>
                      </a:ext>
                    </a:extLst>
                  </p:cNvPr>
                  <p:cNvSpPr txBox="1"/>
                  <p:nvPr/>
                </p:nvSpPr>
                <p:spPr>
                  <a:xfrm>
                    <a:off x="4493341" y="5483631"/>
                    <a:ext cx="44835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sz="2000" b="1" dirty="0"/>
                  </a:p>
                </p:txBody>
              </p: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E685F1E0-DCB7-12EF-7D93-5FB86D8DD419}"/>
                    </a:ext>
                  </a:extLst>
                </p:cNvPr>
                <p:cNvSpPr txBox="1"/>
                <p:nvPr/>
              </p:nvSpPr>
              <p:spPr>
                <a:xfrm>
                  <a:off x="1586070" y="4468102"/>
                  <a:ext cx="614024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IN" sz="1800" b="1" dirty="0">
                      <a:latin typeface="system-ui"/>
                    </a:rPr>
                    <a:t>Software skills like UI,DBMS</a:t>
                  </a:r>
                </a:p>
                <a:p>
                  <a:endParaRPr lang="en-US" sz="1800" b="1" dirty="0">
                    <a:latin typeface="system-ui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xmlns="" id="{102582A1-1615-2553-F74C-D2B73BAB9CBA}"/>
                  </a:ext>
                </a:extLst>
              </p:cNvPr>
              <p:cNvGrpSpPr/>
              <p:nvPr/>
            </p:nvGrpSpPr>
            <p:grpSpPr>
              <a:xfrm>
                <a:off x="455361" y="4178277"/>
                <a:ext cx="4483508" cy="709204"/>
                <a:chOff x="3569111" y="5298306"/>
                <a:chExt cx="5523269" cy="709204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xmlns="" id="{2DA7A022-5DB8-CEB7-3282-239155E55960}"/>
                    </a:ext>
                  </a:extLst>
                </p:cNvPr>
                <p:cNvGrpSpPr/>
                <p:nvPr/>
              </p:nvGrpSpPr>
              <p:grpSpPr>
                <a:xfrm>
                  <a:off x="3569111" y="5298306"/>
                  <a:ext cx="5523269" cy="709204"/>
                  <a:chOff x="3569111" y="5298306"/>
                  <a:chExt cx="5523269" cy="709204"/>
                </a:xfrm>
              </p:grpSpPr>
              <p:sp>
                <p:nvSpPr>
                  <p:cNvPr id="36" name="Flowchart: Terminator 35">
                    <a:extLst>
                      <a:ext uri="{FF2B5EF4-FFF2-40B4-BE49-F238E27FC236}">
                        <a16:creationId xmlns:a16="http://schemas.microsoft.com/office/drawing/2014/main" xmlns="" id="{4706CB38-1A26-BAC7-6EC0-2BF13E9EC5C3}"/>
                      </a:ext>
                    </a:extLst>
                  </p:cNvPr>
                  <p:cNvSpPr/>
                  <p:nvPr/>
                </p:nvSpPr>
                <p:spPr>
                  <a:xfrm>
                    <a:off x="3920613" y="5298306"/>
                    <a:ext cx="5171767" cy="678426"/>
                  </a:xfrm>
                  <a:prstGeom prst="flowChartTerminator">
                    <a:avLst/>
                  </a:prstGeom>
                  <a:solidFill>
                    <a:srgbClr val="FFA75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7" name="Flowchart: Terminator 36">
                    <a:extLst>
                      <a:ext uri="{FF2B5EF4-FFF2-40B4-BE49-F238E27FC236}">
                        <a16:creationId xmlns:a16="http://schemas.microsoft.com/office/drawing/2014/main" xmlns="" id="{3ED9625A-7F40-8269-CAE9-6C22324A6CC2}"/>
                      </a:ext>
                    </a:extLst>
                  </p:cNvPr>
                  <p:cNvSpPr/>
                  <p:nvPr/>
                </p:nvSpPr>
                <p:spPr>
                  <a:xfrm>
                    <a:off x="3569111" y="5329084"/>
                    <a:ext cx="924232" cy="678426"/>
                  </a:xfrm>
                  <a:prstGeom prst="flowChartTerminator">
                    <a:avLst/>
                  </a:prstGeom>
                  <a:solidFill>
                    <a:srgbClr val="00B0F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10000"/>
                        </a:solidFill>
                      </a:rPr>
                      <a:t>2</a:t>
                    </a:r>
                    <a:endParaRPr lang="en-IN" b="1" dirty="0">
                      <a:solidFill>
                        <a:srgbClr val="010000"/>
                      </a:solidFill>
                    </a:endParaRP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91813FA3-0058-CF96-F910-B72525E193A9}"/>
                    </a:ext>
                  </a:extLst>
                </p:cNvPr>
                <p:cNvSpPr txBox="1"/>
                <p:nvPr/>
              </p:nvSpPr>
              <p:spPr>
                <a:xfrm>
                  <a:off x="4493342" y="5345131"/>
                  <a:ext cx="448350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dirty="0">
                      <a:latin typeface="system-ui"/>
                    </a:rPr>
                    <a:t>Biometric authentication by social awareness</a:t>
                  </a:r>
                  <a:endParaRPr lang="en-IN" sz="2000" b="1" dirty="0">
                    <a:latin typeface="system-ui"/>
                  </a:endParaRPr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4DCC4FF-B4AC-1A0F-7CDF-C7D0E1113A52}"/>
              </a:ext>
            </a:extLst>
          </p:cNvPr>
          <p:cNvGrpSpPr/>
          <p:nvPr/>
        </p:nvGrpSpPr>
        <p:grpSpPr>
          <a:xfrm>
            <a:off x="70776" y="2092678"/>
            <a:ext cx="6872748" cy="4176405"/>
            <a:chOff x="294968" y="2000963"/>
            <a:chExt cx="6800542" cy="417640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5B52249-E720-A312-E09C-A4E8524D9B62}"/>
                </a:ext>
              </a:extLst>
            </p:cNvPr>
            <p:cNvSpPr txBox="1"/>
            <p:nvPr/>
          </p:nvSpPr>
          <p:spPr>
            <a:xfrm>
              <a:off x="864901" y="2000963"/>
              <a:ext cx="28581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u="sng" dirty="0">
                  <a:solidFill>
                    <a:srgbClr val="993366"/>
                  </a:solidFill>
                  <a:latin typeface="system-ui"/>
                </a:rPr>
                <a:t>RESEARCH</a:t>
              </a:r>
              <a:endParaRPr lang="en-IN" sz="3200" b="1" u="sng" dirty="0">
                <a:solidFill>
                  <a:srgbClr val="993366"/>
                </a:solidFill>
                <a:latin typeface="system-ui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7A30A439-51FC-8F57-20BC-BEE25F6F508D}"/>
                </a:ext>
              </a:extLst>
            </p:cNvPr>
            <p:cNvGrpSpPr/>
            <p:nvPr/>
          </p:nvGrpSpPr>
          <p:grpSpPr>
            <a:xfrm>
              <a:off x="294968" y="3350055"/>
              <a:ext cx="6800542" cy="2827313"/>
              <a:chOff x="455361" y="3176027"/>
              <a:chExt cx="6800542" cy="2827313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xmlns="" id="{2D7A6E36-C3A2-14B4-0F7A-536860BCCABA}"/>
                  </a:ext>
                </a:extLst>
              </p:cNvPr>
              <p:cNvGrpSpPr/>
              <p:nvPr/>
            </p:nvGrpSpPr>
            <p:grpSpPr>
              <a:xfrm>
                <a:off x="455361" y="3176027"/>
                <a:ext cx="5417573" cy="707886"/>
                <a:chOff x="3559276" y="5329084"/>
                <a:chExt cx="5417573" cy="70788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xmlns="" id="{17EFA669-DCB5-6E9F-4314-CA7DFDBFDB3D}"/>
                    </a:ext>
                  </a:extLst>
                </p:cNvPr>
                <p:cNvGrpSpPr/>
                <p:nvPr/>
              </p:nvGrpSpPr>
              <p:grpSpPr>
                <a:xfrm>
                  <a:off x="3559276" y="5329084"/>
                  <a:ext cx="5171767" cy="678426"/>
                  <a:chOff x="3559276" y="5329084"/>
                  <a:chExt cx="5171767" cy="678426"/>
                </a:xfrm>
              </p:grpSpPr>
              <p:sp>
                <p:nvSpPr>
                  <p:cNvPr id="59" name="Flowchart: Terminator 58">
                    <a:extLst>
                      <a:ext uri="{FF2B5EF4-FFF2-40B4-BE49-F238E27FC236}">
                        <a16:creationId xmlns:a16="http://schemas.microsoft.com/office/drawing/2014/main" xmlns="" id="{E49B7A49-E90E-E76A-D8CD-DAE260B8458E}"/>
                      </a:ext>
                    </a:extLst>
                  </p:cNvPr>
                  <p:cNvSpPr/>
                  <p:nvPr/>
                </p:nvSpPr>
                <p:spPr>
                  <a:xfrm>
                    <a:off x="3559276" y="5329084"/>
                    <a:ext cx="5171767" cy="678426"/>
                  </a:xfrm>
                  <a:prstGeom prst="flowChartTerminator">
                    <a:avLst/>
                  </a:prstGeom>
                  <a:solidFill>
                    <a:srgbClr val="FFA75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0" name="Flowchart: Terminator 59">
                    <a:extLst>
                      <a:ext uri="{FF2B5EF4-FFF2-40B4-BE49-F238E27FC236}">
                        <a16:creationId xmlns:a16="http://schemas.microsoft.com/office/drawing/2014/main" xmlns="" id="{37D38542-8877-BE89-6C89-AFBC0CA4B079}"/>
                      </a:ext>
                    </a:extLst>
                  </p:cNvPr>
                  <p:cNvSpPr/>
                  <p:nvPr/>
                </p:nvSpPr>
                <p:spPr>
                  <a:xfrm>
                    <a:off x="3569111" y="5329084"/>
                    <a:ext cx="924232" cy="678426"/>
                  </a:xfrm>
                  <a:prstGeom prst="flowChartTerminator">
                    <a:avLst/>
                  </a:prstGeom>
                  <a:solidFill>
                    <a:srgbClr val="00B0F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10000"/>
                        </a:solidFill>
                      </a:rPr>
                      <a:t>1</a:t>
                    </a:r>
                    <a:endParaRPr lang="en-IN" b="1" dirty="0">
                      <a:solidFill>
                        <a:srgbClr val="010000"/>
                      </a:solidFill>
                    </a:endParaRPr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xmlns="" id="{6D9D97AE-7D4E-F31E-0703-88B8FC61FFB0}"/>
                    </a:ext>
                  </a:extLst>
                </p:cNvPr>
                <p:cNvSpPr txBox="1"/>
                <p:nvPr/>
              </p:nvSpPr>
              <p:spPr>
                <a:xfrm>
                  <a:off x="4493340" y="5329084"/>
                  <a:ext cx="448350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latin typeface="system-ui"/>
                    </a:rPr>
                    <a:t>Prototype Development for </a:t>
                  </a:r>
                  <a:r>
                    <a:rPr lang="en-US" sz="2000" b="1" dirty="0" smtClean="0">
                      <a:latin typeface="system-ui"/>
                    </a:rPr>
                    <a:t>Swift Voting</a:t>
                  </a:r>
                  <a:endParaRPr lang="en-IN" sz="2000" b="1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578EFC3B-F9EE-968A-D513-617CB5F55B34}"/>
                  </a:ext>
                </a:extLst>
              </p:cNvPr>
              <p:cNvGrpSpPr/>
              <p:nvPr/>
            </p:nvGrpSpPr>
            <p:grpSpPr>
              <a:xfrm>
                <a:off x="463656" y="5324914"/>
                <a:ext cx="6792247" cy="678426"/>
                <a:chOff x="934067" y="4319917"/>
                <a:chExt cx="6792247" cy="678426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xmlns="" id="{67D5DB35-A736-E580-C759-7F23437F2FCD}"/>
                    </a:ext>
                  </a:extLst>
                </p:cNvPr>
                <p:cNvGrpSpPr/>
                <p:nvPr/>
              </p:nvGrpSpPr>
              <p:grpSpPr>
                <a:xfrm>
                  <a:off x="934067" y="4319917"/>
                  <a:ext cx="3814917" cy="678426"/>
                  <a:chOff x="3569111" y="5329084"/>
                  <a:chExt cx="5407740" cy="678426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xmlns="" id="{949C7684-86DE-3592-872A-91A55D581D32}"/>
                      </a:ext>
                    </a:extLst>
                  </p:cNvPr>
                  <p:cNvGrpSpPr/>
                  <p:nvPr/>
                </p:nvGrpSpPr>
                <p:grpSpPr>
                  <a:xfrm>
                    <a:off x="3569111" y="5329084"/>
                    <a:ext cx="5407740" cy="678426"/>
                    <a:chOff x="3569111" y="5329084"/>
                    <a:chExt cx="5407740" cy="678426"/>
                  </a:xfrm>
                </p:grpSpPr>
                <p:sp>
                  <p:nvSpPr>
                    <p:cNvPr id="55" name="Flowchart: Terminator 54">
                      <a:extLst>
                        <a:ext uri="{FF2B5EF4-FFF2-40B4-BE49-F238E27FC236}">
                          <a16:creationId xmlns:a16="http://schemas.microsoft.com/office/drawing/2014/main" xmlns="" id="{72FAD0D4-85F0-76AC-2EBD-B657DEE86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5084" y="5329084"/>
                      <a:ext cx="5171767" cy="678426"/>
                    </a:xfrm>
                    <a:prstGeom prst="flowChartTerminator">
                      <a:avLst/>
                    </a:prstGeom>
                    <a:solidFill>
                      <a:srgbClr val="FFA751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56" name="Flowchart: Terminator 55">
                      <a:extLst>
                        <a:ext uri="{FF2B5EF4-FFF2-40B4-BE49-F238E27FC236}">
                          <a16:creationId xmlns:a16="http://schemas.microsoft.com/office/drawing/2014/main" xmlns="" id="{E8F2C642-D4CF-DDF2-F282-8290E2B76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9111" y="5329084"/>
                      <a:ext cx="924232" cy="678426"/>
                    </a:xfrm>
                    <a:prstGeom prst="flowChartTerminator">
                      <a:avLst/>
                    </a:prstGeom>
                    <a:solidFill>
                      <a:srgbClr val="00B0F0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rgbClr val="01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010000"/>
                        </a:solidFill>
                      </a:endParaRPr>
                    </a:p>
                  </p:txBody>
                </p:sp>
              </p:grp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xmlns="" id="{8B894A12-34C8-B6EB-C354-55B8CC2CC0DC}"/>
                      </a:ext>
                    </a:extLst>
                  </p:cNvPr>
                  <p:cNvSpPr txBox="1"/>
                  <p:nvPr/>
                </p:nvSpPr>
                <p:spPr>
                  <a:xfrm>
                    <a:off x="4493341" y="5483631"/>
                    <a:ext cx="44835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sz="2000" b="1" dirty="0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xmlns="" id="{10716C51-5FCB-1AE1-3D32-493B0C369EFD}"/>
                    </a:ext>
                  </a:extLst>
                </p:cNvPr>
                <p:cNvSpPr txBox="1"/>
                <p:nvPr/>
              </p:nvSpPr>
              <p:spPr>
                <a:xfrm>
                  <a:off x="1586070" y="4468102"/>
                  <a:ext cx="61402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b="1" dirty="0">
                      <a:latin typeface="system-ui"/>
                    </a:rPr>
                    <a:t>Electronic voting system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xmlns="" id="{F023A6B4-B593-CFF4-26ED-2E8FE3FE7C86}"/>
                  </a:ext>
                </a:extLst>
              </p:cNvPr>
              <p:cNvGrpSpPr/>
              <p:nvPr/>
            </p:nvGrpSpPr>
            <p:grpSpPr>
              <a:xfrm>
                <a:off x="465196" y="4178277"/>
                <a:ext cx="4363105" cy="678426"/>
                <a:chOff x="3581227" y="5298306"/>
                <a:chExt cx="5374943" cy="678426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xmlns="" id="{33910D3C-0FF6-654F-3E90-F831972A7EB2}"/>
                    </a:ext>
                  </a:extLst>
                </p:cNvPr>
                <p:cNvGrpSpPr/>
                <p:nvPr/>
              </p:nvGrpSpPr>
              <p:grpSpPr>
                <a:xfrm>
                  <a:off x="3581227" y="5298306"/>
                  <a:ext cx="5374943" cy="678426"/>
                  <a:chOff x="3581227" y="5298306"/>
                  <a:chExt cx="5374943" cy="678426"/>
                </a:xfrm>
              </p:grpSpPr>
              <p:sp>
                <p:nvSpPr>
                  <p:cNvPr id="49" name="Flowchart: Terminator 48">
                    <a:extLst>
                      <a:ext uri="{FF2B5EF4-FFF2-40B4-BE49-F238E27FC236}">
                        <a16:creationId xmlns:a16="http://schemas.microsoft.com/office/drawing/2014/main" xmlns="" id="{6408ACAE-0252-B861-0861-5B3C2291B345}"/>
                      </a:ext>
                    </a:extLst>
                  </p:cNvPr>
                  <p:cNvSpPr/>
                  <p:nvPr/>
                </p:nvSpPr>
                <p:spPr>
                  <a:xfrm>
                    <a:off x="3784403" y="5298306"/>
                    <a:ext cx="5171767" cy="678426"/>
                  </a:xfrm>
                  <a:prstGeom prst="flowChartTerminator">
                    <a:avLst/>
                  </a:prstGeom>
                  <a:solidFill>
                    <a:srgbClr val="FFA75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0" name="Flowchart: Terminator 49">
                    <a:extLst>
                      <a:ext uri="{FF2B5EF4-FFF2-40B4-BE49-F238E27FC236}">
                        <a16:creationId xmlns:a16="http://schemas.microsoft.com/office/drawing/2014/main" xmlns="" id="{6DAB5A9D-B8E3-7C83-F035-81E1C5E45829}"/>
                      </a:ext>
                    </a:extLst>
                  </p:cNvPr>
                  <p:cNvSpPr/>
                  <p:nvPr/>
                </p:nvSpPr>
                <p:spPr>
                  <a:xfrm>
                    <a:off x="3581227" y="5298306"/>
                    <a:ext cx="924231" cy="678426"/>
                  </a:xfrm>
                  <a:prstGeom prst="flowChartTerminator">
                    <a:avLst/>
                  </a:prstGeom>
                  <a:solidFill>
                    <a:srgbClr val="00B0F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rgbClr val="010000"/>
                        </a:solidFill>
                      </a:rPr>
                      <a:t>2</a:t>
                    </a:r>
                    <a:endParaRPr lang="en-IN" b="1" dirty="0">
                      <a:solidFill>
                        <a:srgbClr val="010000"/>
                      </a:solidFill>
                    </a:endParaRPr>
                  </a:p>
                </p:txBody>
              </p: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C3EF9F88-6137-82F8-47C4-CE49E629631B}"/>
                    </a:ext>
                  </a:extLst>
                </p:cNvPr>
                <p:cNvSpPr txBox="1"/>
                <p:nvPr/>
              </p:nvSpPr>
              <p:spPr>
                <a:xfrm>
                  <a:off x="4382536" y="5460532"/>
                  <a:ext cx="44835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000" b="1" dirty="0">
                      <a:latin typeface="system-ui"/>
                    </a:rPr>
                    <a:t>Authenticated voting system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258</Words>
  <Application>Microsoft Office PowerPoint</Application>
  <PresentationFormat>Custom</PresentationFormat>
  <Paragraphs>97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INDIA HACKATHON 2024</vt:lpstr>
      <vt:lpstr> Fingerprint Based Voting System </vt:lpstr>
      <vt:lpstr>Slide 3</vt:lpstr>
      <vt:lpstr>TECHNICAL 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LENOVO T450S</cp:lastModifiedBy>
  <cp:revision>152</cp:revision>
  <dcterms:created xsi:type="dcterms:W3CDTF">2013-12-12T18:46:50Z</dcterms:created>
  <dcterms:modified xsi:type="dcterms:W3CDTF">2024-09-19T12:04:16Z</dcterms:modified>
</cp:coreProperties>
</file>