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4" r:id="rId14"/>
    <p:sldId id="270" r:id="rId15"/>
    <p:sldId id="277" r:id="rId16"/>
    <p:sldId id="278" r:id="rId17"/>
    <p:sldId id="279" r:id="rId18"/>
    <p:sldId id="271" r:id="rId19"/>
    <p:sldId id="276" r:id="rId20"/>
    <p:sldId id="281" r:id="rId21"/>
    <p:sldId id="272"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713" y="10"/>
            <a:ext cx="12191980" cy="6857990"/>
          </a:xfrm>
          <a:prstGeom prst="rect">
            <a:avLst/>
          </a:prstGeom>
          <a:ln w="228600" cap="sq" cmpd="thickThin">
            <a:solidFill>
              <a:srgbClr val="000000"/>
            </a:solidFill>
            <a:prstDash val="solid"/>
            <a:miter lim="800000"/>
          </a:ln>
          <a:effectLst>
            <a:innerShdw blurRad="76200">
              <a:srgbClr val="000000"/>
            </a:innerShdw>
          </a:effectLst>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b="1" dirty="0">
                <a:solidFill>
                  <a:schemeClr val="tx1"/>
                </a:solidFill>
              </a:rPr>
              <a:t>Health care and life sciences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b="1" dirty="0">
                <a:solidFill>
                  <a:schemeClr val="tx1"/>
                </a:solidFill>
              </a:rPr>
              <a:t>Prediction of Diabetic Patient Readmission</a:t>
            </a:r>
          </a:p>
        </p:txBody>
      </p:sp>
      <p:sp>
        <p:nvSpPr>
          <p:cNvPr id="5" name="TextBox 4">
            <a:extLst>
              <a:ext uri="{FF2B5EF4-FFF2-40B4-BE49-F238E27FC236}">
                <a16:creationId xmlns:a16="http://schemas.microsoft.com/office/drawing/2014/main" id="{DAB4554B-C465-492C-B60E-ED9641E9B68A}"/>
              </a:ext>
            </a:extLst>
          </p:cNvPr>
          <p:cNvSpPr txBox="1"/>
          <p:nvPr/>
        </p:nvSpPr>
        <p:spPr>
          <a:xfrm>
            <a:off x="11714" y="2043038"/>
            <a:ext cx="2889632" cy="2255746"/>
          </a:xfrm>
          <a:prstGeom prst="rect">
            <a:avLst/>
          </a:prstGeom>
          <a:noFill/>
        </p:spPr>
        <p:txBody>
          <a:bodyPr wrap="square" rtlCol="0">
            <a:spAutoFit/>
          </a:bodyPr>
          <a:lstStyle/>
          <a:p>
            <a:r>
              <a:rPr lang="en-IN" b="1" dirty="0">
                <a:solidFill>
                  <a:schemeClr val="bg1"/>
                </a:solidFill>
              </a:rPr>
              <a:t>Prepared by </a:t>
            </a:r>
          </a:p>
          <a:p>
            <a:endParaRPr lang="en-IN" b="1" dirty="0">
              <a:solidFill>
                <a:schemeClr val="bg1"/>
              </a:solidFill>
            </a:endParaRPr>
          </a:p>
          <a:p>
            <a:pPr marL="285750" indent="-285750">
              <a:lnSpc>
                <a:spcPct val="107000"/>
              </a:lnSpc>
              <a:spcAft>
                <a:spcPts val="800"/>
              </a:spcAft>
              <a:buFont typeface="Arial" panose="020B0604020202020204" pitchFamily="34" charset="0"/>
              <a:buChar char="•"/>
            </a:pPr>
            <a:r>
              <a:rPr lang="en-IN" sz="14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UMAIR AHMED E F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TEJA LAKKADASU</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VISHAL KARTHICK R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MANNE VASU RAJENDRA</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400" b="1" dirty="0">
                <a:solidFill>
                  <a:srgbClr val="222222"/>
                </a:solidFill>
                <a:effectLst/>
                <a:latin typeface="Arial" panose="020B0604020202020204" pitchFamily="34" charset="0"/>
                <a:ea typeface="Calibri" panose="020F0502020204030204" pitchFamily="34" charset="0"/>
              </a:rPr>
              <a:t>YOGESHWARAN V</a:t>
            </a:r>
            <a:endParaRPr lang="en-IN" b="1" dirty="0">
              <a:solidFill>
                <a:schemeClr val="bg1"/>
              </a:solidFill>
            </a:endParaRPr>
          </a:p>
        </p:txBody>
      </p:sp>
      <p:sp>
        <p:nvSpPr>
          <p:cNvPr id="7" name="TextBox 6">
            <a:extLst>
              <a:ext uri="{FF2B5EF4-FFF2-40B4-BE49-F238E27FC236}">
                <a16:creationId xmlns:a16="http://schemas.microsoft.com/office/drawing/2014/main" id="{C7F384E6-FCE8-4F6C-9359-73D1B25EC608}"/>
              </a:ext>
            </a:extLst>
          </p:cNvPr>
          <p:cNvSpPr txBox="1"/>
          <p:nvPr/>
        </p:nvSpPr>
        <p:spPr>
          <a:xfrm>
            <a:off x="11712" y="5390147"/>
            <a:ext cx="2889633" cy="646331"/>
          </a:xfrm>
          <a:prstGeom prst="rect">
            <a:avLst/>
          </a:prstGeom>
          <a:noFill/>
        </p:spPr>
        <p:txBody>
          <a:bodyPr wrap="square" rtlCol="0">
            <a:spAutoFit/>
          </a:bodyPr>
          <a:lstStyle/>
          <a:p>
            <a:r>
              <a:rPr lang="en-IN" b="1" dirty="0">
                <a:solidFill>
                  <a:schemeClr val="bg1"/>
                </a:solidFill>
              </a:rPr>
              <a:t>Mentored by</a:t>
            </a:r>
          </a:p>
          <a:p>
            <a:r>
              <a:rPr lang="en-IN" sz="1800" b="1" dirty="0">
                <a:solidFill>
                  <a:schemeClr val="bg1"/>
                </a:solidFill>
                <a:effectLst/>
                <a:latin typeface="Times New Roman" panose="02020603050405020304" pitchFamily="18" charset="0"/>
                <a:ea typeface="Times New Roman" panose="02020603050405020304" pitchFamily="18" charset="0"/>
              </a:rPr>
              <a:t>Mr. Srikar Muppidi</a:t>
            </a:r>
            <a:endParaRPr lang="en-IN" b="1" dirty="0">
              <a:solidFill>
                <a:schemeClr val="bg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AA0647-7504-4BE5-B5CC-751C80AC9236}"/>
              </a:ext>
            </a:extLst>
          </p:cNvPr>
          <p:cNvPicPr>
            <a:picLocks noChangeAspect="1"/>
          </p:cNvPicPr>
          <p:nvPr/>
        </p:nvPicPr>
        <p:blipFill>
          <a:blip r:embed="rId2"/>
          <a:stretch>
            <a:fillRect/>
          </a:stretch>
        </p:blipFill>
        <p:spPr>
          <a:xfrm>
            <a:off x="1241659" y="1087758"/>
            <a:ext cx="2967790" cy="1818723"/>
          </a:xfrm>
          <a:prstGeom prst="rect">
            <a:avLst/>
          </a:prstGeom>
        </p:spPr>
      </p:pic>
      <p:pic>
        <p:nvPicPr>
          <p:cNvPr id="5" name="Content Placeholder 4">
            <a:extLst>
              <a:ext uri="{FF2B5EF4-FFF2-40B4-BE49-F238E27FC236}">
                <a16:creationId xmlns:a16="http://schemas.microsoft.com/office/drawing/2014/main" id="{9A86D0D2-712A-4C65-911B-B6C93CC9910D}"/>
              </a:ext>
            </a:extLst>
          </p:cNvPr>
          <p:cNvPicPr>
            <a:picLocks noGrp="1" noChangeAspect="1"/>
          </p:cNvPicPr>
          <p:nvPr>
            <p:ph idx="1"/>
          </p:nvPr>
        </p:nvPicPr>
        <p:blipFill>
          <a:blip r:embed="rId3"/>
          <a:stretch>
            <a:fillRect/>
          </a:stretch>
        </p:blipFill>
        <p:spPr>
          <a:xfrm>
            <a:off x="4645938" y="1087758"/>
            <a:ext cx="3150525" cy="1818723"/>
          </a:xfrm>
          <a:prstGeom prst="rect">
            <a:avLst/>
          </a:prstGeom>
        </p:spPr>
      </p:pic>
      <p:sp>
        <p:nvSpPr>
          <p:cNvPr id="6" name="TextBox 5">
            <a:extLst>
              <a:ext uri="{FF2B5EF4-FFF2-40B4-BE49-F238E27FC236}">
                <a16:creationId xmlns:a16="http://schemas.microsoft.com/office/drawing/2014/main" id="{246B6102-45F7-4727-8962-25E73349F95F}"/>
              </a:ext>
            </a:extLst>
          </p:cNvPr>
          <p:cNvSpPr txBox="1"/>
          <p:nvPr/>
        </p:nvSpPr>
        <p:spPr>
          <a:xfrm>
            <a:off x="1164657" y="635267"/>
            <a:ext cx="1879041" cy="369332"/>
          </a:xfrm>
          <a:prstGeom prst="rect">
            <a:avLst/>
          </a:prstGeom>
          <a:noFill/>
        </p:spPr>
        <p:txBody>
          <a:bodyPr wrap="none" rtlCol="0">
            <a:spAutoFit/>
          </a:bodyPr>
          <a:lstStyle/>
          <a:p>
            <a:r>
              <a:rPr lang="en-IN" b="1" dirty="0"/>
              <a:t>Time in hospital</a:t>
            </a:r>
          </a:p>
        </p:txBody>
      </p:sp>
      <p:sp>
        <p:nvSpPr>
          <p:cNvPr id="7" name="TextBox 6">
            <a:extLst>
              <a:ext uri="{FF2B5EF4-FFF2-40B4-BE49-F238E27FC236}">
                <a16:creationId xmlns:a16="http://schemas.microsoft.com/office/drawing/2014/main" id="{E7957060-E09C-4B3B-95C4-1AE2585D7953}"/>
              </a:ext>
            </a:extLst>
          </p:cNvPr>
          <p:cNvSpPr txBox="1"/>
          <p:nvPr/>
        </p:nvSpPr>
        <p:spPr>
          <a:xfrm>
            <a:off x="4593510" y="700961"/>
            <a:ext cx="780983" cy="369332"/>
          </a:xfrm>
          <a:prstGeom prst="rect">
            <a:avLst/>
          </a:prstGeom>
          <a:noFill/>
        </p:spPr>
        <p:txBody>
          <a:bodyPr wrap="none" rtlCol="0">
            <a:spAutoFit/>
          </a:bodyPr>
          <a:lstStyle/>
          <a:p>
            <a:r>
              <a:rPr lang="en-IN" b="1" dirty="0"/>
              <a:t>Race</a:t>
            </a:r>
          </a:p>
        </p:txBody>
      </p:sp>
      <p:pic>
        <p:nvPicPr>
          <p:cNvPr id="8" name="Picture 7">
            <a:extLst>
              <a:ext uri="{FF2B5EF4-FFF2-40B4-BE49-F238E27FC236}">
                <a16:creationId xmlns:a16="http://schemas.microsoft.com/office/drawing/2014/main" id="{2A22B7F3-B7F5-4378-BC4B-14B4056A191F}"/>
              </a:ext>
            </a:extLst>
          </p:cNvPr>
          <p:cNvPicPr>
            <a:picLocks noChangeAspect="1"/>
          </p:cNvPicPr>
          <p:nvPr/>
        </p:nvPicPr>
        <p:blipFill>
          <a:blip r:embed="rId4"/>
          <a:stretch>
            <a:fillRect/>
          </a:stretch>
        </p:blipFill>
        <p:spPr>
          <a:xfrm>
            <a:off x="8486271" y="1087758"/>
            <a:ext cx="2967791" cy="2550841"/>
          </a:xfrm>
          <a:prstGeom prst="rect">
            <a:avLst/>
          </a:prstGeom>
        </p:spPr>
      </p:pic>
      <p:pic>
        <p:nvPicPr>
          <p:cNvPr id="9" name="Picture 8">
            <a:extLst>
              <a:ext uri="{FF2B5EF4-FFF2-40B4-BE49-F238E27FC236}">
                <a16:creationId xmlns:a16="http://schemas.microsoft.com/office/drawing/2014/main" id="{B7E027F5-51D3-4759-9EB7-92A945836348}"/>
              </a:ext>
            </a:extLst>
          </p:cNvPr>
          <p:cNvPicPr>
            <a:picLocks noChangeAspect="1"/>
          </p:cNvPicPr>
          <p:nvPr/>
        </p:nvPicPr>
        <p:blipFill>
          <a:blip r:embed="rId5"/>
          <a:stretch>
            <a:fillRect/>
          </a:stretch>
        </p:blipFill>
        <p:spPr>
          <a:xfrm>
            <a:off x="1164657" y="3798333"/>
            <a:ext cx="3044791" cy="1869572"/>
          </a:xfrm>
          <a:prstGeom prst="rect">
            <a:avLst/>
          </a:prstGeom>
        </p:spPr>
      </p:pic>
      <p:pic>
        <p:nvPicPr>
          <p:cNvPr id="10" name="Picture 9">
            <a:extLst>
              <a:ext uri="{FF2B5EF4-FFF2-40B4-BE49-F238E27FC236}">
                <a16:creationId xmlns:a16="http://schemas.microsoft.com/office/drawing/2014/main" id="{46A06EBE-1278-4004-9E92-6F939D21483E}"/>
              </a:ext>
            </a:extLst>
          </p:cNvPr>
          <p:cNvPicPr>
            <a:picLocks noChangeAspect="1"/>
          </p:cNvPicPr>
          <p:nvPr/>
        </p:nvPicPr>
        <p:blipFill>
          <a:blip r:embed="rId6"/>
          <a:stretch>
            <a:fillRect/>
          </a:stretch>
        </p:blipFill>
        <p:spPr>
          <a:xfrm>
            <a:off x="4645938" y="3798333"/>
            <a:ext cx="4273472" cy="1903730"/>
          </a:xfrm>
          <a:prstGeom prst="rect">
            <a:avLst/>
          </a:prstGeom>
        </p:spPr>
      </p:pic>
      <p:sp>
        <p:nvSpPr>
          <p:cNvPr id="11" name="TextBox 10">
            <a:extLst>
              <a:ext uri="{FF2B5EF4-FFF2-40B4-BE49-F238E27FC236}">
                <a16:creationId xmlns:a16="http://schemas.microsoft.com/office/drawing/2014/main" id="{B9F19775-96A6-43C0-A7F9-E20F4AF29811}"/>
              </a:ext>
            </a:extLst>
          </p:cNvPr>
          <p:cNvSpPr txBox="1"/>
          <p:nvPr/>
        </p:nvSpPr>
        <p:spPr>
          <a:xfrm>
            <a:off x="8486271" y="635267"/>
            <a:ext cx="662361" cy="369332"/>
          </a:xfrm>
          <a:prstGeom prst="rect">
            <a:avLst/>
          </a:prstGeom>
          <a:noFill/>
        </p:spPr>
        <p:txBody>
          <a:bodyPr wrap="none" rtlCol="0">
            <a:spAutoFit/>
          </a:bodyPr>
          <a:lstStyle/>
          <a:p>
            <a:r>
              <a:rPr lang="en-IN" b="1" dirty="0"/>
              <a:t>Age</a:t>
            </a:r>
          </a:p>
        </p:txBody>
      </p:sp>
      <p:sp>
        <p:nvSpPr>
          <p:cNvPr id="13" name="TextBox 12">
            <a:extLst>
              <a:ext uri="{FF2B5EF4-FFF2-40B4-BE49-F238E27FC236}">
                <a16:creationId xmlns:a16="http://schemas.microsoft.com/office/drawing/2014/main" id="{6DBCE234-1BC5-4DD6-888F-A13D74A47DB5}"/>
              </a:ext>
            </a:extLst>
          </p:cNvPr>
          <p:cNvSpPr txBox="1"/>
          <p:nvPr/>
        </p:nvSpPr>
        <p:spPr>
          <a:xfrm>
            <a:off x="1241659" y="3355894"/>
            <a:ext cx="2191626" cy="369332"/>
          </a:xfrm>
          <a:prstGeom prst="rect">
            <a:avLst/>
          </a:prstGeom>
          <a:noFill/>
        </p:spPr>
        <p:txBody>
          <a:bodyPr wrap="none" rtlCol="0">
            <a:spAutoFit/>
          </a:bodyPr>
          <a:lstStyle/>
          <a:p>
            <a:r>
              <a:rPr lang="en-IN" b="1" dirty="0"/>
              <a:t>Admission Type id</a:t>
            </a:r>
          </a:p>
        </p:txBody>
      </p:sp>
      <p:sp>
        <p:nvSpPr>
          <p:cNvPr id="14" name="TextBox 13">
            <a:extLst>
              <a:ext uri="{FF2B5EF4-FFF2-40B4-BE49-F238E27FC236}">
                <a16:creationId xmlns:a16="http://schemas.microsoft.com/office/drawing/2014/main" id="{BACEB7A2-FA3E-414E-B91B-39AC4D88B55D}"/>
              </a:ext>
            </a:extLst>
          </p:cNvPr>
          <p:cNvSpPr txBox="1"/>
          <p:nvPr/>
        </p:nvSpPr>
        <p:spPr>
          <a:xfrm>
            <a:off x="4645938" y="3429000"/>
            <a:ext cx="2452916" cy="369332"/>
          </a:xfrm>
          <a:prstGeom prst="rect">
            <a:avLst/>
          </a:prstGeom>
          <a:noFill/>
        </p:spPr>
        <p:txBody>
          <a:bodyPr wrap="none" rtlCol="0">
            <a:spAutoFit/>
          </a:bodyPr>
          <a:lstStyle/>
          <a:p>
            <a:r>
              <a:rPr lang="en-IN" b="1" dirty="0"/>
              <a:t>Admission Source ID</a:t>
            </a:r>
          </a:p>
        </p:txBody>
      </p:sp>
    </p:spTree>
    <p:extLst>
      <p:ext uri="{BB962C8B-B14F-4D97-AF65-F5344CB8AC3E}">
        <p14:creationId xmlns:p14="http://schemas.microsoft.com/office/powerpoint/2010/main" val="2891445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B056-B069-4EAF-A6D7-A34DF45EC122}"/>
              </a:ext>
            </a:extLst>
          </p:cNvPr>
          <p:cNvSpPr>
            <a:spLocks noGrp="1"/>
          </p:cNvSpPr>
          <p:nvPr>
            <p:ph type="ctrTitle"/>
          </p:nvPr>
        </p:nvSpPr>
        <p:spPr/>
        <p:txBody>
          <a:bodyPr/>
          <a:lstStyle/>
          <a:p>
            <a:r>
              <a:rPr lang="en-IN" b="1" dirty="0"/>
              <a:t>Bivariate </a:t>
            </a:r>
            <a:br>
              <a:rPr lang="en-IN" b="1" dirty="0"/>
            </a:br>
            <a:r>
              <a:rPr lang="en-IN" b="1" dirty="0"/>
              <a:t>analysis</a:t>
            </a:r>
          </a:p>
        </p:txBody>
      </p:sp>
      <p:sp>
        <p:nvSpPr>
          <p:cNvPr id="3" name="Subtitle 2">
            <a:extLst>
              <a:ext uri="{FF2B5EF4-FFF2-40B4-BE49-F238E27FC236}">
                <a16:creationId xmlns:a16="http://schemas.microsoft.com/office/drawing/2014/main" id="{6DC5AB03-4F5B-4F1C-A3EC-22016449AEE0}"/>
              </a:ext>
            </a:extLst>
          </p:cNvPr>
          <p:cNvSpPr>
            <a:spLocks noGrp="1"/>
          </p:cNvSpPr>
          <p:nvPr>
            <p:ph type="subTitle" idx="1"/>
          </p:nvPr>
        </p:nvSpPr>
        <p:spPr/>
        <p:txBody>
          <a:bodyPr/>
          <a:lstStyle/>
          <a:p>
            <a:r>
              <a:rPr lang="en-US" sz="1800" b="1" dirty="0">
                <a:solidFill>
                  <a:schemeClr val="tx1"/>
                </a:solidFill>
              </a:rPr>
              <a:t>Health care and life sciences</a:t>
            </a:r>
            <a:endParaRPr lang="en-IN" sz="1800" dirty="0"/>
          </a:p>
          <a:p>
            <a:endParaRPr lang="en-IN" dirty="0"/>
          </a:p>
        </p:txBody>
      </p:sp>
    </p:spTree>
    <p:extLst>
      <p:ext uri="{BB962C8B-B14F-4D97-AF65-F5344CB8AC3E}">
        <p14:creationId xmlns:p14="http://schemas.microsoft.com/office/powerpoint/2010/main" val="3171190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E2EF9-94DA-4B23-A966-8BC93A63D89D}"/>
              </a:ext>
            </a:extLst>
          </p:cNvPr>
          <p:cNvSpPr>
            <a:spLocks noGrp="1"/>
          </p:cNvSpPr>
          <p:nvPr>
            <p:ph idx="1"/>
          </p:nvPr>
        </p:nvSpPr>
        <p:spPr>
          <a:xfrm>
            <a:off x="1066800" y="596766"/>
            <a:ext cx="10058400" cy="5355978"/>
          </a:xfrm>
        </p:spPr>
        <p:txBody>
          <a:bodyPr/>
          <a:lstStyle/>
          <a:p>
            <a:pPr marL="0" indent="0" algn="just">
              <a:lnSpc>
                <a:spcPct val="150000"/>
              </a:lnSpc>
              <a:spcBef>
                <a:spcPts val="1200"/>
              </a:spcBef>
              <a:spcAft>
                <a:spcPts val="1200"/>
              </a:spcAft>
              <a:buNone/>
            </a:pPr>
            <a:r>
              <a:rPr lang="en-IN" sz="2000" b="1" dirty="0">
                <a:solidFill>
                  <a:srgbClr val="000000"/>
                </a:solidFill>
                <a:effectLst/>
                <a:latin typeface="Times New Roman" panose="02020603050405020304" pitchFamily="18" charset="0"/>
                <a:ea typeface="Helvetica" panose="020B0604020202020204" pitchFamily="34" charset="0"/>
                <a:cs typeface="Gadugi" panose="020B0502040204020203" pitchFamily="34" charset="0"/>
              </a:rPr>
              <a:t>Time in hospital vs Distribution of Readmission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spcBef>
                <a:spcPts val="1200"/>
              </a:spcBef>
              <a:spcAft>
                <a:spcPts val="1200"/>
              </a:spcAft>
              <a:buSzPts val="1000"/>
              <a:buFont typeface="Wingdings" panose="05000000000000000000" pitchFamily="2" charset="2"/>
              <a:buChar char=""/>
              <a:tabLst>
                <a:tab pos="457200" algn="l"/>
              </a:tabLst>
            </a:pPr>
            <a:r>
              <a:rPr lang="en-IN" sz="1600" dirty="0">
                <a:effectLst/>
                <a:ea typeface="Calibri" panose="020F0502020204030204" pitchFamily="34" charset="0"/>
                <a:cs typeface="Symbol" panose="05050102010706020507" pitchFamily="18" charset="2"/>
              </a:rPr>
              <a:t>The maximum probability of the patients who stayed in the hospital is 3 days.</a:t>
            </a:r>
          </a:p>
          <a:p>
            <a:pPr marL="342900" lvl="0" indent="-342900" algn="l">
              <a:lnSpc>
                <a:spcPct val="150000"/>
              </a:lnSpc>
              <a:spcBef>
                <a:spcPts val="1200"/>
              </a:spcBef>
              <a:spcAft>
                <a:spcPts val="1200"/>
              </a:spcAft>
              <a:buSzPts val="1000"/>
              <a:buFont typeface="Wingdings" panose="05000000000000000000" pitchFamily="2" charset="2"/>
              <a:buChar char=""/>
              <a:tabLst>
                <a:tab pos="457200" algn="l"/>
              </a:tabLst>
            </a:pPr>
            <a:r>
              <a:rPr lang="en-IN" sz="1600" dirty="0">
                <a:effectLst/>
                <a:ea typeface="Calibri" panose="020F0502020204030204" pitchFamily="34" charset="0"/>
                <a:cs typeface="Symbol" panose="05050102010706020507" pitchFamily="18" charset="2"/>
              </a:rPr>
              <a:t>The number of patients who are not admitted as well as stayed in the hospital more than 30 days is more</a:t>
            </a:r>
          </a:p>
          <a:p>
            <a:pPr marL="0" indent="0">
              <a:buNone/>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F9528A4-5AB3-42FF-B293-96E2AECE19B2}"/>
              </a:ext>
            </a:extLst>
          </p:cNvPr>
          <p:cNvPicPr>
            <a:picLocks noChangeAspect="1"/>
          </p:cNvPicPr>
          <p:nvPr/>
        </p:nvPicPr>
        <p:blipFill>
          <a:blip r:embed="rId2"/>
          <a:stretch>
            <a:fillRect/>
          </a:stretch>
        </p:blipFill>
        <p:spPr>
          <a:xfrm>
            <a:off x="3392504" y="3152875"/>
            <a:ext cx="4983480" cy="2400300"/>
          </a:xfrm>
          <a:prstGeom prst="rect">
            <a:avLst/>
          </a:prstGeom>
        </p:spPr>
      </p:pic>
    </p:spTree>
    <p:extLst>
      <p:ext uri="{BB962C8B-B14F-4D97-AF65-F5344CB8AC3E}">
        <p14:creationId xmlns:p14="http://schemas.microsoft.com/office/powerpoint/2010/main" val="3883265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8AAE8-60E9-47B1-823A-45CBE23A1258}"/>
              </a:ext>
            </a:extLst>
          </p:cNvPr>
          <p:cNvSpPr>
            <a:spLocks noGrp="1"/>
          </p:cNvSpPr>
          <p:nvPr>
            <p:ph idx="1"/>
          </p:nvPr>
        </p:nvSpPr>
        <p:spPr>
          <a:xfrm>
            <a:off x="1066800" y="654518"/>
            <a:ext cx="10058400" cy="5298226"/>
          </a:xfrm>
        </p:spPr>
        <p:txBody>
          <a:bodyPr/>
          <a:lstStyle/>
          <a:p>
            <a:pPr marL="0" indent="0">
              <a:buNone/>
            </a:pPr>
            <a:r>
              <a:rPr lang="en-IN" sz="1800" b="1" dirty="0">
                <a:solidFill>
                  <a:srgbClr val="000000"/>
                </a:solidFill>
                <a:effectLst/>
                <a:latin typeface="Times New Roman" panose="02020603050405020304" pitchFamily="18" charset="0"/>
                <a:ea typeface="Helvetica" panose="020B0604020202020204" pitchFamily="34" charset="0"/>
                <a:cs typeface="Gadugi" panose="020B0502040204020203" pitchFamily="34" charset="0"/>
              </a:rPr>
              <a:t>Age of Patient vs Readmission </a:t>
            </a:r>
          </a:p>
          <a:p>
            <a:r>
              <a:rPr lang="en-IN" sz="1800" dirty="0">
                <a:effectLst/>
                <a:latin typeface="Times New Roman" panose="02020603050405020304" pitchFamily="18" charset="0"/>
                <a:ea typeface="TimesNewRomanPSMT"/>
                <a:cs typeface="Gadugi" panose="020B0502040204020203" pitchFamily="34" charset="0"/>
              </a:rPr>
              <a:t>Patients above the age of 60 are highly prone to diabetics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A314DC8-0CF5-48A3-9BB4-F1569FDF8078}"/>
              </a:ext>
            </a:extLst>
          </p:cNvPr>
          <p:cNvPicPr>
            <a:picLocks noChangeAspect="1"/>
          </p:cNvPicPr>
          <p:nvPr/>
        </p:nvPicPr>
        <p:blipFill>
          <a:blip r:embed="rId2"/>
          <a:stretch>
            <a:fillRect/>
          </a:stretch>
        </p:blipFill>
        <p:spPr>
          <a:xfrm>
            <a:off x="3503595" y="1946709"/>
            <a:ext cx="4622733" cy="2964581"/>
          </a:xfrm>
          <a:prstGeom prst="rect">
            <a:avLst/>
          </a:prstGeom>
        </p:spPr>
      </p:pic>
    </p:spTree>
    <p:extLst>
      <p:ext uri="{BB962C8B-B14F-4D97-AF65-F5344CB8AC3E}">
        <p14:creationId xmlns:p14="http://schemas.microsoft.com/office/powerpoint/2010/main" val="3079381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3F7C7-4A75-470C-9C0B-6B3B31575106}"/>
              </a:ext>
            </a:extLst>
          </p:cNvPr>
          <p:cNvSpPr>
            <a:spLocks noGrp="1"/>
          </p:cNvSpPr>
          <p:nvPr>
            <p:ph idx="1"/>
          </p:nvPr>
        </p:nvSpPr>
        <p:spPr>
          <a:xfrm>
            <a:off x="1066800" y="760396"/>
            <a:ext cx="10058400" cy="5192348"/>
          </a:xfrm>
        </p:spPr>
        <p:txBody>
          <a:bodyPr/>
          <a:lstStyle/>
          <a:p>
            <a:pPr marL="0" indent="0" algn="just">
              <a:lnSpc>
                <a:spcPct val="150000"/>
              </a:lnSpc>
              <a:spcBef>
                <a:spcPts val="1200"/>
              </a:spcBef>
              <a:spcAft>
                <a:spcPts val="1200"/>
              </a:spcAft>
              <a:buNone/>
            </a:pPr>
            <a:r>
              <a:rPr lang="en-IN" sz="1800" b="1" dirty="0">
                <a:effectLst/>
                <a:ea typeface="TimesNewRomanPSMT"/>
                <a:cs typeface="Gadugi" panose="020B0502040204020203" pitchFamily="34" charset="0"/>
              </a:rPr>
              <a:t>Insulin, Readmitted (count):</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IN" sz="1800" dirty="0">
                <a:effectLst/>
                <a:ea typeface="TimesNewRomanPSMT"/>
                <a:cs typeface="Gadugi" panose="020B0502040204020203" pitchFamily="34" charset="0"/>
              </a:rPr>
              <a:t>The level of insulin was steady for nearly 25000 patients overall.</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IN" sz="1800" dirty="0">
                <a:effectLst/>
                <a:ea typeface="TimesNewRomanPSMT"/>
                <a:cs typeface="Gadugi" panose="020B0502040204020203" pitchFamily="34" charset="0"/>
              </a:rPr>
              <a:t>The patients who were not administered with insulin are highly likely not to be readmitted. </a:t>
            </a:r>
            <a:endParaRPr lang="en-IN" sz="1800" dirty="0">
              <a:effectLst/>
              <a:highlight>
                <a:srgbClr val="FFFF00"/>
              </a:highligh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8B49B37-C372-44B4-AB01-F0E20C21B30E}"/>
              </a:ext>
            </a:extLst>
          </p:cNvPr>
          <p:cNvPicPr>
            <a:picLocks noChangeAspect="1"/>
          </p:cNvPicPr>
          <p:nvPr/>
        </p:nvPicPr>
        <p:blipFill>
          <a:blip r:embed="rId2"/>
          <a:stretch>
            <a:fillRect/>
          </a:stretch>
        </p:blipFill>
        <p:spPr>
          <a:xfrm>
            <a:off x="4221078" y="2880811"/>
            <a:ext cx="4499409" cy="3071933"/>
          </a:xfrm>
          <a:prstGeom prst="rect">
            <a:avLst/>
          </a:prstGeom>
        </p:spPr>
      </p:pic>
    </p:spTree>
    <p:extLst>
      <p:ext uri="{BB962C8B-B14F-4D97-AF65-F5344CB8AC3E}">
        <p14:creationId xmlns:p14="http://schemas.microsoft.com/office/powerpoint/2010/main" val="3372665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FE96-D0CC-4B3F-AC85-90F7A1F046EA}"/>
              </a:ext>
            </a:extLst>
          </p:cNvPr>
          <p:cNvSpPr>
            <a:spLocks noGrp="1"/>
          </p:cNvSpPr>
          <p:nvPr>
            <p:ph type="ctrTitle"/>
          </p:nvPr>
        </p:nvSpPr>
        <p:spPr/>
        <p:txBody>
          <a:bodyPr/>
          <a:lstStyle/>
          <a:p>
            <a:r>
              <a:rPr lang="en-IN" b="1" dirty="0"/>
              <a:t>Baseline model</a:t>
            </a:r>
          </a:p>
        </p:txBody>
      </p:sp>
      <p:sp>
        <p:nvSpPr>
          <p:cNvPr id="3" name="Subtitle 2">
            <a:extLst>
              <a:ext uri="{FF2B5EF4-FFF2-40B4-BE49-F238E27FC236}">
                <a16:creationId xmlns:a16="http://schemas.microsoft.com/office/drawing/2014/main" id="{E59C91B3-22F6-46DA-A6DA-6D55C6CC4840}"/>
              </a:ext>
            </a:extLst>
          </p:cNvPr>
          <p:cNvSpPr>
            <a:spLocks noGrp="1"/>
          </p:cNvSpPr>
          <p:nvPr>
            <p:ph type="subTitle" idx="1"/>
          </p:nvPr>
        </p:nvSpPr>
        <p:spPr/>
        <p:txBody>
          <a:bodyPr/>
          <a:lstStyle/>
          <a:p>
            <a:r>
              <a:rPr lang="en-US" sz="1800" b="1" dirty="0">
                <a:solidFill>
                  <a:schemeClr val="tx1"/>
                </a:solidFill>
              </a:rPr>
              <a:t>Health care and life sciences</a:t>
            </a:r>
            <a:endParaRPr lang="en-IN" sz="1800" dirty="0"/>
          </a:p>
          <a:p>
            <a:endParaRPr lang="en-IN" dirty="0"/>
          </a:p>
        </p:txBody>
      </p:sp>
    </p:spTree>
    <p:extLst>
      <p:ext uri="{BB962C8B-B14F-4D97-AF65-F5344CB8AC3E}">
        <p14:creationId xmlns:p14="http://schemas.microsoft.com/office/powerpoint/2010/main" val="1881130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6812D-221E-4290-9C05-21E21C583E05}"/>
              </a:ext>
            </a:extLst>
          </p:cNvPr>
          <p:cNvSpPr>
            <a:spLocks noGrp="1"/>
          </p:cNvSpPr>
          <p:nvPr>
            <p:ph idx="1"/>
          </p:nvPr>
        </p:nvSpPr>
        <p:spPr>
          <a:xfrm>
            <a:off x="1066800" y="904775"/>
            <a:ext cx="10058400" cy="5047969"/>
          </a:xfrm>
        </p:spPr>
        <p:txBody>
          <a:bodyPr>
            <a:normAutofit/>
          </a:bodyPr>
          <a:lstStyle/>
          <a:p>
            <a:pPr marL="0" indent="0">
              <a:buNone/>
            </a:pPr>
            <a:r>
              <a:rPr lang="en-IN" sz="3200" b="1" u="sng" dirty="0"/>
              <a:t>Baseline model</a:t>
            </a:r>
          </a:p>
          <a:p>
            <a:pPr algn="l">
              <a:lnSpc>
                <a:spcPct val="110000"/>
              </a:lnSpc>
              <a:spcBef>
                <a:spcPts val="900"/>
              </a:spcBef>
              <a:spcAft>
                <a:spcPts val="1200"/>
              </a:spcAft>
            </a:pPr>
            <a:r>
              <a:rPr lang="en-IN" sz="1800" dirty="0">
                <a:effectLst/>
                <a:ea typeface="Yu Gothic UI" panose="020B0500000000000000" pitchFamily="34" charset="-128"/>
                <a:cs typeface="Gadugi" panose="020B0502040204020203" pitchFamily="34" charset="0"/>
              </a:rPr>
              <a:t>After cleaning the initial dataset and post dummy encoding the variables, we have 106 columns with 99337 data rows. So, we proceeded to build a few base models using Logistic Regression, Random Forest on this data without scaling or transformation or hyperparameter tuning until the model performance scores are in acceptable range. Below is the data frame consisting of all the scores.</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IN" sz="1800" spc="-5" dirty="0">
                <a:solidFill>
                  <a:srgbClr val="292929"/>
                </a:solidFill>
                <a:effectLst/>
                <a:ea typeface="Calibri" panose="020F0502020204030204" pitchFamily="34" charset="0"/>
                <a:cs typeface="Times New Roman" panose="02020603050405020304" pitchFamily="18" charset="0"/>
              </a:rPr>
              <a:t>In this section, we will first compare the performance of the following 2 machine learning models using default hyperparameters:</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Bef>
                <a:spcPts val="1200"/>
              </a:spcBef>
              <a:buFont typeface="Symbol" panose="05050102010706020507" pitchFamily="18" charset="2"/>
              <a:buChar char=""/>
            </a:pPr>
            <a:r>
              <a:rPr lang="en-IN" sz="1800" spc="-5" dirty="0">
                <a:solidFill>
                  <a:srgbClr val="292929"/>
                </a:solidFill>
                <a:effectLst/>
                <a:ea typeface="Calibri" panose="020F0502020204030204" pitchFamily="34" charset="0"/>
                <a:cs typeface="Times New Roman" panose="02020603050405020304" pitchFamily="18" charset="0"/>
              </a:rPr>
              <a:t>LOGISTIC REGRESSION </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Symbol" panose="05050102010706020507" pitchFamily="18" charset="2"/>
              <a:buChar char=""/>
            </a:pPr>
            <a:r>
              <a:rPr lang="en-IN" sz="1800" spc="-5" dirty="0">
                <a:solidFill>
                  <a:srgbClr val="292929"/>
                </a:solidFill>
                <a:effectLst/>
                <a:ea typeface="Calibri" panose="020F0502020204030204" pitchFamily="34" charset="0"/>
                <a:cs typeface="Times New Roman" panose="02020603050405020304" pitchFamily="18" charset="0"/>
              </a:rPr>
              <a:t>RANDOM FOREST </a:t>
            </a:r>
            <a:endParaRPr lang="en-IN" sz="1800" dirty="0">
              <a:effectLst/>
              <a:ea typeface="Calibri" panose="020F0502020204030204" pitchFamily="34" charset="0"/>
              <a:cs typeface="Times New Roman" panose="02020603050405020304" pitchFamily="18" charset="0"/>
            </a:endParaRPr>
          </a:p>
          <a:p>
            <a:endParaRPr lang="en-IN" sz="3200" b="1" u="sng" dirty="0"/>
          </a:p>
          <a:p>
            <a:pPr marL="0" indent="0">
              <a:buNone/>
            </a:pPr>
            <a:endParaRPr lang="en-IN" sz="3200" b="1" u="sng" dirty="0"/>
          </a:p>
          <a:p>
            <a:pPr marL="0" indent="0">
              <a:buNone/>
            </a:pPr>
            <a:endParaRPr lang="en-IN" sz="3200" b="1" dirty="0"/>
          </a:p>
          <a:p>
            <a:pPr marL="0" indent="0">
              <a:buNone/>
            </a:pPr>
            <a:endParaRPr lang="en-IN" sz="3200" b="1" dirty="0"/>
          </a:p>
        </p:txBody>
      </p:sp>
    </p:spTree>
    <p:extLst>
      <p:ext uri="{BB962C8B-B14F-4D97-AF65-F5344CB8AC3E}">
        <p14:creationId xmlns:p14="http://schemas.microsoft.com/office/powerpoint/2010/main" val="3534154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8D252-F92F-43AF-B0AA-24772F276D20}"/>
              </a:ext>
            </a:extLst>
          </p:cNvPr>
          <p:cNvSpPr>
            <a:spLocks noGrp="1"/>
          </p:cNvSpPr>
          <p:nvPr>
            <p:ph idx="1"/>
          </p:nvPr>
        </p:nvSpPr>
        <p:spPr>
          <a:xfrm>
            <a:off x="1105018" y="789272"/>
            <a:ext cx="10058400" cy="5163472"/>
          </a:xfrm>
        </p:spPr>
        <p:txBody>
          <a:bodyPr>
            <a:normAutofit/>
          </a:bodyPr>
          <a:lstStyle/>
          <a:p>
            <a:pPr marL="0" indent="0">
              <a:buNone/>
            </a:pPr>
            <a:r>
              <a:rPr lang="en-IN" sz="2400" b="1" dirty="0"/>
              <a:t>LOGISTIC REGRESSION </a:t>
            </a:r>
          </a:p>
          <a:p>
            <a:pPr marL="0" indent="0">
              <a:buNone/>
            </a:pPr>
            <a:r>
              <a:rPr lang="en-IN" sz="2400" b="1" dirty="0"/>
              <a:t>MODEL ACCURACY </a:t>
            </a:r>
          </a:p>
        </p:txBody>
      </p:sp>
      <p:pic>
        <p:nvPicPr>
          <p:cNvPr id="4" name="Picture 3">
            <a:extLst>
              <a:ext uri="{FF2B5EF4-FFF2-40B4-BE49-F238E27FC236}">
                <a16:creationId xmlns:a16="http://schemas.microsoft.com/office/drawing/2014/main" id="{41D35BFA-F95C-42DD-A3D7-9082FBB1E6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5018" y="1823204"/>
            <a:ext cx="4255687" cy="2803793"/>
          </a:xfrm>
          <a:prstGeom prst="rect">
            <a:avLst/>
          </a:prstGeom>
          <a:noFill/>
          <a:ln>
            <a:noFill/>
          </a:ln>
        </p:spPr>
      </p:pic>
      <p:sp>
        <p:nvSpPr>
          <p:cNvPr id="5" name="TextBox 4">
            <a:extLst>
              <a:ext uri="{FF2B5EF4-FFF2-40B4-BE49-F238E27FC236}">
                <a16:creationId xmlns:a16="http://schemas.microsoft.com/office/drawing/2014/main" id="{A8CDD787-54EA-4DA1-A69E-EB93EA9F1566}"/>
              </a:ext>
            </a:extLst>
          </p:cNvPr>
          <p:cNvSpPr txBox="1"/>
          <p:nvPr/>
        </p:nvSpPr>
        <p:spPr>
          <a:xfrm>
            <a:off x="6481010" y="789272"/>
            <a:ext cx="3231975" cy="830997"/>
          </a:xfrm>
          <a:prstGeom prst="rect">
            <a:avLst/>
          </a:prstGeom>
          <a:noFill/>
        </p:spPr>
        <p:txBody>
          <a:bodyPr wrap="none" rtlCol="0">
            <a:spAutoFit/>
          </a:bodyPr>
          <a:lstStyle/>
          <a:p>
            <a:r>
              <a:rPr lang="en-IN" sz="2400" b="1" dirty="0"/>
              <a:t>RANDOM FOREST</a:t>
            </a:r>
          </a:p>
          <a:p>
            <a:r>
              <a:rPr lang="en-IN" sz="2400" b="1" dirty="0"/>
              <a:t>MODEL ACCURACY </a:t>
            </a:r>
          </a:p>
        </p:txBody>
      </p:sp>
      <p:pic>
        <p:nvPicPr>
          <p:cNvPr id="7" name="Picture 6">
            <a:extLst>
              <a:ext uri="{FF2B5EF4-FFF2-40B4-BE49-F238E27FC236}">
                <a16:creationId xmlns:a16="http://schemas.microsoft.com/office/drawing/2014/main" id="{99BEE18C-28F7-470C-B298-BC50FEDA8FEB}"/>
              </a:ext>
            </a:extLst>
          </p:cNvPr>
          <p:cNvPicPr>
            <a:picLocks noChangeAspect="1"/>
          </p:cNvPicPr>
          <p:nvPr/>
        </p:nvPicPr>
        <p:blipFill>
          <a:blip r:embed="rId3"/>
          <a:stretch>
            <a:fillRect/>
          </a:stretch>
        </p:blipFill>
        <p:spPr>
          <a:xfrm>
            <a:off x="6208294" y="1805048"/>
            <a:ext cx="5101390" cy="2803792"/>
          </a:xfrm>
          <a:prstGeom prst="rect">
            <a:avLst/>
          </a:prstGeom>
        </p:spPr>
      </p:pic>
      <p:sp>
        <p:nvSpPr>
          <p:cNvPr id="9" name="TextBox 8">
            <a:extLst>
              <a:ext uri="{FF2B5EF4-FFF2-40B4-BE49-F238E27FC236}">
                <a16:creationId xmlns:a16="http://schemas.microsoft.com/office/drawing/2014/main" id="{FE7D9BAE-8DD6-4A34-A11A-B0E3A119FF33}"/>
              </a:ext>
            </a:extLst>
          </p:cNvPr>
          <p:cNvSpPr txBox="1"/>
          <p:nvPr/>
        </p:nvSpPr>
        <p:spPr>
          <a:xfrm>
            <a:off x="1105018" y="5483953"/>
            <a:ext cx="3049233" cy="584775"/>
          </a:xfrm>
          <a:prstGeom prst="rect">
            <a:avLst/>
          </a:prstGeom>
          <a:noFill/>
        </p:spPr>
        <p:txBody>
          <a:bodyPr wrap="square" rtlCol="0">
            <a:spAutoFit/>
          </a:bodyPr>
          <a:lstStyle/>
          <a:p>
            <a:r>
              <a:rPr lang="en-IN" sz="1600" b="1" dirty="0"/>
              <a:t>Recall: 0.77 for not admitted </a:t>
            </a:r>
          </a:p>
          <a:p>
            <a:r>
              <a:rPr lang="en-IN" sz="1600" b="1" dirty="0"/>
              <a:t>Recall: 0.46 for admitted  </a:t>
            </a:r>
          </a:p>
        </p:txBody>
      </p:sp>
      <p:sp>
        <p:nvSpPr>
          <p:cNvPr id="10" name="TextBox 9">
            <a:extLst>
              <a:ext uri="{FF2B5EF4-FFF2-40B4-BE49-F238E27FC236}">
                <a16:creationId xmlns:a16="http://schemas.microsoft.com/office/drawing/2014/main" id="{433F9F44-F98B-4461-8113-CEE53A99AEC7}"/>
              </a:ext>
            </a:extLst>
          </p:cNvPr>
          <p:cNvSpPr txBox="1"/>
          <p:nvPr/>
        </p:nvSpPr>
        <p:spPr>
          <a:xfrm>
            <a:off x="6572380" y="5483953"/>
            <a:ext cx="3049233" cy="584775"/>
          </a:xfrm>
          <a:prstGeom prst="rect">
            <a:avLst/>
          </a:prstGeom>
          <a:noFill/>
        </p:spPr>
        <p:txBody>
          <a:bodyPr wrap="none" rtlCol="0">
            <a:spAutoFit/>
          </a:bodyPr>
          <a:lstStyle/>
          <a:p>
            <a:r>
              <a:rPr lang="en-IN" sz="1600" b="1" dirty="0"/>
              <a:t>Recall: 0.65 for not admitted </a:t>
            </a:r>
          </a:p>
          <a:p>
            <a:r>
              <a:rPr lang="en-IN" sz="1600" b="1" dirty="0"/>
              <a:t>Recall: 0.55 for admitted </a:t>
            </a:r>
          </a:p>
        </p:txBody>
      </p:sp>
      <p:sp>
        <p:nvSpPr>
          <p:cNvPr id="11" name="TextBox 10">
            <a:extLst>
              <a:ext uri="{FF2B5EF4-FFF2-40B4-BE49-F238E27FC236}">
                <a16:creationId xmlns:a16="http://schemas.microsoft.com/office/drawing/2014/main" id="{6EF0A934-BEE9-4904-95D9-BBB996520552}"/>
              </a:ext>
            </a:extLst>
          </p:cNvPr>
          <p:cNvSpPr txBox="1"/>
          <p:nvPr/>
        </p:nvSpPr>
        <p:spPr>
          <a:xfrm>
            <a:off x="1750772" y="4852652"/>
            <a:ext cx="9336210" cy="369332"/>
          </a:xfrm>
          <a:prstGeom prst="rect">
            <a:avLst/>
          </a:prstGeom>
          <a:noFill/>
        </p:spPr>
        <p:txBody>
          <a:bodyPr wrap="none" rtlCol="0">
            <a:spAutoFit/>
          </a:bodyPr>
          <a:lstStyle/>
          <a:p>
            <a:r>
              <a:rPr lang="en-IN" u="sng" dirty="0"/>
              <a:t>Based on the Domain we are working with, Recall Evaluation metric is considered </a:t>
            </a:r>
          </a:p>
        </p:txBody>
      </p:sp>
    </p:spTree>
    <p:extLst>
      <p:ext uri="{BB962C8B-B14F-4D97-AF65-F5344CB8AC3E}">
        <p14:creationId xmlns:p14="http://schemas.microsoft.com/office/powerpoint/2010/main" val="250717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24FC-B52A-4266-9EF4-A91A05464363}"/>
              </a:ext>
            </a:extLst>
          </p:cNvPr>
          <p:cNvSpPr>
            <a:spLocks noGrp="1"/>
          </p:cNvSpPr>
          <p:nvPr>
            <p:ph type="ctrTitle"/>
          </p:nvPr>
        </p:nvSpPr>
        <p:spPr/>
        <p:txBody>
          <a:bodyPr/>
          <a:lstStyle/>
          <a:p>
            <a:r>
              <a:rPr lang="en-IN" b="1" dirty="0"/>
              <a:t>Future work</a:t>
            </a:r>
          </a:p>
        </p:txBody>
      </p:sp>
      <p:sp>
        <p:nvSpPr>
          <p:cNvPr id="3" name="Subtitle 2">
            <a:extLst>
              <a:ext uri="{FF2B5EF4-FFF2-40B4-BE49-F238E27FC236}">
                <a16:creationId xmlns:a16="http://schemas.microsoft.com/office/drawing/2014/main" id="{DEC84C26-E038-4AFB-92B2-7F73CBEAA210}"/>
              </a:ext>
            </a:extLst>
          </p:cNvPr>
          <p:cNvSpPr>
            <a:spLocks noGrp="1"/>
          </p:cNvSpPr>
          <p:nvPr>
            <p:ph type="subTitle" idx="1"/>
          </p:nvPr>
        </p:nvSpPr>
        <p:spPr/>
        <p:txBody>
          <a:bodyPr/>
          <a:lstStyle/>
          <a:p>
            <a:r>
              <a:rPr lang="en-US" sz="1800" b="1" dirty="0">
                <a:solidFill>
                  <a:schemeClr val="tx1"/>
                </a:solidFill>
              </a:rPr>
              <a:t>Health care and life sciences</a:t>
            </a:r>
            <a:endParaRPr lang="en-IN" sz="1800" dirty="0"/>
          </a:p>
          <a:p>
            <a:endParaRPr lang="en-IN" dirty="0"/>
          </a:p>
        </p:txBody>
      </p:sp>
    </p:spTree>
    <p:extLst>
      <p:ext uri="{BB962C8B-B14F-4D97-AF65-F5344CB8AC3E}">
        <p14:creationId xmlns:p14="http://schemas.microsoft.com/office/powerpoint/2010/main" val="1814209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3A6F6-CD42-466A-85FD-4A5151CEA635}"/>
              </a:ext>
            </a:extLst>
          </p:cNvPr>
          <p:cNvSpPr>
            <a:spLocks noGrp="1"/>
          </p:cNvSpPr>
          <p:nvPr>
            <p:ph idx="1"/>
          </p:nvPr>
        </p:nvSpPr>
        <p:spPr>
          <a:xfrm>
            <a:off x="1066800" y="760396"/>
            <a:ext cx="10058400" cy="5192348"/>
          </a:xfrm>
        </p:spPr>
        <p:txBody>
          <a:bodyPr>
            <a:normAutofit/>
          </a:bodyPr>
          <a:lstStyle/>
          <a:p>
            <a:pPr marL="0" indent="0">
              <a:buNone/>
            </a:pPr>
            <a:r>
              <a:rPr lang="en-IN" sz="2400" b="1" cap="all" dirty="0"/>
              <a:t>Future work:</a:t>
            </a:r>
          </a:p>
          <a:p>
            <a:r>
              <a:rPr lang="en-IN" sz="2000" dirty="0"/>
              <a:t>Treating the outliers and treating multicollinearity with VIF.</a:t>
            </a:r>
          </a:p>
          <a:p>
            <a:r>
              <a:rPr lang="en-IN" sz="2000" dirty="0"/>
              <a:t>Scaling and Transformation for modelling.</a:t>
            </a:r>
          </a:p>
          <a:p>
            <a:r>
              <a:rPr lang="en-IN" sz="2000" dirty="0"/>
              <a:t> </a:t>
            </a:r>
            <a:r>
              <a:rPr lang="en-IN" sz="2000" dirty="0">
                <a:solidFill>
                  <a:schemeClr val="tx1"/>
                </a:solidFill>
                <a:cs typeface="Times New Roman" panose="02020603050405020304" pitchFamily="18" charset="0"/>
              </a:rPr>
              <a:t>Revisiting Feature engineering /Feature selection process.</a:t>
            </a:r>
            <a:endParaRPr lang="en-IN" sz="2000" dirty="0"/>
          </a:p>
          <a:p>
            <a:r>
              <a:rPr lang="en-IN" sz="2000" dirty="0">
                <a:solidFill>
                  <a:schemeClr val="tx1"/>
                </a:solidFill>
                <a:cs typeface="Times New Roman" panose="02020603050405020304" pitchFamily="18" charset="0"/>
              </a:rPr>
              <a:t>Implementing various classification algorithms for the best model selection</a:t>
            </a:r>
          </a:p>
          <a:p>
            <a:r>
              <a:rPr lang="en-IN" sz="2000" dirty="0">
                <a:solidFill>
                  <a:schemeClr val="tx1"/>
                </a:solidFill>
                <a:cs typeface="Times New Roman" panose="02020603050405020304" pitchFamily="18" charset="0"/>
              </a:rPr>
              <a:t>Use Ensemble techniques to improve the model performance</a:t>
            </a:r>
          </a:p>
          <a:p>
            <a:r>
              <a:rPr lang="en-US" sz="2000" dirty="0"/>
              <a:t>Hyperparameter Tuning.</a:t>
            </a:r>
          </a:p>
          <a:p>
            <a:r>
              <a:rPr lang="en-US" sz="2000" dirty="0"/>
              <a:t>Robust Model Evaluation.</a:t>
            </a:r>
          </a:p>
          <a:p>
            <a:r>
              <a:rPr lang="en-US" sz="2000" dirty="0"/>
              <a:t>Improving Precision and Recall Scores for Minority class.</a:t>
            </a:r>
          </a:p>
          <a:p>
            <a:endParaRPr lang="en-IN" sz="2000" dirty="0"/>
          </a:p>
        </p:txBody>
      </p:sp>
    </p:spTree>
    <p:extLst>
      <p:ext uri="{BB962C8B-B14F-4D97-AF65-F5344CB8AC3E}">
        <p14:creationId xmlns:p14="http://schemas.microsoft.com/office/powerpoint/2010/main" val="3084553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9049-D28D-4456-8DFF-EF5E38E45488}"/>
              </a:ext>
            </a:extLst>
          </p:cNvPr>
          <p:cNvSpPr>
            <a:spLocks noGrp="1"/>
          </p:cNvSpPr>
          <p:nvPr>
            <p:ph type="title"/>
          </p:nvPr>
        </p:nvSpPr>
        <p:spPr/>
        <p:txBody>
          <a:bodyPr/>
          <a:lstStyle/>
          <a:p>
            <a:r>
              <a:rPr lang="en-IN" b="1" u="sng" dirty="0"/>
              <a:t>Explanation of the Dataset</a:t>
            </a:r>
          </a:p>
        </p:txBody>
      </p:sp>
      <p:sp>
        <p:nvSpPr>
          <p:cNvPr id="3" name="Content Placeholder 2">
            <a:extLst>
              <a:ext uri="{FF2B5EF4-FFF2-40B4-BE49-F238E27FC236}">
                <a16:creationId xmlns:a16="http://schemas.microsoft.com/office/drawing/2014/main" id="{9E26F85A-C0D4-4052-8B58-B14E1117D876}"/>
              </a:ext>
            </a:extLst>
          </p:cNvPr>
          <p:cNvSpPr>
            <a:spLocks noGrp="1"/>
          </p:cNvSpPr>
          <p:nvPr>
            <p:ph idx="1"/>
          </p:nvPr>
        </p:nvSpPr>
        <p:spPr/>
        <p:txBody>
          <a:bodyPr/>
          <a:lstStyle/>
          <a:p>
            <a:r>
              <a:rPr lang="en-US" sz="2300" dirty="0">
                <a:effectLst/>
                <a:latin typeface="Calibri" panose="020F0502020204030204" pitchFamily="34" charset="0"/>
                <a:ea typeface="Calibri" panose="020F0502020204030204" pitchFamily="34" charset="0"/>
                <a:cs typeface="Times New Roman" panose="02020603050405020304" pitchFamily="18" charset="0"/>
              </a:rPr>
              <a:t>The Capstone project will present the analysis of a large clinical database that was undertaken to examine the historical patterns of diabetes care in patients with diabetes admitted to a US hospital and to indicate future directions which will lead to a reduction in hospital readmission rate and improvements in patient care.</a:t>
            </a:r>
          </a:p>
          <a:p>
            <a:r>
              <a:rPr lang="en-US" sz="2300" dirty="0">
                <a:effectLst/>
                <a:latin typeface="Calibri" panose="020F0502020204030204" pitchFamily="34" charset="0"/>
                <a:ea typeface="Calibri" panose="020F0502020204030204" pitchFamily="34" charset="0"/>
                <a:cs typeface="Times New Roman" panose="02020603050405020304" pitchFamily="18" charset="0"/>
              </a:rPr>
              <a:t> The need for readmission indicates that inadequate care was provided to the patient at the time of first admission. Inadequate care poses threat to patients’ life and treatment of readmitted patients leads to increased healthcare costs.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8691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ECFF-F6CC-442D-A5BB-57F97E3706E8}"/>
              </a:ext>
            </a:extLst>
          </p:cNvPr>
          <p:cNvSpPr>
            <a:spLocks noGrp="1"/>
          </p:cNvSpPr>
          <p:nvPr>
            <p:ph type="ctrTitle"/>
          </p:nvPr>
        </p:nvSpPr>
        <p:spPr>
          <a:xfrm>
            <a:off x="1629103" y="2244830"/>
            <a:ext cx="8933796" cy="2741056"/>
          </a:xfrm>
        </p:spPr>
        <p:txBody>
          <a:bodyPr/>
          <a:lstStyle/>
          <a:p>
            <a:r>
              <a:rPr lang="en-IN" b="1" dirty="0"/>
              <a:t>Thank you</a:t>
            </a:r>
          </a:p>
        </p:txBody>
      </p:sp>
    </p:spTree>
    <p:extLst>
      <p:ext uri="{BB962C8B-B14F-4D97-AF65-F5344CB8AC3E}">
        <p14:creationId xmlns:p14="http://schemas.microsoft.com/office/powerpoint/2010/main" val="4140143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FF3B-1E61-43F3-A6DD-9864D5F486AE}"/>
              </a:ext>
            </a:extLst>
          </p:cNvPr>
          <p:cNvSpPr>
            <a:spLocks noGrp="1"/>
          </p:cNvSpPr>
          <p:nvPr>
            <p:ph type="title"/>
          </p:nvPr>
        </p:nvSpPr>
        <p:spPr>
          <a:xfrm>
            <a:off x="1066800" y="452387"/>
            <a:ext cx="10058400" cy="1424539"/>
          </a:xfrm>
        </p:spPr>
        <p:txBody>
          <a:bodyPr/>
          <a:lstStyle/>
          <a:p>
            <a:r>
              <a:rPr lang="en-IN" b="1" u="sng" dirty="0"/>
              <a:t>Variable Information</a:t>
            </a:r>
          </a:p>
        </p:txBody>
      </p:sp>
      <p:graphicFrame>
        <p:nvGraphicFramePr>
          <p:cNvPr id="6" name="Content Placeholder 5">
            <a:extLst>
              <a:ext uri="{FF2B5EF4-FFF2-40B4-BE49-F238E27FC236}">
                <a16:creationId xmlns:a16="http://schemas.microsoft.com/office/drawing/2014/main" id="{62B974CA-A367-4BD3-A4DE-49F9DCEA6E77}"/>
              </a:ext>
            </a:extLst>
          </p:cNvPr>
          <p:cNvGraphicFramePr>
            <a:graphicFrameLocks noGrp="1"/>
          </p:cNvGraphicFramePr>
          <p:nvPr>
            <p:ph idx="1"/>
            <p:extLst>
              <p:ext uri="{D42A27DB-BD31-4B8C-83A1-F6EECF244321}">
                <p14:modId xmlns:p14="http://schemas.microsoft.com/office/powerpoint/2010/main" val="2542071121"/>
              </p:ext>
            </p:extLst>
          </p:nvPr>
        </p:nvGraphicFramePr>
        <p:xfrm>
          <a:off x="1203158" y="1790300"/>
          <a:ext cx="9634888" cy="4425106"/>
        </p:xfrm>
        <a:graphic>
          <a:graphicData uri="http://schemas.openxmlformats.org/drawingml/2006/table">
            <a:tbl>
              <a:tblPr firstRow="1" firstCol="1" bandRow="1">
                <a:tableStyleId>{85BE263C-DBD7-4A20-BB59-AAB30ACAA65A}</a:tableStyleId>
              </a:tblPr>
              <a:tblGrid>
                <a:gridCol w="539015">
                  <a:extLst>
                    <a:ext uri="{9D8B030D-6E8A-4147-A177-3AD203B41FA5}">
                      <a16:colId xmlns:a16="http://schemas.microsoft.com/office/drawing/2014/main" val="3456111470"/>
                    </a:ext>
                  </a:extLst>
                </a:gridCol>
                <a:gridCol w="3914073">
                  <a:extLst>
                    <a:ext uri="{9D8B030D-6E8A-4147-A177-3AD203B41FA5}">
                      <a16:colId xmlns:a16="http://schemas.microsoft.com/office/drawing/2014/main" val="1223136420"/>
                    </a:ext>
                  </a:extLst>
                </a:gridCol>
                <a:gridCol w="5181800">
                  <a:extLst>
                    <a:ext uri="{9D8B030D-6E8A-4147-A177-3AD203B41FA5}">
                      <a16:colId xmlns:a16="http://schemas.microsoft.com/office/drawing/2014/main" val="3306142076"/>
                    </a:ext>
                  </a:extLst>
                </a:gridCol>
              </a:tblGrid>
              <a:tr h="266418">
                <a:tc>
                  <a:txBody>
                    <a:bodyPr/>
                    <a:lstStyle/>
                    <a:p>
                      <a:pPr>
                        <a:lnSpc>
                          <a:spcPct val="107000"/>
                        </a:lnSpc>
                        <a:spcAft>
                          <a:spcPts val="800"/>
                        </a:spcAft>
                      </a:pPr>
                      <a:r>
                        <a:rPr lang="en-IN" sz="1100" b="1" dirty="0">
                          <a:effectLst/>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a:effectLst/>
                        </a:rPr>
                        <a:t>Feature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492439"/>
                  </a:ext>
                </a:extLst>
              </a:tr>
              <a:tr h="270514">
                <a:tc>
                  <a:txBody>
                    <a:bodyPr/>
                    <a:lstStyle/>
                    <a:p>
                      <a:pPr>
                        <a:lnSpc>
                          <a:spcPct val="107000"/>
                        </a:lnSpc>
                        <a:spcAft>
                          <a:spcPts val="800"/>
                        </a:spcAft>
                      </a:pPr>
                      <a:r>
                        <a:rPr lang="en-IN" sz="1100" b="1"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Encounter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Unique identifier of an encounter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4333647"/>
                  </a:ext>
                </a:extLst>
              </a:tr>
              <a:tr h="270514">
                <a:tc>
                  <a:txBody>
                    <a:bodyPr/>
                    <a:lstStyle/>
                    <a:p>
                      <a:pPr>
                        <a:lnSpc>
                          <a:spcPct val="107000"/>
                        </a:lnSpc>
                        <a:spcAft>
                          <a:spcPts val="800"/>
                        </a:spcAft>
                      </a:pPr>
                      <a:r>
                        <a:rPr lang="en-IN" sz="1100" b="1"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Patient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Unique identifier of a patient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811704"/>
                  </a:ext>
                </a:extLst>
              </a:tr>
              <a:tr h="555454">
                <a:tc>
                  <a:txBody>
                    <a:bodyPr/>
                    <a:lstStyle/>
                    <a:p>
                      <a:pPr>
                        <a:lnSpc>
                          <a:spcPct val="107000"/>
                        </a:lnSpc>
                        <a:spcAft>
                          <a:spcPts val="800"/>
                        </a:spcAft>
                      </a:pPr>
                      <a:r>
                        <a:rPr lang="en-IN" sz="1100" b="1">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Race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Values: Caucasian, Asian, African American, Hispanic, and 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617074"/>
                  </a:ext>
                </a:extLst>
              </a:tr>
              <a:tr h="270514">
                <a:tc>
                  <a:txBody>
                    <a:bodyPr/>
                    <a:lstStyle/>
                    <a:p>
                      <a:pPr>
                        <a:lnSpc>
                          <a:spcPct val="107000"/>
                        </a:lnSpc>
                        <a:spcAft>
                          <a:spcPts val="800"/>
                        </a:spcAft>
                      </a:pPr>
                      <a:r>
                        <a:rPr lang="en-IN" sz="1100" b="1">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Gender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Values: male, female, and unknown/invalid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0651892"/>
                  </a:ext>
                </a:extLst>
              </a:tr>
              <a:tr h="555454">
                <a:tc>
                  <a:txBody>
                    <a:bodyPr/>
                    <a:lstStyle/>
                    <a:p>
                      <a:pPr>
                        <a:lnSpc>
                          <a:spcPct val="107000"/>
                        </a:lnSpc>
                        <a:spcAft>
                          <a:spcPts val="800"/>
                        </a:spcAft>
                      </a:pPr>
                      <a:r>
                        <a:rPr lang="en-IN" sz="1100" b="1">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Grouped in 10-year intervals: [0, 10), [10, 20), ..., [90, 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1919004"/>
                  </a:ext>
                </a:extLst>
              </a:tr>
              <a:tr h="270514">
                <a:tc>
                  <a:txBody>
                    <a:bodyPr/>
                    <a:lstStyle/>
                    <a:p>
                      <a:pPr>
                        <a:lnSpc>
                          <a:spcPct val="107000"/>
                        </a:lnSpc>
                        <a:spcAft>
                          <a:spcPts val="800"/>
                        </a:spcAft>
                      </a:pPr>
                      <a:r>
                        <a:rPr lang="en-IN" sz="1100" b="1">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Weight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Weight in pounds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562147"/>
                  </a:ext>
                </a:extLst>
              </a:tr>
              <a:tr h="1125332">
                <a:tc>
                  <a:txBody>
                    <a:bodyPr/>
                    <a:lstStyle/>
                    <a:p>
                      <a:pPr>
                        <a:lnSpc>
                          <a:spcPct val="107000"/>
                        </a:lnSpc>
                        <a:spcAft>
                          <a:spcPts val="800"/>
                        </a:spcAft>
                      </a:pPr>
                      <a:r>
                        <a:rPr lang="en-IN" sz="1100" b="1">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Admission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Integer identifier corresponding to 9 distinct values, for example, emergency, urgent, elective, new-born, and not available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09380"/>
                  </a:ext>
                </a:extLst>
              </a:tr>
              <a:tr h="840392">
                <a:tc>
                  <a:txBody>
                    <a:bodyPr/>
                    <a:lstStyle/>
                    <a:p>
                      <a:pPr>
                        <a:lnSpc>
                          <a:spcPct val="107000"/>
                        </a:lnSpc>
                        <a:spcAft>
                          <a:spcPts val="800"/>
                        </a:spcAft>
                      </a:pPr>
                      <a:r>
                        <a:rPr lang="en-IN" sz="1100" b="1">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Discharge disposition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Integer identifier corresponding to 29 distinct values, for example, discharged to home, expired, and not available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750115"/>
                  </a:ext>
                </a:extLst>
              </a:tr>
            </a:tbl>
          </a:graphicData>
        </a:graphic>
      </p:graphicFrame>
    </p:spTree>
    <p:extLst>
      <p:ext uri="{BB962C8B-B14F-4D97-AF65-F5344CB8AC3E}">
        <p14:creationId xmlns:p14="http://schemas.microsoft.com/office/powerpoint/2010/main" val="344240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838E11-3B69-4805-93B6-EA3E37E17119}"/>
              </a:ext>
            </a:extLst>
          </p:cNvPr>
          <p:cNvGraphicFramePr>
            <a:graphicFrameLocks noGrp="1"/>
          </p:cNvGraphicFramePr>
          <p:nvPr>
            <p:ph idx="1"/>
            <p:extLst>
              <p:ext uri="{D42A27DB-BD31-4B8C-83A1-F6EECF244321}">
                <p14:modId xmlns:p14="http://schemas.microsoft.com/office/powerpoint/2010/main" val="1795348610"/>
              </p:ext>
            </p:extLst>
          </p:nvPr>
        </p:nvGraphicFramePr>
        <p:xfrm>
          <a:off x="1386038" y="987531"/>
          <a:ext cx="9740765" cy="4882938"/>
        </p:xfrm>
        <a:graphic>
          <a:graphicData uri="http://schemas.openxmlformats.org/drawingml/2006/table">
            <a:tbl>
              <a:tblPr firstRow="1" firstCol="1" bandRow="1">
                <a:tableStyleId>{85BE263C-DBD7-4A20-BB59-AAB30ACAA65A}</a:tableStyleId>
              </a:tblPr>
              <a:tblGrid>
                <a:gridCol w="577516">
                  <a:extLst>
                    <a:ext uri="{9D8B030D-6E8A-4147-A177-3AD203B41FA5}">
                      <a16:colId xmlns:a16="http://schemas.microsoft.com/office/drawing/2014/main" val="3156189516"/>
                    </a:ext>
                  </a:extLst>
                </a:gridCol>
                <a:gridCol w="3965807">
                  <a:extLst>
                    <a:ext uri="{9D8B030D-6E8A-4147-A177-3AD203B41FA5}">
                      <a16:colId xmlns:a16="http://schemas.microsoft.com/office/drawing/2014/main" val="2912194439"/>
                    </a:ext>
                  </a:extLst>
                </a:gridCol>
                <a:gridCol w="5197442">
                  <a:extLst>
                    <a:ext uri="{9D8B030D-6E8A-4147-A177-3AD203B41FA5}">
                      <a16:colId xmlns:a16="http://schemas.microsoft.com/office/drawing/2014/main" val="2695418351"/>
                    </a:ext>
                  </a:extLst>
                </a:gridCol>
              </a:tblGrid>
              <a:tr h="351862">
                <a:tc>
                  <a:txBody>
                    <a:bodyPr/>
                    <a:lstStyle/>
                    <a:p>
                      <a:pPr>
                        <a:lnSpc>
                          <a:spcPct val="107000"/>
                        </a:lnSpc>
                        <a:spcAft>
                          <a:spcPts val="800"/>
                        </a:spcAft>
                      </a:pPr>
                      <a:r>
                        <a:rPr lang="en-IN" sz="1100" b="1" dirty="0">
                          <a:effectLst/>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Feature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527018"/>
                  </a:ext>
                </a:extLst>
              </a:tr>
              <a:tr h="902462">
                <a:tc>
                  <a:txBody>
                    <a:bodyPr/>
                    <a:lstStyle/>
                    <a:p>
                      <a:pPr>
                        <a:lnSpc>
                          <a:spcPct val="107000"/>
                        </a:lnSpc>
                        <a:spcAft>
                          <a:spcPts val="800"/>
                        </a:spcAft>
                      </a:pPr>
                      <a:r>
                        <a:rPr lang="en-IN" sz="1100" b="1"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Admission source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Integer identifier corresponding to 21 distinct values, for example, physician referral, emergency room, and transfer from a hospital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0072104"/>
                  </a:ext>
                </a:extLst>
              </a:tr>
              <a:tr h="445448">
                <a:tc>
                  <a:txBody>
                    <a:bodyPr/>
                    <a:lstStyle/>
                    <a:p>
                      <a:pPr>
                        <a:lnSpc>
                          <a:spcPct val="107000"/>
                        </a:lnSpc>
                        <a:spcAft>
                          <a:spcPts val="800"/>
                        </a:spcAft>
                      </a:pPr>
                      <a:r>
                        <a:rPr lang="en-IN" sz="1100" b="1">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Time in hospital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Integer number of days between admission and discharge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855879"/>
                  </a:ext>
                </a:extLst>
              </a:tr>
              <a:tr h="673954">
                <a:tc>
                  <a:txBody>
                    <a:bodyPr/>
                    <a:lstStyle/>
                    <a:p>
                      <a:pPr>
                        <a:lnSpc>
                          <a:spcPct val="107000"/>
                        </a:lnSpc>
                        <a:spcAft>
                          <a:spcPts val="800"/>
                        </a:spcAft>
                      </a:pPr>
                      <a:r>
                        <a:rPr lang="en-IN" sz="1100" b="1">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Payer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Integer identifier corresponding to 23 distinct values, for example, Blue Cross\Blue Shield, Medicare, and self-pay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5859681"/>
                  </a:ext>
                </a:extLst>
              </a:tr>
              <a:tr h="1618316">
                <a:tc>
                  <a:txBody>
                    <a:bodyPr/>
                    <a:lstStyle/>
                    <a:p>
                      <a:pPr>
                        <a:lnSpc>
                          <a:spcPct val="107000"/>
                        </a:lnSpc>
                        <a:spcAft>
                          <a:spcPts val="800"/>
                        </a:spcAft>
                      </a:pPr>
                      <a:r>
                        <a:rPr lang="en-IN" sz="1100" b="1">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Medical Speciality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Integer identifier of a specialty of the admitting physician, corresponding to 84 distinct</a:t>
                      </a:r>
                    </a:p>
                    <a:p>
                      <a:pPr>
                        <a:lnSpc>
                          <a:spcPct val="107000"/>
                        </a:lnSpc>
                        <a:spcAft>
                          <a:spcPts val="800"/>
                        </a:spcAft>
                      </a:pPr>
                      <a:r>
                        <a:rPr lang="en-IN" sz="1100">
                          <a:effectLst/>
                        </a:rPr>
                        <a:t>values, for example, cardiology, internal medicine, family\general practice, and</a:t>
                      </a:r>
                    </a:p>
                    <a:p>
                      <a:pPr>
                        <a:lnSpc>
                          <a:spcPct val="107000"/>
                        </a:lnSpc>
                        <a:spcAft>
                          <a:spcPts val="800"/>
                        </a:spcAft>
                      </a:pPr>
                      <a:r>
                        <a:rPr lang="en-IN" sz="1100">
                          <a:effectLst/>
                        </a:rPr>
                        <a:t>surgeon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1235246"/>
                  </a:ext>
                </a:extLst>
              </a:tr>
              <a:tr h="445448">
                <a:tc>
                  <a:txBody>
                    <a:bodyPr/>
                    <a:lstStyle/>
                    <a:p>
                      <a:pPr>
                        <a:lnSpc>
                          <a:spcPct val="107000"/>
                        </a:lnSpc>
                        <a:spcAft>
                          <a:spcPts val="800"/>
                        </a:spcAft>
                      </a:pPr>
                      <a:r>
                        <a:rPr lang="en-IN" sz="1100" b="1">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Outpatient visits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outpatient visits in the year preceding the encounter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4242615"/>
                  </a:ext>
                </a:extLst>
              </a:tr>
              <a:tr h="445448">
                <a:tc>
                  <a:txBody>
                    <a:bodyPr/>
                    <a:lstStyle/>
                    <a:p>
                      <a:pPr>
                        <a:lnSpc>
                          <a:spcPct val="107000"/>
                        </a:lnSpc>
                        <a:spcAft>
                          <a:spcPts val="800"/>
                        </a:spcAft>
                      </a:pPr>
                      <a:r>
                        <a:rPr lang="en-IN" sz="1100" b="1">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lab procedures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Number of lab tests performed during encounter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6214909"/>
                  </a:ext>
                </a:extLst>
              </a:tr>
            </a:tbl>
          </a:graphicData>
        </a:graphic>
      </p:graphicFrame>
    </p:spTree>
    <p:extLst>
      <p:ext uri="{BB962C8B-B14F-4D97-AF65-F5344CB8AC3E}">
        <p14:creationId xmlns:p14="http://schemas.microsoft.com/office/powerpoint/2010/main" val="3837116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186010-5CBA-4C3C-8626-8D46651F7557}"/>
              </a:ext>
            </a:extLst>
          </p:cNvPr>
          <p:cNvGraphicFramePr>
            <a:graphicFrameLocks noGrp="1"/>
          </p:cNvGraphicFramePr>
          <p:nvPr>
            <p:ph idx="1"/>
            <p:extLst>
              <p:ext uri="{D42A27DB-BD31-4B8C-83A1-F6EECF244321}">
                <p14:modId xmlns:p14="http://schemas.microsoft.com/office/powerpoint/2010/main" val="4044254839"/>
              </p:ext>
            </p:extLst>
          </p:nvPr>
        </p:nvGraphicFramePr>
        <p:xfrm>
          <a:off x="1318661" y="830948"/>
          <a:ext cx="9731142" cy="5043640"/>
        </p:xfrm>
        <a:graphic>
          <a:graphicData uri="http://schemas.openxmlformats.org/drawingml/2006/table">
            <a:tbl>
              <a:tblPr firstRow="1" firstCol="1" bandRow="1">
                <a:tableStyleId>{85BE263C-DBD7-4A20-BB59-AAB30ACAA65A}</a:tableStyleId>
              </a:tblPr>
              <a:tblGrid>
                <a:gridCol w="606392">
                  <a:extLst>
                    <a:ext uri="{9D8B030D-6E8A-4147-A177-3AD203B41FA5}">
                      <a16:colId xmlns:a16="http://schemas.microsoft.com/office/drawing/2014/main" val="136535667"/>
                    </a:ext>
                  </a:extLst>
                </a:gridCol>
                <a:gridCol w="4094322">
                  <a:extLst>
                    <a:ext uri="{9D8B030D-6E8A-4147-A177-3AD203B41FA5}">
                      <a16:colId xmlns:a16="http://schemas.microsoft.com/office/drawing/2014/main" val="1590776843"/>
                    </a:ext>
                  </a:extLst>
                </a:gridCol>
                <a:gridCol w="5030428">
                  <a:extLst>
                    <a:ext uri="{9D8B030D-6E8A-4147-A177-3AD203B41FA5}">
                      <a16:colId xmlns:a16="http://schemas.microsoft.com/office/drawing/2014/main" val="3786999710"/>
                    </a:ext>
                  </a:extLst>
                </a:gridCol>
              </a:tblGrid>
              <a:tr h="356244">
                <a:tc>
                  <a:txBody>
                    <a:bodyPr/>
                    <a:lstStyle/>
                    <a:p>
                      <a:pPr>
                        <a:lnSpc>
                          <a:spcPct val="107000"/>
                        </a:lnSpc>
                        <a:spcAft>
                          <a:spcPts val="800"/>
                        </a:spcAft>
                      </a:pPr>
                      <a:r>
                        <a:rPr lang="en-IN" sz="1100" b="1" dirty="0">
                          <a:effectLst/>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Feature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6136487"/>
                  </a:ext>
                </a:extLst>
              </a:tr>
              <a:tr h="478134">
                <a:tc>
                  <a:txBody>
                    <a:bodyPr/>
                    <a:lstStyle/>
                    <a:p>
                      <a:pPr>
                        <a:lnSpc>
                          <a:spcPct val="107000"/>
                        </a:lnSpc>
                        <a:spcAft>
                          <a:spcPts val="800"/>
                        </a:spcAft>
                      </a:pPr>
                      <a:r>
                        <a:rPr lang="en-IN" sz="1100" b="1">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Number of procedures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Number of procedures (other than lab tests) performed during the encounter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5389775"/>
                  </a:ext>
                </a:extLst>
              </a:tr>
              <a:tr h="478134">
                <a:tc>
                  <a:txBody>
                    <a:bodyPr/>
                    <a:lstStyle/>
                    <a:p>
                      <a:pPr>
                        <a:lnSpc>
                          <a:spcPct val="107000"/>
                        </a:lnSpc>
                        <a:spcAft>
                          <a:spcPts val="800"/>
                        </a:spcAft>
                      </a:pPr>
                      <a:r>
                        <a:rPr lang="en-IN" sz="1100" b="1">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Medications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distinct generic names administered during the encounter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4072436"/>
                  </a:ext>
                </a:extLst>
              </a:tr>
              <a:tr h="478134">
                <a:tc>
                  <a:txBody>
                    <a:bodyPr/>
                    <a:lstStyle/>
                    <a:p>
                      <a:pPr>
                        <a:lnSpc>
                          <a:spcPct val="107000"/>
                        </a:lnSpc>
                        <a:spcAft>
                          <a:spcPts val="800"/>
                        </a:spcAft>
                      </a:pPr>
                      <a:r>
                        <a:rPr lang="en-IN" sz="1100" b="1">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emergency visits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Number of emergency visits of the patient in the year preceding the encounter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3112583"/>
                  </a:ext>
                </a:extLst>
              </a:tr>
              <a:tr h="478134">
                <a:tc>
                  <a:txBody>
                    <a:bodyPr/>
                    <a:lstStyle/>
                    <a:p>
                      <a:pPr>
                        <a:lnSpc>
                          <a:spcPct val="107000"/>
                        </a:lnSpc>
                        <a:spcAft>
                          <a:spcPts val="800"/>
                        </a:spcAft>
                      </a:pPr>
                      <a:r>
                        <a:rPr lang="en-IN" sz="1100" b="1">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Number of inpatient visits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inpatient visits of the patient in the year preceding the encounter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118662"/>
                  </a:ext>
                </a:extLst>
              </a:tr>
              <a:tr h="478134">
                <a:tc>
                  <a:txBody>
                    <a:bodyPr/>
                    <a:lstStyle/>
                    <a:p>
                      <a:pPr>
                        <a:lnSpc>
                          <a:spcPct val="107000"/>
                        </a:lnSpc>
                        <a:spcAft>
                          <a:spcPts val="800"/>
                        </a:spcAft>
                      </a:pPr>
                      <a:r>
                        <a:rPr lang="en-IN" sz="1100" b="1">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Diagnosis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The primary diagnosis (coded as first three digits of ICD9) 848 distinct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8377975"/>
                  </a:ext>
                </a:extLst>
              </a:tr>
              <a:tr h="478134">
                <a:tc>
                  <a:txBody>
                    <a:bodyPr/>
                    <a:lstStyle/>
                    <a:p>
                      <a:pPr>
                        <a:lnSpc>
                          <a:spcPct val="107000"/>
                        </a:lnSpc>
                        <a:spcAft>
                          <a:spcPts val="800"/>
                        </a:spcAft>
                      </a:pPr>
                      <a:r>
                        <a:rPr lang="en-IN" sz="1100" b="1">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Diagnosis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Secondary diagnosis (coded as first three digits of ICD9); 923 distinct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044532"/>
                  </a:ext>
                </a:extLst>
              </a:tr>
              <a:tr h="478134">
                <a:tc>
                  <a:txBody>
                    <a:bodyPr/>
                    <a:lstStyle/>
                    <a:p>
                      <a:pPr>
                        <a:lnSpc>
                          <a:spcPct val="107000"/>
                        </a:lnSpc>
                        <a:spcAft>
                          <a:spcPts val="800"/>
                        </a:spcAft>
                      </a:pPr>
                      <a:r>
                        <a:rPr lang="en-IN" sz="1100" b="1">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Diagnosis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Additional secondary diagnosis (coded as first three digits of ICD9); 954 distinct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893389"/>
                  </a:ext>
                </a:extLst>
              </a:tr>
              <a:tr h="478134">
                <a:tc>
                  <a:txBody>
                    <a:bodyPr/>
                    <a:lstStyle/>
                    <a:p>
                      <a:pPr>
                        <a:lnSpc>
                          <a:spcPct val="107000"/>
                        </a:lnSpc>
                        <a:spcAft>
                          <a:spcPts val="800"/>
                        </a:spcAft>
                      </a:pPr>
                      <a:r>
                        <a:rPr lang="en-IN" sz="1100" b="1">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Diagnoses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Number of diagnoses entered in the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3589851"/>
                  </a:ext>
                </a:extLst>
              </a:tr>
              <a:tr h="862324">
                <a:tc>
                  <a:txBody>
                    <a:bodyPr/>
                    <a:lstStyle/>
                    <a:p>
                      <a:pPr>
                        <a:lnSpc>
                          <a:spcPct val="107000"/>
                        </a:lnSpc>
                        <a:spcAft>
                          <a:spcPts val="800"/>
                        </a:spcAft>
                      </a:pPr>
                      <a:r>
                        <a:rPr lang="en-IN" sz="1100" b="1">
                          <a:effectLst/>
                        </a:rPr>
                        <a:t>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Glucose serum test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Indicates the range of the result or if the test was not taken. Values: “&gt;200,” “&gt;300,”</a:t>
                      </a:r>
                    </a:p>
                    <a:p>
                      <a:pPr>
                        <a:lnSpc>
                          <a:spcPct val="107000"/>
                        </a:lnSpc>
                        <a:spcAft>
                          <a:spcPts val="800"/>
                        </a:spcAft>
                      </a:pPr>
                      <a:r>
                        <a:rPr lang="en-IN" sz="1100" dirty="0">
                          <a:effectLst/>
                        </a:rPr>
                        <a:t>“normal,” and “none” if not measured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862509"/>
                  </a:ext>
                </a:extLst>
              </a:tr>
            </a:tbl>
          </a:graphicData>
        </a:graphic>
      </p:graphicFrame>
    </p:spTree>
    <p:extLst>
      <p:ext uri="{BB962C8B-B14F-4D97-AF65-F5344CB8AC3E}">
        <p14:creationId xmlns:p14="http://schemas.microsoft.com/office/powerpoint/2010/main" val="492786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1F38CDC-57A4-4B3A-9A4D-23B8FACFBAF4}"/>
              </a:ext>
            </a:extLst>
          </p:cNvPr>
          <p:cNvGraphicFramePr>
            <a:graphicFrameLocks noGrp="1"/>
          </p:cNvGraphicFramePr>
          <p:nvPr>
            <p:ph idx="1"/>
            <p:extLst>
              <p:ext uri="{D42A27DB-BD31-4B8C-83A1-F6EECF244321}">
                <p14:modId xmlns:p14="http://schemas.microsoft.com/office/powerpoint/2010/main" val="688030243"/>
              </p:ext>
            </p:extLst>
          </p:nvPr>
        </p:nvGraphicFramePr>
        <p:xfrm>
          <a:off x="1413309" y="593189"/>
          <a:ext cx="9365381" cy="5755189"/>
        </p:xfrm>
        <a:graphic>
          <a:graphicData uri="http://schemas.openxmlformats.org/drawingml/2006/table">
            <a:tbl>
              <a:tblPr firstRow="1" firstCol="1" bandRow="1">
                <a:tableStyleId>{85BE263C-DBD7-4A20-BB59-AAB30ACAA65A}</a:tableStyleId>
              </a:tblPr>
              <a:tblGrid>
                <a:gridCol w="656123">
                  <a:extLst>
                    <a:ext uri="{9D8B030D-6E8A-4147-A177-3AD203B41FA5}">
                      <a16:colId xmlns:a16="http://schemas.microsoft.com/office/drawing/2014/main" val="866186123"/>
                    </a:ext>
                  </a:extLst>
                </a:gridCol>
                <a:gridCol w="3867907">
                  <a:extLst>
                    <a:ext uri="{9D8B030D-6E8A-4147-A177-3AD203B41FA5}">
                      <a16:colId xmlns:a16="http://schemas.microsoft.com/office/drawing/2014/main" val="2098280687"/>
                    </a:ext>
                  </a:extLst>
                </a:gridCol>
                <a:gridCol w="4841351">
                  <a:extLst>
                    <a:ext uri="{9D8B030D-6E8A-4147-A177-3AD203B41FA5}">
                      <a16:colId xmlns:a16="http://schemas.microsoft.com/office/drawing/2014/main" val="3339995084"/>
                    </a:ext>
                  </a:extLst>
                </a:gridCol>
              </a:tblGrid>
              <a:tr h="259883">
                <a:tc>
                  <a:txBody>
                    <a:bodyPr/>
                    <a:lstStyle/>
                    <a:p>
                      <a:pPr>
                        <a:lnSpc>
                          <a:spcPct val="107000"/>
                        </a:lnSpc>
                        <a:spcAft>
                          <a:spcPts val="800"/>
                        </a:spcAft>
                      </a:pPr>
                      <a:r>
                        <a:rPr lang="en-IN" sz="1100" b="1" dirty="0">
                          <a:effectLst/>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Feature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1048137"/>
                  </a:ext>
                </a:extLst>
              </a:tr>
              <a:tr h="1250307">
                <a:tc>
                  <a:txBody>
                    <a:bodyPr/>
                    <a:lstStyle/>
                    <a:p>
                      <a:pPr>
                        <a:lnSpc>
                          <a:spcPct val="107000"/>
                        </a:lnSpc>
                        <a:spcAft>
                          <a:spcPts val="800"/>
                        </a:spcAft>
                      </a:pPr>
                      <a:r>
                        <a:rPr lang="en-IN" sz="1000" b="1">
                          <a:effectLst/>
                        </a:rPr>
                        <a:t>24.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dirty="0">
                          <a:effectLst/>
                        </a:rPr>
                        <a:t>A1c test result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dirty="0">
                          <a:effectLst/>
                        </a:rPr>
                        <a:t>Indicates the range of the result or if the test was not taken. Values: “&gt;8” if the result</a:t>
                      </a:r>
                    </a:p>
                    <a:p>
                      <a:pPr>
                        <a:lnSpc>
                          <a:spcPct val="107000"/>
                        </a:lnSpc>
                        <a:spcAft>
                          <a:spcPts val="800"/>
                        </a:spcAft>
                      </a:pPr>
                      <a:r>
                        <a:rPr lang="en-IN" sz="1100" dirty="0">
                          <a:effectLst/>
                        </a:rPr>
                        <a:t>was greater than 8%, “&gt;7” if the result was greater than 7% but less than 8%, “normal”</a:t>
                      </a:r>
                    </a:p>
                    <a:p>
                      <a:pPr>
                        <a:lnSpc>
                          <a:spcPct val="107000"/>
                        </a:lnSpc>
                        <a:spcAft>
                          <a:spcPts val="800"/>
                        </a:spcAft>
                      </a:pPr>
                      <a:r>
                        <a:rPr lang="en-IN" sz="1100" dirty="0">
                          <a:effectLst/>
                        </a:rPr>
                        <a:t>if the result was less than 7%, and “none” if not measured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extLst>
                  <a:ext uri="{0D108BD9-81ED-4DB2-BD59-A6C34878D82A}">
                    <a16:rowId xmlns:a16="http://schemas.microsoft.com/office/drawing/2014/main" val="2584715396"/>
                  </a:ext>
                </a:extLst>
              </a:tr>
              <a:tr h="590848">
                <a:tc>
                  <a:txBody>
                    <a:bodyPr/>
                    <a:lstStyle/>
                    <a:p>
                      <a:pPr>
                        <a:lnSpc>
                          <a:spcPct val="107000"/>
                        </a:lnSpc>
                        <a:spcAft>
                          <a:spcPts val="800"/>
                        </a:spcAft>
                      </a:pPr>
                      <a:r>
                        <a:rPr lang="en-IN" sz="1000" b="1">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dirty="0">
                          <a:effectLst/>
                        </a:rPr>
                        <a:t>Change of medications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a:effectLst/>
                        </a:rPr>
                        <a:t>Indicates if there was a change in diabetic medications (either dosage or generic</a:t>
                      </a:r>
                    </a:p>
                    <a:p>
                      <a:pPr>
                        <a:lnSpc>
                          <a:spcPct val="107000"/>
                        </a:lnSpc>
                        <a:spcAft>
                          <a:spcPts val="800"/>
                        </a:spcAft>
                      </a:pPr>
                      <a:r>
                        <a:rPr lang="en-IN" sz="1100">
                          <a:effectLst/>
                        </a:rPr>
                        <a:t>name). Values: “change” and “no change”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extLst>
                  <a:ext uri="{0D108BD9-81ED-4DB2-BD59-A6C34878D82A}">
                    <a16:rowId xmlns:a16="http://schemas.microsoft.com/office/drawing/2014/main" val="691074126"/>
                  </a:ext>
                </a:extLst>
              </a:tr>
              <a:tr h="401026">
                <a:tc>
                  <a:txBody>
                    <a:bodyPr/>
                    <a:lstStyle/>
                    <a:p>
                      <a:pPr>
                        <a:lnSpc>
                          <a:spcPct val="107000"/>
                        </a:lnSpc>
                        <a:spcAft>
                          <a:spcPts val="800"/>
                        </a:spcAft>
                      </a:pPr>
                      <a:r>
                        <a:rPr lang="en-IN" sz="1000" b="1">
                          <a:effectLst/>
                        </a:rPr>
                        <a:t>26.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dirty="0">
                          <a:effectLst/>
                        </a:rPr>
                        <a:t>Diabetics medication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a:effectLst/>
                        </a:rPr>
                        <a:t>Indicates if the there was any diabetic medication prescribed. Values: “yes” and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extLst>
                  <a:ext uri="{0D108BD9-81ED-4DB2-BD59-A6C34878D82A}">
                    <a16:rowId xmlns:a16="http://schemas.microsoft.com/office/drawing/2014/main" val="195847926"/>
                  </a:ext>
                </a:extLst>
              </a:tr>
              <a:tr h="3169557">
                <a:tc>
                  <a:txBody>
                    <a:bodyPr/>
                    <a:lstStyle/>
                    <a:p>
                      <a:pPr>
                        <a:lnSpc>
                          <a:spcPct val="107000"/>
                        </a:lnSpc>
                        <a:spcAft>
                          <a:spcPts val="800"/>
                        </a:spcAft>
                      </a:pPr>
                      <a:r>
                        <a:rPr lang="en-IN" sz="1000" b="1">
                          <a:effectLst/>
                        </a:rPr>
                        <a:t>27.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dirty="0">
                          <a:effectLst/>
                        </a:rPr>
                        <a:t>24 features for medication</a:t>
                      </a:r>
                    </a:p>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tc>
                  <a:txBody>
                    <a:bodyPr/>
                    <a:lstStyle/>
                    <a:p>
                      <a:pPr>
                        <a:lnSpc>
                          <a:spcPct val="107000"/>
                        </a:lnSpc>
                        <a:spcAft>
                          <a:spcPts val="800"/>
                        </a:spcAft>
                      </a:pPr>
                      <a:r>
                        <a:rPr lang="en-IN" sz="1100" dirty="0">
                          <a:effectLst/>
                        </a:rPr>
                        <a:t>For the generic names: metformin, repaglinide, nateglinide, chlorpropamide,</a:t>
                      </a:r>
                    </a:p>
                    <a:p>
                      <a:pPr>
                        <a:lnSpc>
                          <a:spcPct val="107000"/>
                        </a:lnSpc>
                        <a:spcAft>
                          <a:spcPts val="800"/>
                        </a:spcAft>
                      </a:pPr>
                      <a:r>
                        <a:rPr lang="en-IN" sz="1100" dirty="0">
                          <a:effectLst/>
                        </a:rPr>
                        <a:t>glimepiride, acetohexamide, glipizide, glyburide, tolbutamide, pioglitazone,</a:t>
                      </a:r>
                    </a:p>
                    <a:p>
                      <a:pPr>
                        <a:lnSpc>
                          <a:spcPct val="107000"/>
                        </a:lnSpc>
                        <a:spcAft>
                          <a:spcPts val="800"/>
                        </a:spcAft>
                      </a:pPr>
                      <a:r>
                        <a:rPr lang="en-IN" sz="1100" dirty="0">
                          <a:effectLst/>
                        </a:rPr>
                        <a:t>rosiglitazone, acarbose, miglitol, troglitazone, tolazamide, examide, sitagliptin, insulin,</a:t>
                      </a:r>
                    </a:p>
                    <a:p>
                      <a:pPr>
                        <a:lnSpc>
                          <a:spcPct val="107000"/>
                        </a:lnSpc>
                        <a:spcAft>
                          <a:spcPts val="800"/>
                        </a:spcAft>
                      </a:pPr>
                      <a:r>
                        <a:rPr lang="en-IN" sz="1100" dirty="0">
                          <a:effectLst/>
                        </a:rPr>
                        <a:t>glyburide-metformin, glipizide-metformin, glimepiride-pioglitazone,</a:t>
                      </a:r>
                    </a:p>
                    <a:p>
                      <a:pPr>
                        <a:lnSpc>
                          <a:spcPct val="107000"/>
                        </a:lnSpc>
                        <a:spcAft>
                          <a:spcPts val="800"/>
                        </a:spcAft>
                      </a:pPr>
                      <a:r>
                        <a:rPr lang="en-IN" sz="1100" dirty="0">
                          <a:effectLst/>
                        </a:rPr>
                        <a:t>metformin-rosiglitazone, and metformin-pioglitazone, the feature indicates whether</a:t>
                      </a:r>
                    </a:p>
                    <a:p>
                      <a:pPr>
                        <a:lnSpc>
                          <a:spcPct val="107000"/>
                        </a:lnSpc>
                        <a:spcAft>
                          <a:spcPts val="800"/>
                        </a:spcAft>
                      </a:pPr>
                      <a:r>
                        <a:rPr lang="en-IN" sz="1100" dirty="0">
                          <a:effectLst/>
                        </a:rPr>
                        <a:t>the drug was prescribed or there was a change in the dosage. Values: “up” if the dosage</a:t>
                      </a:r>
                    </a:p>
                    <a:p>
                      <a:pPr>
                        <a:lnSpc>
                          <a:spcPct val="107000"/>
                        </a:lnSpc>
                        <a:spcAft>
                          <a:spcPts val="800"/>
                        </a:spcAft>
                      </a:pPr>
                      <a:r>
                        <a:rPr lang="en-IN" sz="1100" dirty="0">
                          <a:effectLst/>
                        </a:rPr>
                        <a:t>was increased during the encounter, “down” if the dosage was decreased, “steady” if the</a:t>
                      </a:r>
                    </a:p>
                    <a:p>
                      <a:pPr>
                        <a:lnSpc>
                          <a:spcPct val="107000"/>
                        </a:lnSpc>
                        <a:spcAft>
                          <a:spcPts val="800"/>
                        </a:spcAft>
                      </a:pPr>
                      <a:r>
                        <a:rPr lang="en-IN" sz="1100" dirty="0">
                          <a:effectLst/>
                        </a:rPr>
                        <a:t>dosage did not change, and “no” if the drug was not prescribed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968" marR="61968" marT="0" marB="0"/>
                </a:tc>
                <a:extLst>
                  <a:ext uri="{0D108BD9-81ED-4DB2-BD59-A6C34878D82A}">
                    <a16:rowId xmlns:a16="http://schemas.microsoft.com/office/drawing/2014/main" val="2140358426"/>
                  </a:ext>
                </a:extLst>
              </a:tr>
            </a:tbl>
          </a:graphicData>
        </a:graphic>
      </p:graphicFrame>
    </p:spTree>
    <p:extLst>
      <p:ext uri="{BB962C8B-B14F-4D97-AF65-F5344CB8AC3E}">
        <p14:creationId xmlns:p14="http://schemas.microsoft.com/office/powerpoint/2010/main" val="1872982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CC6-EEF1-4A34-BF61-707F67F49383}"/>
              </a:ext>
            </a:extLst>
          </p:cNvPr>
          <p:cNvSpPr>
            <a:spLocks noGrp="1"/>
          </p:cNvSpPr>
          <p:nvPr>
            <p:ph type="title"/>
          </p:nvPr>
        </p:nvSpPr>
        <p:spPr/>
        <p:txBody>
          <a:bodyPr/>
          <a:lstStyle/>
          <a:p>
            <a:pPr algn="ctr"/>
            <a:r>
              <a:rPr lang="en-IN" b="1" u="sng" dirty="0"/>
              <a:t>Target Variable</a:t>
            </a:r>
          </a:p>
        </p:txBody>
      </p:sp>
      <p:graphicFrame>
        <p:nvGraphicFramePr>
          <p:cNvPr id="4" name="Content Placeholder 3">
            <a:extLst>
              <a:ext uri="{FF2B5EF4-FFF2-40B4-BE49-F238E27FC236}">
                <a16:creationId xmlns:a16="http://schemas.microsoft.com/office/drawing/2014/main" id="{993BAE51-12B8-4D34-88AD-140C16650F5C}"/>
              </a:ext>
            </a:extLst>
          </p:cNvPr>
          <p:cNvGraphicFramePr>
            <a:graphicFrameLocks noGrp="1"/>
          </p:cNvGraphicFramePr>
          <p:nvPr>
            <p:ph idx="1"/>
            <p:extLst>
              <p:ext uri="{D42A27DB-BD31-4B8C-83A1-F6EECF244321}">
                <p14:modId xmlns:p14="http://schemas.microsoft.com/office/powerpoint/2010/main" val="447953551"/>
              </p:ext>
            </p:extLst>
          </p:nvPr>
        </p:nvGraphicFramePr>
        <p:xfrm>
          <a:off x="1211981" y="2425567"/>
          <a:ext cx="9768038" cy="2584311"/>
        </p:xfrm>
        <a:graphic>
          <a:graphicData uri="http://schemas.openxmlformats.org/drawingml/2006/table">
            <a:tbl>
              <a:tblPr firstRow="1" firstCol="1" bandRow="1">
                <a:tableStyleId>{85BE263C-DBD7-4A20-BB59-AAB30ACAA65A}</a:tableStyleId>
              </a:tblPr>
              <a:tblGrid>
                <a:gridCol w="506316">
                  <a:extLst>
                    <a:ext uri="{9D8B030D-6E8A-4147-A177-3AD203B41FA5}">
                      <a16:colId xmlns:a16="http://schemas.microsoft.com/office/drawing/2014/main" val="1980882342"/>
                    </a:ext>
                  </a:extLst>
                </a:gridCol>
                <a:gridCol w="4212220">
                  <a:extLst>
                    <a:ext uri="{9D8B030D-6E8A-4147-A177-3AD203B41FA5}">
                      <a16:colId xmlns:a16="http://schemas.microsoft.com/office/drawing/2014/main" val="2118432728"/>
                    </a:ext>
                  </a:extLst>
                </a:gridCol>
                <a:gridCol w="5049502">
                  <a:extLst>
                    <a:ext uri="{9D8B030D-6E8A-4147-A177-3AD203B41FA5}">
                      <a16:colId xmlns:a16="http://schemas.microsoft.com/office/drawing/2014/main" val="2463955428"/>
                    </a:ext>
                  </a:extLst>
                </a:gridCol>
              </a:tblGrid>
              <a:tr h="271297">
                <a:tc>
                  <a:txBody>
                    <a:bodyPr/>
                    <a:lstStyle/>
                    <a:p>
                      <a:pPr>
                        <a:lnSpc>
                          <a:spcPct val="107000"/>
                        </a:lnSpc>
                        <a:spcAft>
                          <a:spcPts val="800"/>
                        </a:spcAft>
                      </a:pPr>
                      <a:r>
                        <a:rPr lang="en-IN" sz="1100" b="1" dirty="0">
                          <a:effectLst/>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Feature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9203551"/>
                  </a:ext>
                </a:extLst>
              </a:tr>
              <a:tr h="2313014">
                <a:tc>
                  <a:txBody>
                    <a:bodyPr/>
                    <a:lstStyle/>
                    <a:p>
                      <a:pPr>
                        <a:lnSpc>
                          <a:spcPct val="107000"/>
                        </a:lnSpc>
                        <a:spcAft>
                          <a:spcPts val="800"/>
                        </a:spcAft>
                      </a:pPr>
                      <a:r>
                        <a:rPr lang="en-IN" sz="1100" b="1">
                          <a:effectLst/>
                        </a:rPr>
                        <a:t>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Readmitted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Days to inpatient readmission. Values: “&lt;30” if the patient was readmitted in less than</a:t>
                      </a:r>
                    </a:p>
                    <a:p>
                      <a:pPr>
                        <a:lnSpc>
                          <a:spcPct val="107000"/>
                        </a:lnSpc>
                        <a:spcAft>
                          <a:spcPts val="800"/>
                        </a:spcAft>
                      </a:pPr>
                      <a:r>
                        <a:rPr lang="en-IN" sz="1100" dirty="0">
                          <a:effectLst/>
                        </a:rPr>
                        <a:t>30 days, “&gt;30” if the patient was readmitted in more than 30 days, and “No” for no</a:t>
                      </a:r>
                    </a:p>
                    <a:p>
                      <a:pPr>
                        <a:lnSpc>
                          <a:spcPct val="107000"/>
                        </a:lnSpc>
                        <a:spcAft>
                          <a:spcPts val="800"/>
                        </a:spcAft>
                      </a:pPr>
                      <a:r>
                        <a:rPr lang="en-IN" sz="1100" dirty="0">
                          <a:effectLst/>
                        </a:rPr>
                        <a:t>record of readmission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783004"/>
                  </a:ext>
                </a:extLst>
              </a:tr>
            </a:tbl>
          </a:graphicData>
        </a:graphic>
      </p:graphicFrame>
    </p:spTree>
    <p:extLst>
      <p:ext uri="{BB962C8B-B14F-4D97-AF65-F5344CB8AC3E}">
        <p14:creationId xmlns:p14="http://schemas.microsoft.com/office/powerpoint/2010/main" val="123926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E98F-3F21-4B42-B8AC-DA7A345DDD11}"/>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B5748309-3C76-477C-90AE-BB3BA2C0A2F2}"/>
              </a:ext>
            </a:extLst>
          </p:cNvPr>
          <p:cNvSpPr>
            <a:spLocks noGrp="1"/>
          </p:cNvSpPr>
          <p:nvPr>
            <p:ph idx="1"/>
          </p:nvPr>
        </p:nvSpPr>
        <p:spPr/>
        <p:txBody>
          <a:bodyPr/>
          <a:lstStyle/>
          <a:p>
            <a:r>
              <a:rPr lang="en-IN" sz="2300" dirty="0">
                <a:effectLst/>
                <a:latin typeface="Calibri" panose="020F0502020204030204" pitchFamily="34" charset="0"/>
                <a:ea typeface="Yu Gothic UI" panose="020B0500000000000000" pitchFamily="34" charset="-128"/>
                <a:cs typeface="Gadugi" panose="020B0502040204020203" pitchFamily="34" charset="0"/>
              </a:rPr>
              <a:t>Patients facing a high risk of readmission need to be identified at the time of being discharged from the hospital, to facilitate improved treatment to reduce the chances of their readmission. </a:t>
            </a:r>
          </a:p>
          <a:p>
            <a:r>
              <a:rPr lang="en-IN" sz="2300" dirty="0">
                <a:effectLst/>
                <a:latin typeface="Calibri" panose="020F0502020204030204" pitchFamily="34" charset="0"/>
                <a:ea typeface="Yu Gothic UI" panose="020B0500000000000000" pitchFamily="34" charset="-128"/>
                <a:cs typeface="Gadugi" panose="020B0502040204020203" pitchFamily="34" charset="0"/>
              </a:rPr>
              <a:t>Readmission of patients within 30 days of being discharged (short-term readmission) and those with more than 30 days of readmission has been a widely used metric for studying re-admissions. </a:t>
            </a:r>
          </a:p>
          <a:p>
            <a:r>
              <a:rPr lang="en-IN" sz="2300" dirty="0">
                <a:effectLst/>
                <a:latin typeface="Calibri" panose="020F0502020204030204" pitchFamily="34" charset="0"/>
                <a:ea typeface="Yu Gothic UI" panose="020B0500000000000000" pitchFamily="34" charset="-128"/>
                <a:cs typeface="Gadugi" panose="020B0502040204020203" pitchFamily="34" charset="0"/>
              </a:rPr>
              <a:t>This project aims to carry out the use cases of “Binomial classification” by combining both types of readmissions for research purposes to check the efficiencies of the different ML algorithms.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8266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EDAB-F050-47BF-938D-603EB29AFF4C}"/>
              </a:ext>
            </a:extLst>
          </p:cNvPr>
          <p:cNvSpPr>
            <a:spLocks noGrp="1"/>
          </p:cNvSpPr>
          <p:nvPr>
            <p:ph type="ctrTitle"/>
          </p:nvPr>
        </p:nvSpPr>
        <p:spPr>
          <a:xfrm>
            <a:off x="1629103" y="2210384"/>
            <a:ext cx="8933796" cy="2437232"/>
          </a:xfrm>
        </p:spPr>
        <p:txBody>
          <a:bodyPr/>
          <a:lstStyle/>
          <a:p>
            <a:r>
              <a:rPr lang="en-IN" b="1" dirty="0"/>
              <a:t>Univariate analysis</a:t>
            </a:r>
          </a:p>
        </p:txBody>
      </p:sp>
      <p:sp>
        <p:nvSpPr>
          <p:cNvPr id="3" name="Subtitle 2">
            <a:extLst>
              <a:ext uri="{FF2B5EF4-FFF2-40B4-BE49-F238E27FC236}">
                <a16:creationId xmlns:a16="http://schemas.microsoft.com/office/drawing/2014/main" id="{83338069-DC35-4D4F-8557-D67CD0F47115}"/>
              </a:ext>
            </a:extLst>
          </p:cNvPr>
          <p:cNvSpPr>
            <a:spLocks noGrp="1"/>
          </p:cNvSpPr>
          <p:nvPr>
            <p:ph type="subTitle" idx="1"/>
          </p:nvPr>
        </p:nvSpPr>
        <p:spPr>
          <a:xfrm>
            <a:off x="1629101" y="4647616"/>
            <a:ext cx="8936846" cy="491648"/>
          </a:xfrm>
        </p:spPr>
        <p:txBody>
          <a:bodyPr>
            <a:normAutofit/>
          </a:bodyPr>
          <a:lstStyle/>
          <a:p>
            <a:r>
              <a:rPr lang="en-US" sz="2000" b="1" dirty="0">
                <a:solidFill>
                  <a:schemeClr val="tx1"/>
                </a:solidFill>
              </a:rPr>
              <a:t>Health care and life sciences</a:t>
            </a:r>
            <a:endParaRPr lang="en-IN" sz="2000" dirty="0"/>
          </a:p>
        </p:txBody>
      </p:sp>
    </p:spTree>
    <p:extLst>
      <p:ext uri="{BB962C8B-B14F-4D97-AF65-F5344CB8AC3E}">
        <p14:creationId xmlns:p14="http://schemas.microsoft.com/office/powerpoint/2010/main" val="1825514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110</TotalTime>
  <Words>1314</Words>
  <Application>Microsoft Office PowerPoint</Application>
  <PresentationFormat>Widescreen</PresentationFormat>
  <Paragraphs>182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Garamond</vt:lpstr>
      <vt:lpstr>Symbol</vt:lpstr>
      <vt:lpstr>Times New Roman</vt:lpstr>
      <vt:lpstr>Wingdings</vt:lpstr>
      <vt:lpstr>SavonVTI</vt:lpstr>
      <vt:lpstr>Health care and life sciences</vt:lpstr>
      <vt:lpstr>Explanation of the Dataset</vt:lpstr>
      <vt:lpstr>Variable Information</vt:lpstr>
      <vt:lpstr>PowerPoint Presentation</vt:lpstr>
      <vt:lpstr>PowerPoint Presentation</vt:lpstr>
      <vt:lpstr>PowerPoint Presentation</vt:lpstr>
      <vt:lpstr>Target Variable</vt:lpstr>
      <vt:lpstr>Problem Statement</vt:lpstr>
      <vt:lpstr>Univariate analysis</vt:lpstr>
      <vt:lpstr>PowerPoint Presentation</vt:lpstr>
      <vt:lpstr>Bivariate  analysis</vt:lpstr>
      <vt:lpstr>PowerPoint Presentation</vt:lpstr>
      <vt:lpstr>PowerPoint Presentation</vt:lpstr>
      <vt:lpstr>PowerPoint Presentation</vt:lpstr>
      <vt:lpstr>Baseline model</vt:lpstr>
      <vt:lpstr>PowerPoint Presentation</vt:lpstr>
      <vt:lpstr>PowerPoint Presentation</vt:lpstr>
      <vt:lpstr>Future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and life sciences</dc:title>
  <dc:creator>yogeshwaran v</dc:creator>
  <cp:lastModifiedBy>yogeshwaran v</cp:lastModifiedBy>
  <cp:revision>9</cp:revision>
  <dcterms:created xsi:type="dcterms:W3CDTF">2022-01-18T05:19:17Z</dcterms:created>
  <dcterms:modified xsi:type="dcterms:W3CDTF">2022-01-20T05:10:45Z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