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waran v" initials="yv" lastIdx="2" clrIdx="0">
    <p:extLst>
      <p:ext uri="{19B8F6BF-5375-455C-9EA6-DF929625EA0E}">
        <p15:presenceInfo xmlns:p15="http://schemas.microsoft.com/office/powerpoint/2012/main" userId="14631b9e296aab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9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0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32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0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7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4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6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1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9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7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2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6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6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3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312C-8A34-44B6-AAE2-CF9D8B525CE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2EFE-D807-41E1-A724-E808F032B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2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D88D89-1FC9-4B0F-BFD3-25312B89373D}"/>
              </a:ext>
            </a:extLst>
          </p:cNvPr>
          <p:cNvSpPr txBox="1"/>
          <p:nvPr/>
        </p:nvSpPr>
        <p:spPr>
          <a:xfrm>
            <a:off x="0" y="3199598"/>
            <a:ext cx="5601902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73B7AC"/>
                </a:solidFill>
                <a:latin typeface="Elephant" panose="02020904090505020303" pitchFamily="18" charset="0"/>
              </a:rPr>
              <a:t>HEALTH CARE AND LIFE SCIENCES</a:t>
            </a:r>
          </a:p>
          <a:p>
            <a:pPr algn="ctr"/>
            <a:endParaRPr lang="en-IN" dirty="0">
              <a:solidFill>
                <a:srgbClr val="73B7AC"/>
              </a:solidFill>
              <a:latin typeface="Elephant" panose="02020904090505020303" pitchFamily="18" charset="0"/>
            </a:endParaRPr>
          </a:p>
          <a:p>
            <a:pPr algn="ctr"/>
            <a:r>
              <a:rPr lang="en-IN" sz="2000" b="1" dirty="0">
                <a:solidFill>
                  <a:srgbClr val="73B7AC"/>
                </a:solidFill>
                <a:latin typeface="Elephant" panose="02020904090505020303" pitchFamily="18" charset="0"/>
              </a:rPr>
              <a:t>Prediction of Diabetic Patient Readmission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</a:p>
          <a:p>
            <a:pPr algn="ctr"/>
            <a:r>
              <a:rPr lang="en-IN" sz="2000" b="1" dirty="0">
                <a:solidFill>
                  <a:srgbClr val="73B7AC"/>
                </a:solidFill>
                <a:latin typeface="Elephant" panose="02020904090505020303" pitchFamily="18" charset="0"/>
              </a:rPr>
              <a:t>Group-1</a:t>
            </a:r>
          </a:p>
        </p:txBody>
      </p:sp>
    </p:spTree>
    <p:extLst>
      <p:ext uri="{BB962C8B-B14F-4D97-AF65-F5344CB8AC3E}">
        <p14:creationId xmlns:p14="http://schemas.microsoft.com/office/powerpoint/2010/main" val="343538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7089-EB4D-4170-88B6-EF38D244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58333"/>
            <a:ext cx="3049587" cy="77652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14A6-09BD-4C52-9B97-38758821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2000"/>
            <a:ext cx="3963987" cy="4207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has the following characteristics he has a high probability of being readmitted 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High preceding year visits.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is discharged to another medical facility or discharged to home with health services.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High number of diagnoses.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patient is given diabetes medicines.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ko-KR" sz="2400" b="1" dirty="0">
                <a:solidFill>
                  <a:schemeClr val="tx1"/>
                </a:solidFill>
                <a:latin typeface="Bahnschrift" panose="020B0502040204020203" pitchFamily="34" charset="0"/>
                <a:cs typeface="Arial" pitchFamily="34" charset="0"/>
              </a:rPr>
              <a:t>If the primary diagnosed disease was of circulatory system.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1BF97-60F7-4420-8F99-D5CAF3E46965}"/>
              </a:ext>
            </a:extLst>
          </p:cNvPr>
          <p:cNvSpPr txBox="1"/>
          <p:nvPr/>
        </p:nvSpPr>
        <p:spPr>
          <a:xfrm>
            <a:off x="6888630" y="880749"/>
            <a:ext cx="337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CHALLENGES </a:t>
            </a:r>
          </a:p>
          <a:p>
            <a:pPr algn="ctr"/>
            <a:r>
              <a:rPr lang="en-IN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ENCOUNTERED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CBC37-ECF5-4E37-8846-B23EA36BB999}"/>
              </a:ext>
            </a:extLst>
          </p:cNvPr>
          <p:cNvSpPr txBox="1"/>
          <p:nvPr/>
        </p:nvSpPr>
        <p:spPr>
          <a:xfrm>
            <a:off x="6968066" y="1834857"/>
            <a:ext cx="34967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Ø"/>
            </a:pP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The major challenge was to </a:t>
            </a:r>
          </a:p>
          <a:p>
            <a:pPr marR="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</a:pP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     acquire sufficient domain </a:t>
            </a:r>
          </a:p>
          <a:p>
            <a:pPr marR="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</a:pPr>
            <a:r>
              <a:rPr lang="en-US" sz="1600" b="1" dirty="0">
                <a:latin typeface="Bahnschrift" panose="020B0502040204020203" pitchFamily="34" charset="0"/>
                <a:ea typeface="Arial Unicode MS"/>
              </a:rPr>
              <a:t>     </a:t>
            </a: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knowledge of </a:t>
            </a:r>
          </a:p>
          <a:p>
            <a:pPr marR="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</a:pPr>
            <a:r>
              <a:rPr lang="en-US" sz="1600" b="1" dirty="0">
                <a:latin typeface="Bahnschrift" panose="020B0502040204020203" pitchFamily="34" charset="0"/>
                <a:ea typeface="Arial Unicode MS"/>
              </a:rPr>
              <a:t>     </a:t>
            </a: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the medical world. </a:t>
            </a:r>
          </a:p>
          <a:p>
            <a:pPr marL="285750" marR="0" indent="-28575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Wingdings" panose="05000000000000000000" pitchFamily="2" charset="2"/>
              <a:buChar char="Ø"/>
            </a:pPr>
            <a:endParaRPr lang="en-IN" sz="1600" b="0" i="0" u="none" strike="noStrike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indent="-285750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Computation time </a:t>
            </a:r>
          </a:p>
          <a:p>
            <a:pPr marR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(Large Dataset).</a:t>
            </a:r>
          </a:p>
          <a:p>
            <a:pPr marL="285750" marR="0" indent="-285750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b="0" i="0" u="none" strike="noStrike" dirty="0"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285750" marR="0" indent="-285750" rtl="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Class imbalance which would </a:t>
            </a:r>
          </a:p>
          <a:p>
            <a:pPr marR="0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Bahnschrift" panose="020B0502040204020203" pitchFamily="34" charset="0"/>
                <a:ea typeface="Arial Unicode MS"/>
              </a:rPr>
              <a:t>      </a:t>
            </a: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result in</a:t>
            </a:r>
            <a:b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  <a:ea typeface="Arial Unicode MS"/>
              </a:rPr>
            </a:b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  <a:ea typeface="Arial Unicode MS"/>
              </a:rPr>
              <a:t>      in</a:t>
            </a:r>
            <a:r>
              <a:rPr lang="en-US" sz="1600" b="1" i="0" u="none" strike="noStrike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ea typeface="Arial Unicode MS"/>
              </a:rPr>
              <a:t>correct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7966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A5B0-2EEC-47FC-BACD-2CBAB889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Bodoni MT Black" panose="02070A03080606020203" pitchFamily="18" charset="0"/>
              </a:rPr>
              <a:t>BUSINESS 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960C-2CD7-4CF8-BC46-A59EF030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6230" indent="-28575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follow-up with the discharged patients should be done to keep a track of their health and to counsel them from time-to-time.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High-risk patients' current medicines' regime should be re-evaluated and the most effective medicines should be considered.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plans, financials and infrastructure / inventory should be planned accordingly by taking into account the predicted readmissions.</a:t>
            </a:r>
          </a:p>
          <a:p>
            <a:pPr marL="316230" indent="-28575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extra attention and care to high-risk patients.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9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318"/>
                    </a14:imgEffect>
                    <a14:imgEffect>
                      <a14:saturation sat="76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BD28-BE2F-46F3-910E-0FA0D70C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708593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6600" b="1" dirty="0">
                <a:solidFill>
                  <a:srgbClr val="73B7AC"/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4798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>
                <a:lumMod val="100000"/>
              </a:srgb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744-C022-4481-B6F2-AF4554EF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4202"/>
          </a:xfrm>
          <a:noFill/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Bodoni MT Black" panose="02070A03080606020203" pitchFamily="18" charset="0"/>
              </a:rPr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3ACA-DC6A-4CF3-9729-05FD3370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20788"/>
            <a:ext cx="9905999" cy="311869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ko-KR" altLang="en-US" sz="2400" b="1" u="sng" dirty="0">
              <a:solidFill>
                <a:schemeClr val="bg1">
                  <a:lumMod val="95000"/>
                  <a:lumOff val="5000"/>
                </a:schemeClr>
              </a:solidFill>
              <a:latin typeface="Elephant" panose="02020904090505020303" pitchFamily="18" charset="0"/>
              <a:ea typeface="+mj-ea"/>
              <a:cs typeface="Arial" pitchFamily="34" charset="0"/>
            </a:endParaRPr>
          </a:p>
          <a:p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Diabetes Mellitus (DM) is a chronic disease where the blood has high sugar level. It is a </a:t>
            </a:r>
            <a:b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progressive disease that can lead to a significant number of health complicati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ons</a:t>
            </a: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and </a:t>
            </a:r>
            <a:b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profoundly reduce the quality of life. </a:t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endParaRPr lang="en-US" sz="2400" b="0" i="0" u="none" strike="noStrike" baseline="0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Hospital readmission is a high-priority health care quality measure and target for cost reduction. The burden of diabetes among hospitalized patients, however, is substantial, growing, and costly, and readmissions contribute a significant portion of this burden.</a:t>
            </a:r>
            <a:br>
              <a:rPr lang="en-GB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</a:br>
            <a:endParaRPr lang="en-IN" sz="2400" b="0" i="0" u="none" strike="noStrike" baseline="0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6442F-BF5C-4111-AE5D-64A13086F3AE}"/>
              </a:ext>
            </a:extLst>
          </p:cNvPr>
          <p:cNvSpPr txBox="1"/>
          <p:nvPr/>
        </p:nvSpPr>
        <p:spPr>
          <a:xfrm>
            <a:off x="1141412" y="1727756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u="none" strike="noStrike" baseline="0" dirty="0">
                <a:latin typeface="Elephant" panose="02020904090505020303" pitchFamily="18" charset="0"/>
                <a:cs typeface="Arial" panose="020B0604020202020204" pitchFamily="34" charset="0"/>
              </a:rPr>
              <a:t>To identify the factors that lead to the high readmission rate of diabetic patients </a:t>
            </a:r>
            <a:br>
              <a:rPr lang="en-US" b="0" u="none" strike="noStrike" baseline="0" dirty="0"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b="0" u="none" strike="noStrike" baseline="0" dirty="0">
                <a:latin typeface="Elephant" panose="02020904090505020303" pitchFamily="18" charset="0"/>
                <a:cs typeface="Arial" panose="020B0604020202020204" pitchFamily="34" charset="0"/>
              </a:rPr>
              <a:t>within 30 days post discharge and to correspondingly predict the high-risk diabetic</a:t>
            </a:r>
            <a:br>
              <a:rPr lang="en-US" b="0" u="none" strike="noStrike" baseline="0" dirty="0"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b="0" u="none" strike="noStrike" baseline="0" dirty="0">
                <a:latin typeface="Elephant" panose="02020904090505020303" pitchFamily="18" charset="0"/>
                <a:cs typeface="Arial" panose="020B0604020202020204" pitchFamily="34" charset="0"/>
              </a:rPr>
              <a:t>patients who are most likely to get readmitted.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6BEF8-A37D-44B9-92D6-79E2F292292E}"/>
              </a:ext>
            </a:extLst>
          </p:cNvPr>
          <p:cNvSpPr txBox="1"/>
          <p:nvPr/>
        </p:nvSpPr>
        <p:spPr>
          <a:xfrm>
            <a:off x="1141412" y="2842896"/>
            <a:ext cx="98421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altLang="ko-KR" sz="1800" b="1" dirty="0">
                <a:solidFill>
                  <a:srgbClr val="73B7AC"/>
                </a:solidFill>
                <a:latin typeface="Elephant" panose="02020904090505020303" pitchFamily="18" charset="0"/>
                <a:ea typeface="+mj-ea"/>
                <a:cs typeface="Arial" pitchFamily="34" charset="0"/>
              </a:rPr>
              <a:t> </a:t>
            </a:r>
            <a:r>
              <a:rPr lang="en-IN" altLang="ko-KR" sz="1800" b="1" dirty="0">
                <a:solidFill>
                  <a:srgbClr val="73B7AC"/>
                </a:solidFill>
                <a:latin typeface="Arial Rounded MT Bold" panose="020F0704030504030204" pitchFamily="34" charset="0"/>
                <a:ea typeface="+mj-ea"/>
                <a:cs typeface="Arial" pitchFamily="34" charset="0"/>
              </a:rPr>
              <a:t>Why the problem need to be addressed?</a:t>
            </a:r>
          </a:p>
        </p:txBody>
      </p:sp>
    </p:spTree>
    <p:extLst>
      <p:ext uri="{BB962C8B-B14F-4D97-AF65-F5344CB8AC3E}">
        <p14:creationId xmlns:p14="http://schemas.microsoft.com/office/powerpoint/2010/main" val="93411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3FC5-03DE-4A1C-A3B3-E9B186DB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6488"/>
            <a:ext cx="9905998" cy="1037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Bodoni MT Black" panose="02070A03080606020203" pitchFamily="18" charset="0"/>
              </a:rPr>
              <a:t>DATA 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8F7D-8641-4881-A32A-C23841F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86405"/>
            <a:ext cx="9905999" cy="3129915"/>
          </a:xfrm>
        </p:spPr>
        <p:txBody>
          <a:bodyPr>
            <a:normAutofit fontScale="77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Patient identifiers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encounter_id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patient_nbr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Patient demographics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race, gender, age, weight ,payer_code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Admission and Discharge details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admission_source_id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admission_type_id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discharge_disposition_id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Patient medical history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number_outpatient ,number_inpatient, number_emergency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Patient Admission details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medical_speacialty ,diag_1, diag_2 and diag_3, time_in_hospital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number_diagnoses, num_lab_procedures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num_procedures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num_medications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Clinical Results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max_glu_serum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A1cresult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Medication Details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:-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diabetesMed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change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23 features for medications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Readmission Indicator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 :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readmitted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Variable Types :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– Cat:36, Num:13, Bool:1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BA21B-C361-4FA0-A1DF-28E9D9B9661D}"/>
              </a:ext>
            </a:extLst>
          </p:cNvPr>
          <p:cNvSpPr txBox="1"/>
          <p:nvPr/>
        </p:nvSpPr>
        <p:spPr>
          <a:xfrm>
            <a:off x="588843" y="2001520"/>
            <a:ext cx="1142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Elephant" panose="02020904090505020303" pitchFamily="18" charset="0"/>
              </a:rPr>
              <a:t>The data subset used for analysis covers 10 years of diabetes patient encounter data (1999 – 2008)</a:t>
            </a:r>
          </a:p>
          <a:p>
            <a:pPr algn="ctr"/>
            <a:r>
              <a:rPr lang="en-US" dirty="0">
                <a:latin typeface="Elephant" panose="02020904090505020303" pitchFamily="18" charset="0"/>
              </a:rPr>
              <a:t> among 130 US hospitals with over 100,000 diabetes patients.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7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2200-37AA-40A7-A515-8BE828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436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  <a:latin typeface="Bodoni MT Black" panose="02070A03080606020203" pitchFamily="18" charset="0"/>
              </a:rPr>
              <a:t>EXPLORATORY DATA ANALYSIS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F8FCF-3D96-42D4-956A-48D28488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99" y="1526567"/>
            <a:ext cx="2951616" cy="2351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31AEF-8090-470E-AFF8-AE3CDC62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32" y="1526565"/>
            <a:ext cx="3959679" cy="2351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48FAC-1E7A-4341-83C6-4B401F77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29" y="1526565"/>
            <a:ext cx="3956233" cy="2351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1FE6B-DC2D-4A33-B1B7-56012A7FE0CC}"/>
              </a:ext>
            </a:extLst>
          </p:cNvPr>
          <p:cNvSpPr txBox="1"/>
          <p:nvPr/>
        </p:nvSpPr>
        <p:spPr>
          <a:xfrm>
            <a:off x="10253805" y="1592026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ADMISSION TYPE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566E8-4BF3-405A-BFA6-1E4C0EBA6344}"/>
              </a:ext>
            </a:extLst>
          </p:cNvPr>
          <p:cNvSpPr txBox="1"/>
          <p:nvPr/>
        </p:nvSpPr>
        <p:spPr>
          <a:xfrm>
            <a:off x="4461933" y="1530471"/>
            <a:ext cx="51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6C817-F18B-43C3-84CB-FC6B0DD535E0}"/>
              </a:ext>
            </a:extLst>
          </p:cNvPr>
          <p:cNvSpPr txBox="1"/>
          <p:nvPr/>
        </p:nvSpPr>
        <p:spPr>
          <a:xfrm>
            <a:off x="727412" y="1530471"/>
            <a:ext cx="59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4E705-80BF-4B35-982B-BB02D7C2C738}"/>
              </a:ext>
            </a:extLst>
          </p:cNvPr>
          <p:cNvSpPr txBox="1"/>
          <p:nvPr/>
        </p:nvSpPr>
        <p:spPr>
          <a:xfrm>
            <a:off x="5203705" y="1166681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UNIVARIATE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0F0D62-05BC-4C16-952D-6F6786AE6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12" y="4261384"/>
            <a:ext cx="3734521" cy="2132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E1359-99A7-4B1B-950D-3F9E753DC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333" y="4261385"/>
            <a:ext cx="3601720" cy="213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8481B-3200-4DA2-B440-EF52EB6F3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545" y="4261385"/>
            <a:ext cx="3648518" cy="2132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88761-A635-44E6-82A5-E75A6E9C37DB}"/>
              </a:ext>
            </a:extLst>
          </p:cNvPr>
          <p:cNvSpPr txBox="1"/>
          <p:nvPr/>
        </p:nvSpPr>
        <p:spPr>
          <a:xfrm>
            <a:off x="4976433" y="3892052"/>
            <a:ext cx="168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BIVARIATE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A88FC-FA2D-4A70-A690-8759050141D1}"/>
              </a:ext>
            </a:extLst>
          </p:cNvPr>
          <p:cNvSpPr txBox="1"/>
          <p:nvPr/>
        </p:nvSpPr>
        <p:spPr>
          <a:xfrm>
            <a:off x="1097980" y="6441718"/>
            <a:ext cx="299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TIME IN HOSPITAL VS READMISSION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30D80-8854-4050-98C4-187466769DEF}"/>
              </a:ext>
            </a:extLst>
          </p:cNvPr>
          <p:cNvSpPr txBox="1"/>
          <p:nvPr/>
        </p:nvSpPr>
        <p:spPr>
          <a:xfrm>
            <a:off x="5537200" y="6441717"/>
            <a:ext cx="19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AGE VS READMISSION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522A1-85DB-4160-A95B-97D0836623F0}"/>
              </a:ext>
            </a:extLst>
          </p:cNvPr>
          <p:cNvSpPr txBox="1"/>
          <p:nvPr/>
        </p:nvSpPr>
        <p:spPr>
          <a:xfrm>
            <a:off x="9197193" y="6441716"/>
            <a:ext cx="202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RACE VS READMISSION </a:t>
            </a:r>
          </a:p>
        </p:txBody>
      </p:sp>
    </p:spTree>
    <p:extLst>
      <p:ext uri="{BB962C8B-B14F-4D97-AF65-F5344CB8AC3E}">
        <p14:creationId xmlns:p14="http://schemas.microsoft.com/office/powerpoint/2010/main" val="43518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1F34-A683-44AA-933A-5063E0C0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088"/>
            <a:ext cx="9905998" cy="64172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Bodoni MT Black" panose="02070A03080606020203" pitchFamily="18" charset="0"/>
              </a:rPr>
              <a:t>Data pre-processing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4A241-3D6C-4274-9C3A-50802BF8EFE0}"/>
              </a:ext>
            </a:extLst>
          </p:cNvPr>
          <p:cNvGrpSpPr/>
          <p:nvPr/>
        </p:nvGrpSpPr>
        <p:grpSpPr>
          <a:xfrm>
            <a:off x="1569647" y="4892459"/>
            <a:ext cx="3847232" cy="1389339"/>
            <a:chOff x="1524000" y="5045961"/>
            <a:chExt cx="3847232" cy="138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12F73C-3D1E-4972-AA35-630C06CFA458}"/>
                </a:ext>
              </a:extLst>
            </p:cNvPr>
            <p:cNvSpPr/>
            <p:nvPr/>
          </p:nvSpPr>
          <p:spPr>
            <a:xfrm rot="429712">
              <a:off x="1639303" y="5045961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280E18-EFD0-4583-A291-540B56424434}"/>
                </a:ext>
              </a:extLst>
            </p:cNvPr>
            <p:cNvSpPr/>
            <p:nvPr/>
          </p:nvSpPr>
          <p:spPr>
            <a:xfrm>
              <a:off x="1524000" y="5178420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1A1FF-7B97-4A7E-994A-471AE785BF93}"/>
                </a:ext>
              </a:extLst>
            </p:cNvPr>
            <p:cNvSpPr/>
            <p:nvPr/>
          </p:nvSpPr>
          <p:spPr>
            <a:xfrm>
              <a:off x="4114351" y="51784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F3C767-0971-4816-9344-F383DFF8E028}"/>
                </a:ext>
              </a:extLst>
            </p:cNvPr>
            <p:cNvSpPr/>
            <p:nvPr/>
          </p:nvSpPr>
          <p:spPr>
            <a:xfrm>
              <a:off x="4275376" y="53394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757513-892A-453F-BBFE-9B4BF51C856D}"/>
                </a:ext>
              </a:extLst>
            </p:cNvPr>
            <p:cNvSpPr txBox="1"/>
            <p:nvPr/>
          </p:nvSpPr>
          <p:spPr>
            <a:xfrm>
              <a:off x="4285118" y="54001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1DF762-C839-4C41-ABEF-66AA6188CCB4}"/>
                </a:ext>
              </a:extLst>
            </p:cNvPr>
            <p:cNvSpPr txBox="1"/>
            <p:nvPr/>
          </p:nvSpPr>
          <p:spPr>
            <a:xfrm>
              <a:off x="4336391" y="56279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9900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E57A65-D8A4-475D-9343-F66A3FA7F07D}"/>
                </a:ext>
              </a:extLst>
            </p:cNvPr>
            <p:cNvSpPr txBox="1"/>
            <p:nvPr/>
          </p:nvSpPr>
          <p:spPr>
            <a:xfrm>
              <a:off x="1605660" y="5627944"/>
              <a:ext cx="21680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Dropping rows and columns wherever necessary.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Imputing missing values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E7B3A4-7A59-4C67-956F-F5CDE4BCF4DF}"/>
                </a:ext>
              </a:extLst>
            </p:cNvPr>
            <p:cNvSpPr txBox="1"/>
            <p:nvPr/>
          </p:nvSpPr>
          <p:spPr>
            <a:xfrm>
              <a:off x="1752377" y="5339445"/>
              <a:ext cx="175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9900"/>
                  </a:solidFill>
                  <a:latin typeface="Century Gothic" panose="020B0502020202020204" pitchFamily="34" charset="0"/>
                </a:rPr>
                <a:t>MISSING VALUES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A4114D-524D-4BC2-9D17-C0AED63A3BB9}"/>
              </a:ext>
            </a:extLst>
          </p:cNvPr>
          <p:cNvGrpSpPr/>
          <p:nvPr/>
        </p:nvGrpSpPr>
        <p:grpSpPr>
          <a:xfrm>
            <a:off x="5198208" y="5240777"/>
            <a:ext cx="1430121" cy="837680"/>
            <a:chOff x="5159696" y="5035103"/>
            <a:chExt cx="1430121" cy="837680"/>
          </a:xfrm>
          <a:solidFill>
            <a:srgbClr val="FEA2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D7082F-676D-42B0-A3FC-B85A3DF481A9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4BC0FA05-B610-469F-BC75-CBE761CD4D16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3F72F17B-9CAE-47FD-B58B-49BB91A3B307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AD342795-F64F-40CC-A120-1842F47B4DA5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18EEE4C0-631A-42A5-A023-632129C9ADBE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14764F6D-4F3B-45BA-A8D1-C493174354C6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3090BE-2E65-4449-8ECF-A1E8A32067C2}"/>
              </a:ext>
            </a:extLst>
          </p:cNvPr>
          <p:cNvGrpSpPr/>
          <p:nvPr/>
        </p:nvGrpSpPr>
        <p:grpSpPr>
          <a:xfrm>
            <a:off x="6196707" y="4196425"/>
            <a:ext cx="3847232" cy="1471897"/>
            <a:chOff x="6196707" y="4196425"/>
            <a:chExt cx="3847232" cy="14718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FD8063-FF84-4675-A5EF-D102898B04F0}"/>
                </a:ext>
              </a:extLst>
            </p:cNvPr>
            <p:cNvSpPr/>
            <p:nvPr/>
          </p:nvSpPr>
          <p:spPr>
            <a:xfrm rot="21164160">
              <a:off x="6798549" y="4196425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2F98FCD-3AC0-4FE7-AE2F-E5D24320D3D2}"/>
                </a:ext>
              </a:extLst>
            </p:cNvPr>
            <p:cNvSpPr/>
            <p:nvPr/>
          </p:nvSpPr>
          <p:spPr>
            <a:xfrm>
              <a:off x="6196707" y="4411442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A106DFC-118F-4085-B27B-8FE242349DAC}"/>
                </a:ext>
              </a:extLst>
            </p:cNvPr>
            <p:cNvSpPr/>
            <p:nvPr/>
          </p:nvSpPr>
          <p:spPr>
            <a:xfrm>
              <a:off x="6232543" y="4411442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0099FF"/>
                </a:gs>
                <a:gs pos="100000">
                  <a:srgbClr val="0033CC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E81101A-A4D1-4D4E-9593-15CF9819CEC7}"/>
                </a:ext>
              </a:extLst>
            </p:cNvPr>
            <p:cNvSpPr/>
            <p:nvPr/>
          </p:nvSpPr>
          <p:spPr>
            <a:xfrm>
              <a:off x="6393568" y="4572467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6200D-61E5-484D-9479-8177E0E13C77}"/>
                </a:ext>
              </a:extLst>
            </p:cNvPr>
            <p:cNvSpPr txBox="1"/>
            <p:nvPr/>
          </p:nvSpPr>
          <p:spPr>
            <a:xfrm>
              <a:off x="6403310" y="4633151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F39084-7BCA-4BD5-94CA-890726457593}"/>
                </a:ext>
              </a:extLst>
            </p:cNvPr>
            <p:cNvSpPr txBox="1"/>
            <p:nvPr/>
          </p:nvSpPr>
          <p:spPr>
            <a:xfrm>
              <a:off x="6454583" y="4860966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33CC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484255-5CEE-4171-9727-1968A85A8BC2}"/>
                </a:ext>
              </a:extLst>
            </p:cNvPr>
            <p:cNvSpPr txBox="1"/>
            <p:nvPr/>
          </p:nvSpPr>
          <p:spPr>
            <a:xfrm>
              <a:off x="7857326" y="4969618"/>
              <a:ext cx="21680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Merging multiple values in the columns giving similar inferences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C92B6F-8210-455A-A881-60BDC9B46F9A}"/>
                </a:ext>
              </a:extLst>
            </p:cNvPr>
            <p:cNvSpPr txBox="1"/>
            <p:nvPr/>
          </p:nvSpPr>
          <p:spPr>
            <a:xfrm>
              <a:off x="8061626" y="4541689"/>
              <a:ext cx="1756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33CC"/>
                  </a:solidFill>
                  <a:latin typeface="Century Gothic" panose="020B0502020202020204" pitchFamily="34" charset="0"/>
                </a:rPr>
                <a:t>COMBINING CATEGORIES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E9CA15-BEA9-4D20-94B8-D0947987B289}"/>
              </a:ext>
            </a:extLst>
          </p:cNvPr>
          <p:cNvGrpSpPr/>
          <p:nvPr/>
        </p:nvGrpSpPr>
        <p:grpSpPr>
          <a:xfrm rot="4310456">
            <a:off x="5016144" y="4055975"/>
            <a:ext cx="1430121" cy="837680"/>
            <a:chOff x="5159696" y="5035103"/>
            <a:chExt cx="1430121" cy="837680"/>
          </a:xfrm>
          <a:solidFill>
            <a:srgbClr val="008CF8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F33F9D-9DA8-4009-A0C8-15AB027993A7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2945C1D0-34A3-489C-8818-0F9D4D7B7D5F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4CFA3CC9-43C2-4C26-B89B-8E3C888177CC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92B2105A-D9D8-4C6E-91DF-C29A11D82EDA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6CE83EC-53C8-43D3-8C17-631B57BBEEF5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B70890F3-91A0-452F-BD1F-9D2BC7865E5F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D31BD-18A6-4BF6-9C7D-3883FDF572BC}"/>
              </a:ext>
            </a:extLst>
          </p:cNvPr>
          <p:cNvGrpSpPr/>
          <p:nvPr/>
        </p:nvGrpSpPr>
        <p:grpSpPr>
          <a:xfrm>
            <a:off x="1535945" y="2921365"/>
            <a:ext cx="3847232" cy="1557844"/>
            <a:chOff x="1546456" y="3133705"/>
            <a:chExt cx="3847232" cy="1557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AB7D9F-754C-48D2-837F-E911A7CF10E1}"/>
                </a:ext>
              </a:extLst>
            </p:cNvPr>
            <p:cNvSpPr/>
            <p:nvPr/>
          </p:nvSpPr>
          <p:spPr>
            <a:xfrm rot="429712">
              <a:off x="1653936" y="3133705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7713B10-17DA-425B-AC32-8A9AF0C9E9CC}"/>
                </a:ext>
              </a:extLst>
            </p:cNvPr>
            <p:cNvSpPr/>
            <p:nvPr/>
          </p:nvSpPr>
          <p:spPr>
            <a:xfrm>
              <a:off x="1546456" y="3272674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60B5D5A-BCDF-4022-AEEE-C280CA8CEF2B}"/>
                </a:ext>
              </a:extLst>
            </p:cNvPr>
            <p:cNvSpPr/>
            <p:nvPr/>
          </p:nvSpPr>
          <p:spPr>
            <a:xfrm>
              <a:off x="4136807" y="3272674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FF33CC"/>
                </a:gs>
                <a:gs pos="100000">
                  <a:srgbClr val="FF006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9AE15A-A93E-46F3-BFEA-11458E0A7381}"/>
                </a:ext>
              </a:extLst>
            </p:cNvPr>
            <p:cNvSpPr/>
            <p:nvPr/>
          </p:nvSpPr>
          <p:spPr>
            <a:xfrm>
              <a:off x="4297832" y="3433699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FB58B5-859D-4494-94B3-D1BEAB6A42CB}"/>
                </a:ext>
              </a:extLst>
            </p:cNvPr>
            <p:cNvSpPr txBox="1"/>
            <p:nvPr/>
          </p:nvSpPr>
          <p:spPr>
            <a:xfrm>
              <a:off x="4307574" y="3494383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1249D8-1163-486F-A73F-2A1B6F060A2E}"/>
                </a:ext>
              </a:extLst>
            </p:cNvPr>
            <p:cNvSpPr txBox="1"/>
            <p:nvPr/>
          </p:nvSpPr>
          <p:spPr>
            <a:xfrm>
              <a:off x="4358847" y="3722198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2AB9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17E6BF-289B-45D7-8089-423E94A4A3E9}"/>
                </a:ext>
              </a:extLst>
            </p:cNvPr>
            <p:cNvSpPr txBox="1"/>
            <p:nvPr/>
          </p:nvSpPr>
          <p:spPr>
            <a:xfrm>
              <a:off x="1580158" y="3629720"/>
              <a:ext cx="216807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Data inconsistencies </a:t>
              </a:r>
              <a:b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</a:b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compromise data </a:t>
              </a:r>
              <a:b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</a:b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integrity and alter </a:t>
              </a:r>
              <a:b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</a:b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the performance of </a:t>
              </a:r>
              <a:b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</a:b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the algorithm.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DD392A-D81F-49C3-BBEE-56FA8D747765}"/>
                </a:ext>
              </a:extLst>
            </p:cNvPr>
            <p:cNvSpPr txBox="1"/>
            <p:nvPr/>
          </p:nvSpPr>
          <p:spPr>
            <a:xfrm>
              <a:off x="1774833" y="3386362"/>
              <a:ext cx="175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2AB9"/>
                  </a:solidFill>
                  <a:latin typeface="Century Gothic" panose="020B0502020202020204" pitchFamily="34" charset="0"/>
                </a:rPr>
                <a:t>INCONSISTENCIES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0A1714-FD07-40A8-9662-627819C04C8D}"/>
              </a:ext>
            </a:extLst>
          </p:cNvPr>
          <p:cNvGrpSpPr/>
          <p:nvPr/>
        </p:nvGrpSpPr>
        <p:grpSpPr>
          <a:xfrm rot="218524">
            <a:off x="5213890" y="2963484"/>
            <a:ext cx="1430121" cy="837680"/>
            <a:chOff x="5159696" y="5035103"/>
            <a:chExt cx="1430121" cy="837680"/>
          </a:xfrm>
          <a:solidFill>
            <a:srgbClr val="FE23AB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7F5068-6A23-4AB6-8DC4-11429180BC80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951026D6-C4F5-4211-8A9E-9E58A4BC1BFB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3DB5D830-0CC5-4621-B941-ACC59A1A9D03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DCE17B5-5F93-4589-AF31-01DC20A3B026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B7340ECB-0117-479D-B404-A9F66BBECACB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961FEC77-E6E4-4BA5-819C-12F1AB194F5D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E40BF1-73FD-4639-B296-64BE16ECBC0F}"/>
              </a:ext>
            </a:extLst>
          </p:cNvPr>
          <p:cNvGrpSpPr/>
          <p:nvPr/>
        </p:nvGrpSpPr>
        <p:grpSpPr>
          <a:xfrm>
            <a:off x="6232543" y="2144676"/>
            <a:ext cx="3847232" cy="1430411"/>
            <a:chOff x="6232543" y="2144676"/>
            <a:chExt cx="3847232" cy="143041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4AF89D-2D55-4238-8281-33700ACFF701}"/>
                </a:ext>
              </a:extLst>
            </p:cNvPr>
            <p:cNvSpPr/>
            <p:nvPr/>
          </p:nvSpPr>
          <p:spPr>
            <a:xfrm rot="21164160">
              <a:off x="6823073" y="214467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88175BF-2C77-4068-BBFF-2E99C9293CF3}"/>
                </a:ext>
              </a:extLst>
            </p:cNvPr>
            <p:cNvSpPr/>
            <p:nvPr/>
          </p:nvSpPr>
          <p:spPr>
            <a:xfrm>
              <a:off x="6232543" y="2318207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7D6D307-BF6E-4B7E-BB53-C699C7A7BCC7}"/>
                </a:ext>
              </a:extLst>
            </p:cNvPr>
            <p:cNvSpPr/>
            <p:nvPr/>
          </p:nvSpPr>
          <p:spPr>
            <a:xfrm>
              <a:off x="6268379" y="2318207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666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F80C378-5E2B-4750-81DB-0BB607E8A944}"/>
                </a:ext>
              </a:extLst>
            </p:cNvPr>
            <p:cNvSpPr/>
            <p:nvPr/>
          </p:nvSpPr>
          <p:spPr>
            <a:xfrm>
              <a:off x="6429404" y="2479232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A5ED5D-B869-4DA0-BDC7-14FA4A6E437F}"/>
                </a:ext>
              </a:extLst>
            </p:cNvPr>
            <p:cNvSpPr txBox="1"/>
            <p:nvPr/>
          </p:nvSpPr>
          <p:spPr>
            <a:xfrm>
              <a:off x="6439146" y="2539916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0B0E51-806F-4AE3-A463-4756EA51A3B9}"/>
                </a:ext>
              </a:extLst>
            </p:cNvPr>
            <p:cNvSpPr txBox="1"/>
            <p:nvPr/>
          </p:nvSpPr>
          <p:spPr>
            <a:xfrm>
              <a:off x="6490419" y="2767731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6666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D65BC1-18C1-43B2-BF26-68264441A3C8}"/>
                </a:ext>
              </a:extLst>
            </p:cNvPr>
            <p:cNvSpPr txBox="1"/>
            <p:nvPr/>
          </p:nvSpPr>
          <p:spPr>
            <a:xfrm>
              <a:off x="7857326" y="2720252"/>
              <a:ext cx="2168070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Different encoding techniques used to encode categorical variables.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F930D2-3A89-4259-A1F8-0B9A02082841}"/>
                </a:ext>
              </a:extLst>
            </p:cNvPr>
            <p:cNvSpPr txBox="1"/>
            <p:nvPr/>
          </p:nvSpPr>
          <p:spPr>
            <a:xfrm>
              <a:off x="8097462" y="2448454"/>
              <a:ext cx="175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6666"/>
                  </a:solidFill>
                  <a:latin typeface="Century Gothic" panose="020B0502020202020204" pitchFamily="34" charset="0"/>
                </a:rPr>
                <a:t>ENCODING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AA26127-B50E-4957-822E-66472A494A6C}"/>
              </a:ext>
            </a:extLst>
          </p:cNvPr>
          <p:cNvGrpSpPr/>
          <p:nvPr/>
        </p:nvGrpSpPr>
        <p:grpSpPr>
          <a:xfrm rot="4310456">
            <a:off x="5067417" y="1876980"/>
            <a:ext cx="1430121" cy="837680"/>
            <a:chOff x="5159696" y="5035103"/>
            <a:chExt cx="1430121" cy="837680"/>
          </a:xfrm>
          <a:solidFill>
            <a:srgbClr val="00C897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2751E6F-872C-463C-ABD8-659BF91FD12B}"/>
                </a:ext>
              </a:extLst>
            </p:cNvPr>
            <p:cNvSpPr/>
            <p:nvPr/>
          </p:nvSpPr>
          <p:spPr>
            <a:xfrm rot="19413298">
              <a:off x="5159696" y="5411456"/>
              <a:ext cx="1430121" cy="1760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2FB07B75-824B-4211-8AC4-0AC00E1E9AD6}"/>
                </a:ext>
              </a:extLst>
            </p:cNvPr>
            <p:cNvSpPr/>
            <p:nvPr/>
          </p:nvSpPr>
          <p:spPr>
            <a:xfrm rot="5734655">
              <a:off x="5948280" y="5169198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B146ABC0-24EA-4694-BBCD-FCE674A8156A}"/>
                </a:ext>
              </a:extLst>
            </p:cNvPr>
            <p:cNvSpPr/>
            <p:nvPr/>
          </p:nvSpPr>
          <p:spPr>
            <a:xfrm rot="5734655">
              <a:off x="5731541" y="5325774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>
              <a:extLst>
                <a:ext uri="{FF2B5EF4-FFF2-40B4-BE49-F238E27FC236}">
                  <a16:creationId xmlns:a16="http://schemas.microsoft.com/office/drawing/2014/main" id="{2F34B7C1-4FD1-46CB-8307-6B5B4B31E54B}"/>
                </a:ext>
              </a:extLst>
            </p:cNvPr>
            <p:cNvSpPr/>
            <p:nvPr/>
          </p:nvSpPr>
          <p:spPr>
            <a:xfrm rot="5734655">
              <a:off x="5505750" y="5497072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>
              <a:extLst>
                <a:ext uri="{FF2B5EF4-FFF2-40B4-BE49-F238E27FC236}">
                  <a16:creationId xmlns:a16="http://schemas.microsoft.com/office/drawing/2014/main" id="{2BA35A7E-32C4-4ECA-A5B6-EEBA723766FC}"/>
                </a:ext>
              </a:extLst>
            </p:cNvPr>
            <p:cNvSpPr/>
            <p:nvPr/>
          </p:nvSpPr>
          <p:spPr>
            <a:xfrm rot="5734655">
              <a:off x="5279959" y="5668369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E882AEC3-2819-4534-8525-B43D7B653141}"/>
                </a:ext>
              </a:extLst>
            </p:cNvPr>
            <p:cNvSpPr/>
            <p:nvPr/>
          </p:nvSpPr>
          <p:spPr>
            <a:xfrm rot="5734655">
              <a:off x="6153998" y="5025271"/>
              <a:ext cx="194582" cy="21424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748CB9-66C0-4E67-89E8-A8CBE23B6D85}"/>
              </a:ext>
            </a:extLst>
          </p:cNvPr>
          <p:cNvGrpSpPr/>
          <p:nvPr/>
        </p:nvGrpSpPr>
        <p:grpSpPr>
          <a:xfrm>
            <a:off x="1513488" y="892318"/>
            <a:ext cx="3847232" cy="1395722"/>
            <a:chOff x="1546455" y="1228086"/>
            <a:chExt cx="3847232" cy="139572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97CA9D-BE66-41D6-B130-64E520BFE963}"/>
                </a:ext>
              </a:extLst>
            </p:cNvPr>
            <p:cNvSpPr/>
            <p:nvPr/>
          </p:nvSpPr>
          <p:spPr>
            <a:xfrm rot="429712">
              <a:off x="1639303" y="1228086"/>
              <a:ext cx="3077766" cy="73071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7975631C-5D6C-4598-8A96-03DD30CF3DAB}"/>
                </a:ext>
              </a:extLst>
            </p:cNvPr>
            <p:cNvSpPr/>
            <p:nvPr/>
          </p:nvSpPr>
          <p:spPr>
            <a:xfrm>
              <a:off x="1546455" y="1353259"/>
              <a:ext cx="3847232" cy="12568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7AE483D-08C1-4A38-BEC8-B5E3CA327063}"/>
                </a:ext>
              </a:extLst>
            </p:cNvPr>
            <p:cNvSpPr/>
            <p:nvPr/>
          </p:nvSpPr>
          <p:spPr>
            <a:xfrm>
              <a:off x="4136807" y="1366928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rgbClr val="CCFF33"/>
                </a:gs>
                <a:gs pos="100000">
                  <a:srgbClr val="00800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2BE781-B745-498C-AEEC-EBDC36D55020}"/>
                </a:ext>
              </a:extLst>
            </p:cNvPr>
            <p:cNvSpPr/>
            <p:nvPr/>
          </p:nvSpPr>
          <p:spPr>
            <a:xfrm>
              <a:off x="4297832" y="1527953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7BC0157-5A3E-47BB-AD97-DBE409809D68}"/>
                </a:ext>
              </a:extLst>
            </p:cNvPr>
            <p:cNvSpPr txBox="1"/>
            <p:nvPr/>
          </p:nvSpPr>
          <p:spPr>
            <a:xfrm>
              <a:off x="4307574" y="1588637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63613F-7F4B-47C9-B774-AAD9ADB3A9EC}"/>
                </a:ext>
              </a:extLst>
            </p:cNvPr>
            <p:cNvSpPr txBox="1"/>
            <p:nvPr/>
          </p:nvSpPr>
          <p:spPr>
            <a:xfrm>
              <a:off x="4358847" y="1816452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8000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AA8E516-A93C-4312-8F19-18FC5683BE73}"/>
                </a:ext>
              </a:extLst>
            </p:cNvPr>
            <p:cNvSpPr txBox="1"/>
            <p:nvPr/>
          </p:nvSpPr>
          <p:spPr>
            <a:xfrm>
              <a:off x="1568912" y="1816452"/>
              <a:ext cx="2168070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Creating New Features and Dropping Redundant Ones.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4C0C9D-5BE1-4E32-9662-0434406A5F43}"/>
                </a:ext>
              </a:extLst>
            </p:cNvPr>
            <p:cNvSpPr txBox="1"/>
            <p:nvPr/>
          </p:nvSpPr>
          <p:spPr>
            <a:xfrm>
              <a:off x="1774833" y="1297149"/>
              <a:ext cx="1756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8000"/>
                  </a:solidFill>
                  <a:latin typeface="Century Gothic" panose="020B0502020202020204" pitchFamily="34" charset="0"/>
                </a:rPr>
                <a:t>FEATURE ENGINEERING</a:t>
              </a:r>
            </a:p>
          </p:txBody>
        </p:sp>
        <p:pic>
          <p:nvPicPr>
            <p:cNvPr id="77" name="Graphic 76" descr="Single gear">
              <a:extLst>
                <a:ext uri="{FF2B5EF4-FFF2-40B4-BE49-F238E27FC236}">
                  <a16:creationId xmlns:a16="http://schemas.microsoft.com/office/drawing/2014/main" id="{EAA55A86-57B1-47DA-AAD7-714DA5E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7093" y="1896252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3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08DF92-8C44-4672-B0FF-C6E4CCF82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07" y="618517"/>
            <a:ext cx="4135226" cy="3369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59DF1-7B93-48C3-ACE2-75FAA58E6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41" y="618517"/>
            <a:ext cx="5955226" cy="3369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72E0A-939A-4BE9-BFEE-CE035442FFE3}"/>
              </a:ext>
            </a:extLst>
          </p:cNvPr>
          <p:cNvSpPr txBox="1"/>
          <p:nvPr/>
        </p:nvSpPr>
        <p:spPr>
          <a:xfrm>
            <a:off x="4300850" y="4207934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STATISTICAL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D6DD3-A3C6-4F2A-8B10-1F20A0A1FA15}"/>
              </a:ext>
            </a:extLst>
          </p:cNvPr>
          <p:cNvSpPr txBox="1"/>
          <p:nvPr/>
        </p:nvSpPr>
        <p:spPr>
          <a:xfrm>
            <a:off x="1240366" y="4577266"/>
            <a:ext cx="9711267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</a:rPr>
              <a:t>We had 43 independent features out of which 35 were categorical and 8 were numerical. After statistical analysis :-</a:t>
            </a:r>
            <a:br>
              <a:rPr lang="en-US" dirty="0">
                <a:solidFill>
                  <a:prstClr val="black"/>
                </a:solidFill>
                <a:ea typeface="Calibri" panose="020F0502020204030204" pitchFamily="34" charset="0"/>
              </a:rPr>
            </a:br>
            <a:endParaRPr lang="en-US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</a:rPr>
              <a:t>23 out of 35 categorical features came to be significant. (Chi-Square)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ea typeface="Calibri" panose="020F0502020204030204" pitchFamily="34" charset="0"/>
              </a:rPr>
              <a:t>All 8 of the numerical features came to be significant. (ANOVA)</a:t>
            </a:r>
          </a:p>
        </p:txBody>
      </p:sp>
    </p:spTree>
    <p:extLst>
      <p:ext uri="{BB962C8B-B14F-4D97-AF65-F5344CB8AC3E}">
        <p14:creationId xmlns:p14="http://schemas.microsoft.com/office/powerpoint/2010/main" val="261936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E05E-6345-4C8F-925C-5B831B3E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9100"/>
            <a:ext cx="9905998" cy="9652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Bodoni MT Black" panose="02070A03080606020203" pitchFamily="18" charset="0"/>
              </a:rPr>
              <a:t>BASELINE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7A21B-4D00-45DF-A5E7-B276650C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75757"/>
            <a:ext cx="10199687" cy="3770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4C237-CFF1-43D3-8C92-D8F409EDFBA4}"/>
              </a:ext>
            </a:extLst>
          </p:cNvPr>
          <p:cNvSpPr txBox="1"/>
          <p:nvPr/>
        </p:nvSpPr>
        <p:spPr>
          <a:xfrm>
            <a:off x="1141413" y="1675428"/>
            <a:ext cx="101996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Primary Evaluation Metric: Recall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Bahnschrift SemiBold" panose="020B0502040204020203" pitchFamily="34" charset="0"/>
              </a:rPr>
              <a:t>We used tree based algorithm because Logistic Regression model suffers from limitations like linear relationship, outliers and multi-collinearity.</a:t>
            </a:r>
          </a:p>
        </p:txBody>
      </p:sp>
    </p:spTree>
    <p:extLst>
      <p:ext uri="{BB962C8B-B14F-4D97-AF65-F5344CB8AC3E}">
        <p14:creationId xmlns:p14="http://schemas.microsoft.com/office/powerpoint/2010/main" val="248236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A5A-03E2-4A82-A0E7-02ED5D7F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3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  <a:latin typeface="Bodoni MT Black" panose="02070A03080606020203" pitchFamily="18" charset="0"/>
              </a:rPr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4744-6EB7-4A61-B16A-56115E08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0" y="1684099"/>
            <a:ext cx="5994400" cy="165600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STATISTITCAL TEST</a:t>
            </a:r>
          </a:p>
          <a:p>
            <a:r>
              <a:rPr lang="en-IN" b="1" dirty="0">
                <a:solidFill>
                  <a:schemeClr val="tx2"/>
                </a:solidFill>
              </a:rPr>
              <a:t>RFE </a:t>
            </a:r>
          </a:p>
          <a:p>
            <a:r>
              <a:rPr lang="en-IN" b="1" dirty="0">
                <a:solidFill>
                  <a:schemeClr val="tx2"/>
                </a:solidFill>
              </a:rPr>
              <a:t>FEATURE IMPORTANCE 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42EB-78A7-4D87-8D62-E821D4F03F56}"/>
              </a:ext>
            </a:extLst>
          </p:cNvPr>
          <p:cNvSpPr txBox="1"/>
          <p:nvPr/>
        </p:nvSpPr>
        <p:spPr>
          <a:xfrm>
            <a:off x="1662113" y="2359084"/>
            <a:ext cx="249078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2">
                    <a:lumMod val="50000"/>
                  </a:schemeClr>
                </a:solidFill>
              </a:rPr>
              <a:t>TECHNIQUE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3632D-790C-4F80-A83E-FD3203F2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3421301"/>
            <a:ext cx="8650287" cy="31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3B7AC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8C3-E4F2-4237-BE00-32768EEB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00254" cy="75308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Bodoni MT Black" panose="02070A03080606020203" pitchFamily="18" charset="0"/>
              </a:rPr>
              <a:t>MODELLING RESULTS BEFORE &amp; AFTER TUNING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825A1-3A87-438E-BAFE-072487FA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17700"/>
            <a:ext cx="4087887" cy="45087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A5371-E3B5-4236-B25C-621642E4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917700"/>
            <a:ext cx="4548526" cy="450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150B8-6828-4800-B84B-EDE7B4E8353E}"/>
              </a:ext>
            </a:extLst>
          </p:cNvPr>
          <p:cNvSpPr txBox="1"/>
          <p:nvPr/>
        </p:nvSpPr>
        <p:spPr>
          <a:xfrm>
            <a:off x="2284308" y="145998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 TUNING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033EB-75F9-4D50-972D-785C8F7A4F07}"/>
              </a:ext>
            </a:extLst>
          </p:cNvPr>
          <p:cNvSpPr txBox="1"/>
          <p:nvPr/>
        </p:nvSpPr>
        <p:spPr>
          <a:xfrm>
            <a:off x="7569200" y="145998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TUNING</a:t>
            </a:r>
          </a:p>
        </p:txBody>
      </p:sp>
    </p:spTree>
    <p:extLst>
      <p:ext uri="{BB962C8B-B14F-4D97-AF65-F5344CB8AC3E}">
        <p14:creationId xmlns:p14="http://schemas.microsoft.com/office/powerpoint/2010/main" val="239350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723</TotalTime>
  <Words>691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Arial Rounded MT Bold</vt:lpstr>
      <vt:lpstr>Bahnschrift</vt:lpstr>
      <vt:lpstr>Bahnschrift SemiBold</vt:lpstr>
      <vt:lpstr>Bodoni MT Black</vt:lpstr>
      <vt:lpstr>Century Gothic</vt:lpstr>
      <vt:lpstr>Elephant</vt:lpstr>
      <vt:lpstr>Tw Cen MT</vt:lpstr>
      <vt:lpstr>Wingdings</vt:lpstr>
      <vt:lpstr>Circuit</vt:lpstr>
      <vt:lpstr>PowerPoint Presentation</vt:lpstr>
      <vt:lpstr>BUSINESS PROBLEM </vt:lpstr>
      <vt:lpstr>DATA SET OVERVIEW </vt:lpstr>
      <vt:lpstr>EXPLORATORY DATA ANALYSIS </vt:lpstr>
      <vt:lpstr>Data pre-processing</vt:lpstr>
      <vt:lpstr>PowerPoint Presentation</vt:lpstr>
      <vt:lpstr>BASELINE MODEL </vt:lpstr>
      <vt:lpstr>FEATURE SELECTION </vt:lpstr>
      <vt:lpstr>MODELLING RESULTS BEFORE &amp; AFTER TUNING </vt:lpstr>
      <vt:lpstr>FINDINGS </vt:lpstr>
      <vt:lpstr>BUSINESS RECOMMENDATION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yogeshwaran v</dc:creator>
  <cp:lastModifiedBy>yogeshwaran v</cp:lastModifiedBy>
  <cp:revision>13</cp:revision>
  <dcterms:created xsi:type="dcterms:W3CDTF">2022-02-22T15:17:45Z</dcterms:created>
  <dcterms:modified xsi:type="dcterms:W3CDTF">2022-02-23T17:24:06Z</dcterms:modified>
</cp:coreProperties>
</file>