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70" r:id="rId2"/>
    <p:sldId id="274" r:id="rId3"/>
    <p:sldId id="261" r:id="rId4"/>
    <p:sldId id="263" r:id="rId5"/>
    <p:sldId id="264" r:id="rId6"/>
    <p:sldId id="265" r:id="rId7"/>
    <p:sldId id="266" r:id="rId8"/>
    <p:sldId id="271" r:id="rId9"/>
    <p:sldId id="272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C9C9C9"/>
    <a:srgbClr val="AFABAB"/>
    <a:srgbClr val="FFD966"/>
    <a:srgbClr val="FFFFFF"/>
    <a:srgbClr val="A4C788"/>
    <a:srgbClr val="A9D18E"/>
    <a:srgbClr val="F3B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3dcart.com/blog/7-tips-for-building-a-strong-culture-of-appreciatio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B27E-CA45-77AB-47FB-C2902D67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1430000" cy="1325563"/>
          </a:xfrm>
        </p:spPr>
        <p:txBody>
          <a:bodyPr/>
          <a:lstStyle/>
          <a:p>
            <a:pPr algn="ctr"/>
            <a:r>
              <a:rPr lang="en-US" b="1" i="1" dirty="0">
                <a:latin typeface="+mn-lt"/>
              </a:rPr>
              <a:t>"HR Analytics"PROJECT-P117( AI </a:t>
            </a:r>
            <a:r>
              <a:rPr lang="en-US" b="1" i="1" dirty="0" err="1">
                <a:latin typeface="+mn-lt"/>
              </a:rPr>
              <a:t>Varient</a:t>
            </a:r>
            <a:r>
              <a:rPr lang="en-US" b="1" i="1" dirty="0">
                <a:latin typeface="+mn-lt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9E5CF-12EA-8092-9D8D-84D976E51088}"/>
              </a:ext>
            </a:extLst>
          </p:cNvPr>
          <p:cNvSpPr txBox="1"/>
          <p:nvPr/>
        </p:nvSpPr>
        <p:spPr>
          <a:xfrm>
            <a:off x="6380018" y="2096461"/>
            <a:ext cx="497378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Mentor :</a:t>
            </a:r>
          </a:p>
          <a:p>
            <a:pPr marL="342900" indent="-342900">
              <a:buFont typeface="+mj-lt"/>
              <a:buAutoNum type="arabicPeriod"/>
            </a:pPr>
            <a:endParaRPr lang="en-IN" sz="2000" b="1" i="1" dirty="0"/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/>
              <a:t>Dipti Sinha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i="1" dirty="0" err="1"/>
              <a:t>Pushpraj</a:t>
            </a:r>
            <a:r>
              <a:rPr lang="en-IN" sz="2000" b="1" i="1" dirty="0"/>
              <a:t> Rathore</a:t>
            </a:r>
          </a:p>
          <a:p>
            <a:endParaRPr lang="en-IN" sz="2000" b="1" i="1" dirty="0">
              <a:latin typeface="+mj-lt"/>
            </a:endParaRPr>
          </a:p>
          <a:p>
            <a:r>
              <a:rPr lang="en-IN" sz="2000" b="1" i="1" dirty="0">
                <a:latin typeface="+mj-lt"/>
              </a:rPr>
              <a:t>Group Members: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Mr. Rajeev Sahukar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Mr. Shalom Sandeep Outa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Ms. Teja </a:t>
            </a:r>
            <a:r>
              <a:rPr lang="en-IN" b="1" i="1" dirty="0" err="1">
                <a:latin typeface="+mj-lt"/>
              </a:rPr>
              <a:t>Nikku</a:t>
            </a: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Mr. Anshul Kumar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Ms. Madhavi </a:t>
            </a:r>
            <a:r>
              <a:rPr lang="en-IN" b="1" i="1" dirty="0" err="1">
                <a:latin typeface="+mj-lt"/>
              </a:rPr>
              <a:t>Surisetty</a:t>
            </a: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A46DE-2037-167A-4F61-BE4E155B337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38200" y="1747759"/>
            <a:ext cx="4856018" cy="4175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8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737A-0F68-010F-51DE-2EB200B2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458691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dataset consists of </a:t>
            </a:r>
            <a:r>
              <a:rPr lang="en-US" sz="1800" b="1" i="1" dirty="0"/>
              <a:t>50,000</a:t>
            </a:r>
            <a:r>
              <a:rPr lang="en-US" sz="1800" dirty="0"/>
              <a:t> employees, with </a:t>
            </a:r>
            <a:r>
              <a:rPr lang="en-US" sz="1800" b="1" i="1" dirty="0"/>
              <a:t>24,941</a:t>
            </a:r>
            <a:r>
              <a:rPr lang="en-US" sz="1800" dirty="0"/>
              <a:t> females and </a:t>
            </a:r>
            <a:r>
              <a:rPr lang="en-US" sz="1800" b="1" i="1" dirty="0"/>
              <a:t>25,059</a:t>
            </a:r>
            <a:r>
              <a:rPr lang="en-US" sz="1800" dirty="0"/>
              <a:t> males. The Marital Status distribution is Divorced </a:t>
            </a:r>
            <a:r>
              <a:rPr lang="en-US" sz="1800" b="1" i="1" dirty="0"/>
              <a:t>(16,616), </a:t>
            </a:r>
            <a:r>
              <a:rPr lang="en-US" sz="1800" dirty="0"/>
              <a:t>Married </a:t>
            </a:r>
            <a:r>
              <a:rPr lang="en-US" sz="1800" b="1" i="1" dirty="0"/>
              <a:t>(16,681), </a:t>
            </a:r>
            <a:r>
              <a:rPr lang="en-US" sz="1800" dirty="0"/>
              <a:t>and Single </a:t>
            </a:r>
            <a:r>
              <a:rPr lang="en-US" sz="1800" b="1" i="1" dirty="0"/>
              <a:t>(16,703).</a:t>
            </a:r>
          </a:p>
          <a:p>
            <a:pPr algn="just"/>
            <a:r>
              <a:rPr lang="en-US" sz="1800" dirty="0"/>
              <a:t>Except for the Software and Support departments, all other departments have a higher attrition rate for married employees.</a:t>
            </a:r>
          </a:p>
          <a:p>
            <a:pPr algn="just"/>
            <a:r>
              <a:rPr lang="en-US" sz="1800" dirty="0"/>
              <a:t>The Research and Development department has the highest attrition rate </a:t>
            </a:r>
            <a:r>
              <a:rPr lang="en-US" sz="1800" b="1" i="1" dirty="0"/>
              <a:t>(17%),</a:t>
            </a:r>
            <a:r>
              <a:rPr lang="en-US" sz="1800" dirty="0"/>
              <a:t> and the Hardware department has the lowest </a:t>
            </a:r>
            <a:r>
              <a:rPr lang="en-US" sz="1800" b="1" i="1" dirty="0"/>
              <a:t>(16.4%).</a:t>
            </a:r>
          </a:p>
          <a:p>
            <a:pPr algn="just"/>
            <a:r>
              <a:rPr lang="en-US" sz="1800" dirty="0"/>
              <a:t>The average hourly rate, daily rate, and monthly rate of all employees are </a:t>
            </a:r>
            <a:r>
              <a:rPr lang="en-US" sz="1800" b="1" i="1" dirty="0"/>
              <a:t>115.43, 798.68</a:t>
            </a:r>
            <a:r>
              <a:rPr lang="en-US" sz="1800" dirty="0"/>
              <a:t>, and </a:t>
            </a:r>
            <a:r>
              <a:rPr lang="en-US" sz="1800" b="1" i="1" dirty="0"/>
              <a:t>4 lakhs</a:t>
            </a:r>
            <a:r>
              <a:rPr lang="en-US" sz="1800" dirty="0"/>
              <a:t>, respectively.</a:t>
            </a:r>
          </a:p>
          <a:p>
            <a:pPr algn="just"/>
            <a:r>
              <a:rPr lang="en-US" sz="1800" dirty="0"/>
              <a:t>The highest and average percentage salary hike are </a:t>
            </a:r>
            <a:r>
              <a:rPr lang="en-US" sz="1800" b="1" i="1" dirty="0"/>
              <a:t>49% </a:t>
            </a:r>
            <a:r>
              <a:rPr lang="en-US" sz="1800" dirty="0"/>
              <a:t>and </a:t>
            </a:r>
            <a:r>
              <a:rPr lang="en-US" sz="1800" b="1" i="1" dirty="0"/>
              <a:t>24.62%, </a:t>
            </a:r>
            <a:r>
              <a:rPr lang="en-US" sz="1800" dirty="0"/>
              <a:t>respectively.</a:t>
            </a:r>
          </a:p>
          <a:p>
            <a:pPr algn="just"/>
            <a:r>
              <a:rPr lang="en-US" sz="1800" dirty="0"/>
              <a:t>Managers have an average monthly income of about </a:t>
            </a:r>
            <a:r>
              <a:rPr lang="en-US" sz="1800" b="1" i="1" dirty="0"/>
              <a:t>26,365.30</a:t>
            </a:r>
            <a:r>
              <a:rPr lang="en-US" sz="1800" dirty="0"/>
              <a:t>, while the Human Resource department has the least at </a:t>
            </a:r>
            <a:r>
              <a:rPr lang="en-US" sz="1800" b="1" i="1" dirty="0"/>
              <a:t>25,794.76.</a:t>
            </a:r>
          </a:p>
          <a:p>
            <a:pPr algn="just"/>
            <a:r>
              <a:rPr lang="en-US" sz="1800" dirty="0"/>
              <a:t>The Software department has the highest average working years of about </a:t>
            </a:r>
            <a:r>
              <a:rPr lang="en-US" sz="1800" b="1" i="1" dirty="0"/>
              <a:t>20.65 (16.79%), </a:t>
            </a:r>
            <a:r>
              <a:rPr lang="en-US" sz="1800" dirty="0"/>
              <a:t>while the Research and Development department has the lowest at </a:t>
            </a:r>
            <a:r>
              <a:rPr lang="en-US" sz="1800" b="1" i="1" dirty="0"/>
              <a:t>20.30 (16.51%).</a:t>
            </a:r>
          </a:p>
          <a:p>
            <a:pPr algn="just"/>
            <a:r>
              <a:rPr lang="en-US" sz="1800" dirty="0"/>
              <a:t>The Work-Life balance rating of most employees falls under the </a:t>
            </a:r>
            <a:r>
              <a:rPr lang="en-US" sz="1800" b="1" i="1" dirty="0"/>
              <a:t>2</a:t>
            </a:r>
            <a:r>
              <a:rPr lang="en-US" sz="1800" dirty="0"/>
              <a:t> rating, ranging from </a:t>
            </a:r>
            <a:r>
              <a:rPr lang="en-US" sz="1800" b="1" i="1" dirty="0"/>
              <a:t>1-4</a:t>
            </a:r>
            <a:r>
              <a:rPr lang="en-US" sz="1800" dirty="0"/>
              <a:t>, with about </a:t>
            </a:r>
            <a:r>
              <a:rPr lang="en-US" sz="1800" b="1" i="1" dirty="0"/>
              <a:t>12,684</a:t>
            </a:r>
            <a:r>
              <a:rPr lang="en-US" sz="1800" dirty="0"/>
              <a:t> employees.</a:t>
            </a:r>
          </a:p>
          <a:p>
            <a:pPr algn="just"/>
            <a:r>
              <a:rPr lang="en-US" sz="1800" dirty="0"/>
              <a:t>The Research and Development department has the 2nd lowest monthly income, highest performance rating, lowest working years, and the highest attrition rate </a:t>
            </a:r>
            <a:r>
              <a:rPr lang="en-US" sz="1800" b="1" i="1" dirty="0"/>
              <a:t>(17%).</a:t>
            </a:r>
          </a:p>
          <a:p>
            <a:pPr algn="just"/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5EA20B-AFDF-C7F1-9388-A5B914F2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71449"/>
            <a:ext cx="10515600" cy="742951"/>
          </a:xfrm>
        </p:spPr>
        <p:txBody>
          <a:bodyPr/>
          <a:lstStyle/>
          <a:p>
            <a:r>
              <a:rPr lang="en-US" b="1" i="1" dirty="0">
                <a:latin typeface="+mn-lt"/>
              </a:rPr>
              <a:t>CONCULSION</a:t>
            </a:r>
          </a:p>
        </p:txBody>
      </p:sp>
    </p:spTree>
    <p:extLst>
      <p:ext uri="{BB962C8B-B14F-4D97-AF65-F5344CB8AC3E}">
        <p14:creationId xmlns:p14="http://schemas.microsoft.com/office/powerpoint/2010/main" val="165510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34856-B7CC-051F-ECB7-F091C1501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647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5BB-6E50-DAAD-2693-A30F3365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Data Driven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A8FD-3E13-ABE2-B40C-FE84D9F7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4217"/>
            <a:ext cx="10515600" cy="2396837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effectLst/>
              </a:rPr>
              <a:t>Review the data and get familiar with the columns, rows, and data types of the HR_1 and HR_2 Excel files.</a:t>
            </a:r>
          </a:p>
          <a:p>
            <a:pPr algn="just"/>
            <a:r>
              <a:rPr lang="en-US" sz="2000" b="1" dirty="0">
                <a:effectLst/>
              </a:rPr>
              <a:t>Merge the data based on a common column using Power Query and clean the data by removing irrelevant or duplicate data, correcting errors, and ensuring the data is in the right format.</a:t>
            </a:r>
          </a:p>
          <a:p>
            <a:pPr algn="just"/>
            <a:r>
              <a:rPr lang="en-US" sz="2000" b="1" dirty="0">
                <a:effectLst/>
              </a:rPr>
              <a:t>Determine key metrics based on the questions you need to answer or insights to communicate.</a:t>
            </a:r>
          </a:p>
          <a:p>
            <a:pPr algn="just"/>
            <a:r>
              <a:rPr lang="en-US" sz="2000" b="1" dirty="0">
                <a:effectLst/>
              </a:rPr>
              <a:t>Create interactive KPIs, dashboards, and visualizations in Excel, Power BI, and Tableau to communicate insights to stakeholders.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153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052369A-C82A-F9F1-7BC0-4D1BF6126E57}"/>
              </a:ext>
            </a:extLst>
          </p:cNvPr>
          <p:cNvGrpSpPr/>
          <p:nvPr/>
        </p:nvGrpSpPr>
        <p:grpSpPr>
          <a:xfrm>
            <a:off x="3463635" y="0"/>
            <a:ext cx="1464666" cy="6858000"/>
            <a:chOff x="3463635" y="0"/>
            <a:chExt cx="1464666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D814C7D-3ABD-BEA2-7F82-C340CF9B8303}"/>
                </a:ext>
              </a:extLst>
            </p:cNvPr>
            <p:cNvGrpSpPr/>
            <p:nvPr/>
          </p:nvGrpSpPr>
          <p:grpSpPr>
            <a:xfrm>
              <a:off x="3463635" y="0"/>
              <a:ext cx="1464665" cy="6858000"/>
              <a:chOff x="3463635" y="0"/>
              <a:chExt cx="1464665" cy="6858000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838200" dist="38100" algn="l" rotWithShape="0">
                <a:prstClr val="black">
                  <a:alpha val="44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5F80AD-CD56-7D25-FD71-9763329F430B}"/>
                  </a:ext>
                </a:extLst>
              </p:cNvPr>
              <p:cNvSpPr/>
              <p:nvPr/>
            </p:nvSpPr>
            <p:spPr>
              <a:xfrm>
                <a:off x="3463635" y="0"/>
                <a:ext cx="6927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7BEA1A37-6F14-4D2B-A250-4F0B826621A2}"/>
                  </a:ext>
                </a:extLst>
              </p:cNvPr>
              <p:cNvSpPr/>
              <p:nvPr/>
            </p:nvSpPr>
            <p:spPr>
              <a:xfrm rot="5400000">
                <a:off x="4195968" y="5463060"/>
                <a:ext cx="692726" cy="771939"/>
              </a:xfrm>
              <a:prstGeom prst="snip2SameRect">
                <a:avLst>
                  <a:gd name="adj1" fmla="val 2301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hlinkClick r:id="rId2" action="ppaction://hlinksldjump"/>
              <a:extLst>
                <a:ext uri="{FF2B5EF4-FFF2-40B4-BE49-F238E27FC236}">
                  <a16:creationId xmlns:a16="http://schemas.microsoft.com/office/drawing/2014/main" id="{71381BAF-F84A-248A-A6BE-D82F89DE253D}"/>
                </a:ext>
              </a:extLst>
            </p:cNvPr>
            <p:cNvSpPr txBox="1"/>
            <p:nvPr/>
          </p:nvSpPr>
          <p:spPr>
            <a:xfrm>
              <a:off x="4156361" y="5664363"/>
              <a:ext cx="771940" cy="369332"/>
            </a:xfrm>
            <a:prstGeom prst="rect">
              <a:avLst/>
            </a:prstGeom>
            <a:noFill/>
            <a:effectLst>
              <a:outerShdw blurRad="838200" dist="38100" algn="l" rotWithShape="0">
                <a:prstClr val="black">
                  <a:alpha val="44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KPI_1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C81EA-E79A-EDC1-D683-A0B4B71A7084}"/>
              </a:ext>
            </a:extLst>
          </p:cNvPr>
          <p:cNvGrpSpPr/>
          <p:nvPr/>
        </p:nvGrpSpPr>
        <p:grpSpPr>
          <a:xfrm>
            <a:off x="2770908" y="0"/>
            <a:ext cx="1464665" cy="6858000"/>
            <a:chOff x="2770908" y="0"/>
            <a:chExt cx="1464665" cy="6858000"/>
          </a:xfrm>
          <a:effectLst>
            <a:outerShdw blurRad="838200" dist="38100" algn="l" rotWithShape="0">
              <a:prstClr val="black">
                <a:alpha val="44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59CF72-0F6B-B285-A8E4-A9CC5F95CD3A}"/>
                </a:ext>
              </a:extLst>
            </p:cNvPr>
            <p:cNvGrpSpPr/>
            <p:nvPr/>
          </p:nvGrpSpPr>
          <p:grpSpPr>
            <a:xfrm>
              <a:off x="2770908" y="0"/>
              <a:ext cx="1464665" cy="6858000"/>
              <a:chOff x="2770908" y="0"/>
              <a:chExt cx="1464665" cy="6858000"/>
            </a:xfrm>
            <a:solidFill>
              <a:schemeClr val="bg2">
                <a:lumMod val="75000"/>
              </a:schemeClr>
            </a:solidFill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CE70FE-6EFC-1001-D52D-7BA842E49957}"/>
                  </a:ext>
                </a:extLst>
              </p:cNvPr>
              <p:cNvSpPr/>
              <p:nvPr/>
            </p:nvSpPr>
            <p:spPr>
              <a:xfrm>
                <a:off x="2770908" y="0"/>
                <a:ext cx="6927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Top Corners Snipped 17">
                <a:extLst>
                  <a:ext uri="{FF2B5EF4-FFF2-40B4-BE49-F238E27FC236}">
                    <a16:creationId xmlns:a16="http://schemas.microsoft.com/office/drawing/2014/main" id="{E3904F76-EEFE-DB88-4C50-36EFF355597A}"/>
                  </a:ext>
                </a:extLst>
              </p:cNvPr>
              <p:cNvSpPr/>
              <p:nvPr/>
            </p:nvSpPr>
            <p:spPr>
              <a:xfrm rot="5400000">
                <a:off x="3503241" y="4722146"/>
                <a:ext cx="692726" cy="771939"/>
              </a:xfrm>
              <a:prstGeom prst="snip2SameRect">
                <a:avLst>
                  <a:gd name="adj1" fmla="val 2301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37FA2CA6-A190-18DC-38FB-C9C1DCF738DA}"/>
                </a:ext>
              </a:extLst>
            </p:cNvPr>
            <p:cNvSpPr txBox="1"/>
            <p:nvPr/>
          </p:nvSpPr>
          <p:spPr>
            <a:xfrm>
              <a:off x="3435621" y="4929395"/>
              <a:ext cx="771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KPI_</a:t>
              </a:r>
              <a:r>
                <a:rPr lang="en-US" b="1" i="1" dirty="0">
                  <a:hlinkClick r:id="rId3" action="ppaction://hlinksldjump"/>
                </a:rPr>
                <a:t>2</a:t>
              </a:r>
              <a:endParaRPr lang="en-US" b="1" i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30B9C5-8E36-0F64-9CFC-B65A89464B13}"/>
              </a:ext>
            </a:extLst>
          </p:cNvPr>
          <p:cNvGrpSpPr/>
          <p:nvPr/>
        </p:nvGrpSpPr>
        <p:grpSpPr>
          <a:xfrm>
            <a:off x="2078181" y="0"/>
            <a:ext cx="1464665" cy="6858000"/>
            <a:chOff x="2078181" y="0"/>
            <a:chExt cx="1464665" cy="6858000"/>
          </a:xfrm>
          <a:effectLst>
            <a:outerShdw blurRad="838200" dist="38100" algn="l" rotWithShape="0">
              <a:prstClr val="black">
                <a:alpha val="44000"/>
              </a:prst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40388A-5FED-8864-E2BE-44C94702C568}"/>
                </a:ext>
              </a:extLst>
            </p:cNvPr>
            <p:cNvGrpSpPr/>
            <p:nvPr/>
          </p:nvGrpSpPr>
          <p:grpSpPr>
            <a:xfrm>
              <a:off x="2078181" y="0"/>
              <a:ext cx="1464665" cy="6858000"/>
              <a:chOff x="2078181" y="0"/>
              <a:chExt cx="1464665" cy="68580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7D243F-D19B-976D-D300-4FACE96A07AE}"/>
                  </a:ext>
                </a:extLst>
              </p:cNvPr>
              <p:cNvSpPr/>
              <p:nvPr/>
            </p:nvSpPr>
            <p:spPr>
              <a:xfrm>
                <a:off x="2078181" y="0"/>
                <a:ext cx="6927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Top Corners Snipped 18">
                <a:extLst>
                  <a:ext uri="{FF2B5EF4-FFF2-40B4-BE49-F238E27FC236}">
                    <a16:creationId xmlns:a16="http://schemas.microsoft.com/office/drawing/2014/main" id="{DD36DF6B-6E4C-1FE5-8464-9F266A191A52}"/>
                  </a:ext>
                </a:extLst>
              </p:cNvPr>
              <p:cNvSpPr/>
              <p:nvPr/>
            </p:nvSpPr>
            <p:spPr>
              <a:xfrm rot="5400000">
                <a:off x="2810514" y="3981233"/>
                <a:ext cx="692726" cy="771939"/>
              </a:xfrm>
              <a:prstGeom prst="snip2SameRect">
                <a:avLst>
                  <a:gd name="adj1" fmla="val 2301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9DAB9B-9A83-3040-4C83-C10B33693447}"/>
                </a:ext>
              </a:extLst>
            </p:cNvPr>
            <p:cNvSpPr txBox="1"/>
            <p:nvPr/>
          </p:nvSpPr>
          <p:spPr>
            <a:xfrm>
              <a:off x="2751175" y="4182536"/>
              <a:ext cx="771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hlinkClick r:id="rId4" action="ppaction://hlinksldjump"/>
                </a:rPr>
                <a:t>KPI</a:t>
              </a:r>
              <a:r>
                <a:rPr lang="en-US" b="1" i="1" dirty="0"/>
                <a:t>_</a:t>
              </a:r>
              <a:r>
                <a:rPr lang="en-US" b="1" i="1" dirty="0">
                  <a:hlinkClick r:id="rId4" action="ppaction://hlinksldjump"/>
                </a:rPr>
                <a:t>3</a:t>
              </a:r>
              <a:endParaRPr lang="en-US" b="1" i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9DCB20-AA13-8783-1137-DBEA5D63911D}"/>
              </a:ext>
            </a:extLst>
          </p:cNvPr>
          <p:cNvGrpSpPr/>
          <p:nvPr/>
        </p:nvGrpSpPr>
        <p:grpSpPr>
          <a:xfrm>
            <a:off x="1385454" y="0"/>
            <a:ext cx="1469182" cy="6858000"/>
            <a:chOff x="1385454" y="0"/>
            <a:chExt cx="1469182" cy="6858000"/>
          </a:xfrm>
          <a:effectLst>
            <a:outerShdw blurRad="838200" dist="38100" algn="l" rotWithShape="0">
              <a:prstClr val="black">
                <a:alpha val="44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2B63EC-15E8-17FC-403E-BC6FBBDC6640}"/>
                </a:ext>
              </a:extLst>
            </p:cNvPr>
            <p:cNvGrpSpPr/>
            <p:nvPr/>
          </p:nvGrpSpPr>
          <p:grpSpPr>
            <a:xfrm>
              <a:off x="1385454" y="0"/>
              <a:ext cx="1464665" cy="6858000"/>
              <a:chOff x="1385454" y="0"/>
              <a:chExt cx="1464665" cy="685800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7E9E41-D5E3-C583-FB22-B6C0823D1DFA}"/>
                  </a:ext>
                </a:extLst>
              </p:cNvPr>
              <p:cNvSpPr/>
              <p:nvPr/>
            </p:nvSpPr>
            <p:spPr>
              <a:xfrm>
                <a:off x="1385454" y="0"/>
                <a:ext cx="6927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Top Corners Snipped 19">
                <a:extLst>
                  <a:ext uri="{FF2B5EF4-FFF2-40B4-BE49-F238E27FC236}">
                    <a16:creationId xmlns:a16="http://schemas.microsoft.com/office/drawing/2014/main" id="{68606857-4E9D-DAE5-11D5-32C97C60BD54}"/>
                  </a:ext>
                </a:extLst>
              </p:cNvPr>
              <p:cNvSpPr/>
              <p:nvPr/>
            </p:nvSpPr>
            <p:spPr>
              <a:xfrm rot="5400000">
                <a:off x="2117787" y="3240321"/>
                <a:ext cx="692726" cy="771939"/>
              </a:xfrm>
              <a:prstGeom prst="snip2SameRect">
                <a:avLst>
                  <a:gd name="adj1" fmla="val 2301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24C512-7293-EC51-0B9C-00225A340EAB}"/>
                </a:ext>
              </a:extLst>
            </p:cNvPr>
            <p:cNvSpPr txBox="1"/>
            <p:nvPr/>
          </p:nvSpPr>
          <p:spPr>
            <a:xfrm>
              <a:off x="2082696" y="3419734"/>
              <a:ext cx="771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KPI</a:t>
              </a:r>
              <a:r>
                <a:rPr lang="en-US" b="1" i="1" dirty="0">
                  <a:hlinkClick r:id="rId5" action="ppaction://hlinksldjump"/>
                </a:rPr>
                <a:t>_</a:t>
              </a:r>
              <a:r>
                <a:rPr lang="en-US" b="1" i="1" dirty="0"/>
                <a:t>4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76931-3A59-423B-AFD6-E1B1B927286E}"/>
              </a:ext>
            </a:extLst>
          </p:cNvPr>
          <p:cNvGrpSpPr/>
          <p:nvPr/>
        </p:nvGrpSpPr>
        <p:grpSpPr>
          <a:xfrm>
            <a:off x="692727" y="0"/>
            <a:ext cx="1506836" cy="6858000"/>
            <a:chOff x="692727" y="0"/>
            <a:chExt cx="1506836" cy="6858000"/>
          </a:xfrm>
          <a:effectLst>
            <a:outerShdw blurRad="838200" dist="38100" algn="l" rotWithShape="0">
              <a:prstClr val="black">
                <a:alpha val="44000"/>
              </a:prst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3A272A-4380-CE9A-A536-97A67F32306D}"/>
                </a:ext>
              </a:extLst>
            </p:cNvPr>
            <p:cNvGrpSpPr/>
            <p:nvPr/>
          </p:nvGrpSpPr>
          <p:grpSpPr>
            <a:xfrm>
              <a:off x="692727" y="0"/>
              <a:ext cx="1464665" cy="6858000"/>
              <a:chOff x="692727" y="0"/>
              <a:chExt cx="1464665" cy="6858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922EB5-AC1E-6AFA-0C14-A590E1B9213D}"/>
                  </a:ext>
                </a:extLst>
              </p:cNvPr>
              <p:cNvSpPr/>
              <p:nvPr/>
            </p:nvSpPr>
            <p:spPr>
              <a:xfrm>
                <a:off x="692727" y="0"/>
                <a:ext cx="6927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Top Corners Snipped 20">
                <a:extLst>
                  <a:ext uri="{FF2B5EF4-FFF2-40B4-BE49-F238E27FC236}">
                    <a16:creationId xmlns:a16="http://schemas.microsoft.com/office/drawing/2014/main" id="{924814CA-27A5-D3A9-D94D-636DCF99A797}"/>
                  </a:ext>
                </a:extLst>
              </p:cNvPr>
              <p:cNvSpPr/>
              <p:nvPr/>
            </p:nvSpPr>
            <p:spPr>
              <a:xfrm rot="5400000">
                <a:off x="1425060" y="2547595"/>
                <a:ext cx="692726" cy="771939"/>
              </a:xfrm>
              <a:prstGeom prst="snip2SameRect">
                <a:avLst>
                  <a:gd name="adj1" fmla="val 2301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A1BFEF-AF9C-14C4-1D52-FA262D14BF7A}"/>
                </a:ext>
              </a:extLst>
            </p:cNvPr>
            <p:cNvSpPr txBox="1"/>
            <p:nvPr/>
          </p:nvSpPr>
          <p:spPr>
            <a:xfrm>
              <a:off x="1427623" y="2750023"/>
              <a:ext cx="771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hlinkClick r:id="rId6" action="ppaction://hlinksldjump"/>
                </a:rPr>
                <a:t>KPI</a:t>
              </a:r>
              <a:r>
                <a:rPr lang="en-US" b="1" i="1" dirty="0"/>
                <a:t>_5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CAF886-5177-8BE2-80BF-246FFBA8F986}"/>
              </a:ext>
            </a:extLst>
          </p:cNvPr>
          <p:cNvGrpSpPr/>
          <p:nvPr/>
        </p:nvGrpSpPr>
        <p:grpSpPr>
          <a:xfrm>
            <a:off x="-16182" y="-9266"/>
            <a:ext cx="1457283" cy="6858000"/>
            <a:chOff x="0" y="0"/>
            <a:chExt cx="1457283" cy="6858000"/>
          </a:xfrm>
          <a:effectLst>
            <a:outerShdw blurRad="838200" dist="38100" algn="l" rotWithShape="0">
              <a:prstClr val="black">
                <a:alpha val="44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2E2B75-8BFE-7C07-BC50-9A92AFBE0D17}"/>
                </a:ext>
              </a:extLst>
            </p:cNvPr>
            <p:cNvGrpSpPr/>
            <p:nvPr/>
          </p:nvGrpSpPr>
          <p:grpSpPr>
            <a:xfrm>
              <a:off x="0" y="0"/>
              <a:ext cx="1457283" cy="6858000"/>
              <a:chOff x="0" y="0"/>
              <a:chExt cx="1457283" cy="6858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0EE50D-9CD3-2445-5A12-7F66AAFA73CA}"/>
                  </a:ext>
                </a:extLst>
              </p:cNvPr>
              <p:cNvSpPr/>
              <p:nvPr/>
            </p:nvSpPr>
            <p:spPr>
              <a:xfrm>
                <a:off x="0" y="0"/>
                <a:ext cx="6927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Top Corners Snipped 21">
                <a:extLst>
                  <a:ext uri="{FF2B5EF4-FFF2-40B4-BE49-F238E27FC236}">
                    <a16:creationId xmlns:a16="http://schemas.microsoft.com/office/drawing/2014/main" id="{6AC534C6-FE93-87EE-79FC-92C09ED2CDD3}"/>
                  </a:ext>
                </a:extLst>
              </p:cNvPr>
              <p:cNvSpPr/>
              <p:nvPr/>
            </p:nvSpPr>
            <p:spPr>
              <a:xfrm rot="5400000">
                <a:off x="724951" y="1854869"/>
                <a:ext cx="692726" cy="771939"/>
              </a:xfrm>
              <a:prstGeom prst="snip2SameRect">
                <a:avLst>
                  <a:gd name="adj1" fmla="val 23016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hlinkClick r:id="rId7" action="ppaction://hlinksldjump"/>
              <a:extLst>
                <a:ext uri="{FF2B5EF4-FFF2-40B4-BE49-F238E27FC236}">
                  <a16:creationId xmlns:a16="http://schemas.microsoft.com/office/drawing/2014/main" id="{8A154006-8E4C-D8F8-F3B2-4AF966F87651}"/>
                </a:ext>
              </a:extLst>
            </p:cNvPr>
            <p:cNvSpPr txBox="1"/>
            <p:nvPr/>
          </p:nvSpPr>
          <p:spPr>
            <a:xfrm>
              <a:off x="667278" y="2055048"/>
              <a:ext cx="7719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KPI</a:t>
              </a:r>
              <a:r>
                <a:rPr lang="en-US" b="1" i="1" dirty="0">
                  <a:hlinkClick r:id="rId7" action="ppaction://hlinksldjump"/>
                </a:rPr>
                <a:t>_6</a:t>
              </a:r>
              <a:endParaRPr lang="en-US" b="1" i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35360A7-2111-344B-7328-0CA75BA507E0}"/>
              </a:ext>
            </a:extLst>
          </p:cNvPr>
          <p:cNvSpPr txBox="1"/>
          <p:nvPr/>
        </p:nvSpPr>
        <p:spPr>
          <a:xfrm>
            <a:off x="4816560" y="1542547"/>
            <a:ext cx="65905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i="1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64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7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025648-55F9-DEF3-E5A8-A7D7F6C1FCEB}"/>
              </a:ext>
            </a:extLst>
          </p:cNvPr>
          <p:cNvSpPr txBox="1"/>
          <p:nvPr/>
        </p:nvSpPr>
        <p:spPr>
          <a:xfrm>
            <a:off x="1752056" y="121710"/>
            <a:ext cx="868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+mj-lt"/>
              </a:rPr>
              <a:t>AVERAGE ATTRITION RATE FOR ALL DEPARTMENTS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10FEB-B402-E517-9026-5DE298560F07}"/>
              </a:ext>
            </a:extLst>
          </p:cNvPr>
          <p:cNvSpPr txBox="1"/>
          <p:nvPr/>
        </p:nvSpPr>
        <p:spPr>
          <a:xfrm>
            <a:off x="7481077" y="1276082"/>
            <a:ext cx="43784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 pie chart has been created based on the provided data that shows 6 departments with an attrition rate of "yes" and a total of </a:t>
            </a:r>
            <a:r>
              <a:rPr lang="en-US" b="1" dirty="0">
                <a:solidFill>
                  <a:schemeClr val="bg1"/>
                </a:solidFill>
              </a:rPr>
              <a:t>25,105</a:t>
            </a:r>
            <a:r>
              <a:rPr lang="en-US" b="1" dirty="0"/>
              <a:t> employees.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average attrition rate for these 6 departments is </a:t>
            </a:r>
            <a:r>
              <a:rPr lang="en-US" b="1" i="1" dirty="0">
                <a:solidFill>
                  <a:schemeClr val="bg1"/>
                </a:solidFill>
              </a:rPr>
              <a:t>4,184.17.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 minimum attrition rate among these 6 departments is </a:t>
            </a:r>
            <a:r>
              <a:rPr lang="en-US" b="1" i="1" dirty="0"/>
              <a:t>Hardware</a:t>
            </a:r>
            <a:r>
              <a:rPr lang="en-US" b="1" dirty="0"/>
              <a:t> with an attrition rate of </a:t>
            </a:r>
            <a:r>
              <a:rPr lang="en-US" b="1" i="1" dirty="0">
                <a:solidFill>
                  <a:schemeClr val="bg1"/>
                </a:solidFill>
              </a:rPr>
              <a:t>4,039 (16%).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maximum attrition rate among these 6 departments is </a:t>
            </a:r>
            <a:r>
              <a:rPr lang="en-US" b="1" i="1" dirty="0"/>
              <a:t>Research &amp; Development</a:t>
            </a:r>
            <a:r>
              <a:rPr lang="en-US" b="1" dirty="0"/>
              <a:t> with an attrition rate of </a:t>
            </a:r>
            <a:r>
              <a:rPr lang="en-US" b="1" i="1" dirty="0">
                <a:solidFill>
                  <a:schemeClr val="bg1"/>
                </a:solidFill>
              </a:rPr>
              <a:t>4,260 (17%).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D54B5-6ADE-05E5-EC83-E8683A3C3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2561" r="2978" b="2907"/>
          <a:stretch/>
        </p:blipFill>
        <p:spPr>
          <a:xfrm>
            <a:off x="177800" y="1276081"/>
            <a:ext cx="7049278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5A1D31-41E8-F24A-02E5-EC3EF6AB3560}"/>
              </a:ext>
            </a:extLst>
          </p:cNvPr>
          <p:cNvSpPr txBox="1"/>
          <p:nvPr/>
        </p:nvSpPr>
        <p:spPr>
          <a:xfrm>
            <a:off x="1510145" y="304590"/>
            <a:ext cx="8054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dirty="0">
                <a:latin typeface="+mj-lt"/>
              </a:rPr>
              <a:t>AVERAGE HOURLY RATE OF MALE RESEARCH SCIENTIST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CAE96A-EE8C-66B1-FA72-FE21B4C46AAE}"/>
              </a:ext>
            </a:extLst>
          </p:cNvPr>
          <p:cNvSpPr txBox="1"/>
          <p:nvPr/>
        </p:nvSpPr>
        <p:spPr>
          <a:xfrm>
            <a:off x="7781135" y="1846549"/>
            <a:ext cx="418034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data shows the sum of hourly rates for  job roles broken down by gender.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blue color represents </a:t>
            </a:r>
            <a:r>
              <a:rPr lang="en-US" b="1" i="1" dirty="0"/>
              <a:t>male Research Scientists,</a:t>
            </a:r>
            <a:r>
              <a:rPr lang="en-US" b="1" dirty="0"/>
              <a:t> with an average hourly rate of </a:t>
            </a:r>
            <a:r>
              <a:rPr lang="en-US" b="1" i="1" dirty="0">
                <a:solidFill>
                  <a:schemeClr val="bg1"/>
                </a:solidFill>
              </a:rPr>
              <a:t>114.45.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minimum and maximum hourly rates are </a:t>
            </a:r>
            <a:r>
              <a:rPr lang="en-US" b="1" dirty="0">
                <a:solidFill>
                  <a:schemeClr val="bg1"/>
                </a:solidFill>
              </a:rPr>
              <a:t> 113.89 </a:t>
            </a:r>
            <a:r>
              <a:rPr lang="en-US" b="1" dirty="0"/>
              <a:t>and </a:t>
            </a:r>
            <a:r>
              <a:rPr lang="en-US" b="1" dirty="0">
                <a:solidFill>
                  <a:schemeClr val="bg1"/>
                </a:solidFill>
              </a:rPr>
              <a:t>117.20</a:t>
            </a:r>
            <a:r>
              <a:rPr lang="en-US" b="1" dirty="0"/>
              <a:t>, 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02635-8ED1-B92D-5777-2331BFE18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27"/>
          <a:stretch/>
        </p:blipFill>
        <p:spPr>
          <a:xfrm>
            <a:off x="105828" y="1431235"/>
            <a:ext cx="7783151" cy="40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2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5BF3-589F-EB6F-30E9-3A39FD89E0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64111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2400" b="1" i="1" dirty="0">
                <a:latin typeface="+mj-lt"/>
              </a:rPr>
              <a:t>ATTRITION RATE VS MONTHLY INCOME STATS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4D9AE-5042-6A77-494C-B95CC2690B02}"/>
              </a:ext>
            </a:extLst>
          </p:cNvPr>
          <p:cNvSpPr txBox="1"/>
          <p:nvPr/>
        </p:nvSpPr>
        <p:spPr>
          <a:xfrm>
            <a:off x="7625047" y="1357746"/>
            <a:ext cx="41364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Human Resources department has the lowest monthly income of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25,795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/>
              <a:t>and the highest attrition rate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50.6%.</a:t>
            </a:r>
          </a:p>
          <a:p>
            <a:pPr algn="just"/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Manager job role has a higher monthly income compared to others, with an attrition rate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50.4%.</a:t>
            </a:r>
          </a:p>
          <a:p>
            <a:pPr algn="just"/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minimum and maximum monthly incomes are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1,001</a:t>
            </a:r>
            <a:r>
              <a:rPr lang="en-US" b="1" dirty="0"/>
              <a:t> and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50,999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64307-C629-7EB9-E9EC-609C12CF4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9" y="872837"/>
            <a:ext cx="7259063" cy="57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F1ED9-3E34-6A5A-42E7-D49D6668E3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78179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2400" b="1" i="1" dirty="0">
                <a:latin typeface="+mj-lt"/>
              </a:rPr>
              <a:t>AVERAGE WORKING YEARS FOR EACH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BCF5E-BC05-AAD8-5290-7EDC77D75192}"/>
              </a:ext>
            </a:extLst>
          </p:cNvPr>
          <p:cNvSpPr txBox="1"/>
          <p:nvPr/>
        </p:nvSpPr>
        <p:spPr>
          <a:xfrm>
            <a:off x="8019052" y="1536174"/>
            <a:ext cx="3630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These insights are based on the area chart created from the provided data.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average total working years across all employees is </a:t>
            </a:r>
            <a:r>
              <a:rPr lang="en-US" b="1" i="1" dirty="0"/>
              <a:t>20.50.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1" dirty="0"/>
              <a:t>Research &amp; Development </a:t>
            </a:r>
            <a:r>
              <a:rPr lang="en-US" b="1" dirty="0"/>
              <a:t>department has the minimum average of</a:t>
            </a:r>
            <a:r>
              <a:rPr lang="en-US" b="1" i="1" dirty="0"/>
              <a:t> 20.30 </a:t>
            </a:r>
            <a:r>
              <a:rPr lang="en-US" b="1" dirty="0"/>
              <a:t>total working years.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1" dirty="0"/>
              <a:t>Software</a:t>
            </a:r>
            <a:r>
              <a:rPr lang="en-US" b="1" dirty="0"/>
              <a:t> department has the maximum average of </a:t>
            </a:r>
            <a:r>
              <a:rPr lang="en-US" b="1" i="1" dirty="0"/>
              <a:t>20.65</a:t>
            </a:r>
            <a:r>
              <a:rPr lang="en-US" b="1" dirty="0"/>
              <a:t> total working years.</a:t>
            </a:r>
          </a:p>
          <a:p>
            <a:pPr algn="just"/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A517E-EF4C-E2D9-A2F2-0E2C2DAD2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3659"/>
          <a:stretch/>
        </p:blipFill>
        <p:spPr>
          <a:xfrm>
            <a:off x="379828" y="1443841"/>
            <a:ext cx="7315667" cy="4442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0EEC84-36A2-0C88-8CF6-9D7C45E70671}"/>
              </a:ext>
            </a:extLst>
          </p:cNvPr>
          <p:cNvSpPr txBox="1"/>
          <p:nvPr/>
        </p:nvSpPr>
        <p:spPr>
          <a:xfrm>
            <a:off x="8019052" y="1536173"/>
            <a:ext cx="3630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These insights are based on the area chart created from the provided data.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average total working years across all employees is </a:t>
            </a:r>
            <a:r>
              <a:rPr lang="en-US" b="1" i="1" dirty="0"/>
              <a:t>20.50.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1" dirty="0"/>
              <a:t>Research &amp; Development </a:t>
            </a:r>
            <a:r>
              <a:rPr lang="en-US" b="1" dirty="0"/>
              <a:t>department has the minimum average of</a:t>
            </a:r>
            <a:r>
              <a:rPr lang="en-US" b="1" i="1" dirty="0"/>
              <a:t> 20.30 </a:t>
            </a:r>
            <a:r>
              <a:rPr lang="en-US" b="1" dirty="0"/>
              <a:t>total working years.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1" dirty="0"/>
              <a:t>Software</a:t>
            </a:r>
            <a:r>
              <a:rPr lang="en-US" b="1" dirty="0"/>
              <a:t> department has the maximum average of </a:t>
            </a:r>
            <a:r>
              <a:rPr lang="en-US" b="1" i="1" dirty="0"/>
              <a:t>20.65</a:t>
            </a:r>
            <a:r>
              <a:rPr lang="en-US" b="1" dirty="0"/>
              <a:t> total working years.</a:t>
            </a:r>
          </a:p>
          <a:p>
            <a:pPr algn="just"/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89B52-F551-B059-D6B1-675AF646A7DA}"/>
              </a:ext>
            </a:extLst>
          </p:cNvPr>
          <p:cNvSpPr txBox="1"/>
          <p:nvPr/>
        </p:nvSpPr>
        <p:spPr>
          <a:xfrm>
            <a:off x="8019052" y="1536172"/>
            <a:ext cx="3630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These insights are based on the area chart created from the provided data.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average total working years across all employees is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20.50.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1" dirty="0"/>
              <a:t>Research &amp; Development </a:t>
            </a:r>
            <a:r>
              <a:rPr lang="en-US" b="1" dirty="0"/>
              <a:t>department has the minimum average of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20.30</a:t>
            </a:r>
            <a:r>
              <a:rPr lang="en-US" b="1" i="1" dirty="0"/>
              <a:t> </a:t>
            </a:r>
            <a:r>
              <a:rPr lang="en-US" b="1" dirty="0"/>
              <a:t>total working years.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i="1" dirty="0"/>
              <a:t>Software</a:t>
            </a:r>
            <a:r>
              <a:rPr lang="en-US" b="1" dirty="0"/>
              <a:t> department has the maximum average of 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20.65</a:t>
            </a:r>
            <a:r>
              <a:rPr lang="en-US" b="1" dirty="0"/>
              <a:t> total working years.</a:t>
            </a:r>
          </a:p>
          <a:p>
            <a:pPr algn="just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397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09F10-9D73-3B8E-7CF9-52ADC62BDC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37592" y="221909"/>
            <a:ext cx="851681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2400" b="1" i="1" dirty="0">
                <a:latin typeface="+mj-lt"/>
              </a:rPr>
              <a:t>JOB ROLE VS WORK LIFE BALANCE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0B2C2-93DE-626F-354B-0A9E6E8AF0DE}"/>
              </a:ext>
            </a:extLst>
          </p:cNvPr>
          <p:cNvSpPr txBox="1"/>
          <p:nvPr/>
        </p:nvSpPr>
        <p:spPr>
          <a:xfrm>
            <a:off x="8104908" y="1109339"/>
            <a:ext cx="380253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total employee count of 50,000 and an average of </a:t>
            </a:r>
            <a:r>
              <a:rPr lang="en-US" b="1" dirty="0">
                <a:solidFill>
                  <a:srgbClr val="0070C0"/>
                </a:solidFill>
              </a:rPr>
              <a:t>1,250</a:t>
            </a:r>
            <a:r>
              <a:rPr lang="en-US" b="1" dirty="0"/>
              <a:t> employees per category.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minimum employee count in a category is </a:t>
            </a:r>
            <a:r>
              <a:rPr lang="en-US" b="1" dirty="0">
                <a:solidFill>
                  <a:srgbClr val="0070C0"/>
                </a:solidFill>
              </a:rPr>
              <a:t>1,185</a:t>
            </a:r>
            <a:r>
              <a:rPr lang="en-US" b="1" dirty="0">
                <a:solidFill>
                  <a:schemeClr val="bg1"/>
                </a:solidFill>
              </a:rPr>
              <a:t>,</a:t>
            </a:r>
            <a:r>
              <a:rPr lang="en-US" b="1" dirty="0"/>
              <a:t> and the maximum is </a:t>
            </a:r>
            <a:r>
              <a:rPr lang="en-US" b="1" dirty="0">
                <a:solidFill>
                  <a:srgbClr val="0070C0"/>
                </a:solidFill>
              </a:rPr>
              <a:t>1,347.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Manufacturing Directors have the highest and lowest ratings for work-life balance, with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b="1" dirty="0"/>
              <a:t> ratings, respectively, based on their employee counts.</a:t>
            </a:r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majority of employees gave a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/>
              <a:t> rating for work-life balance, with a total employee count of </a:t>
            </a:r>
            <a:r>
              <a:rPr lang="en-US" b="1" dirty="0">
                <a:solidFill>
                  <a:srgbClr val="0070C0"/>
                </a:solidFill>
              </a:rPr>
              <a:t>12,684.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2" name="slide2" descr="Sheet 5">
            <a:extLst>
              <a:ext uri="{FF2B5EF4-FFF2-40B4-BE49-F238E27FC236}">
                <a16:creationId xmlns:a16="http://schemas.microsoft.com/office/drawing/2014/main" id="{BFB88052-CFB7-446D-929A-E08D7586F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9370" r="17072" b="10757"/>
          <a:stretch/>
        </p:blipFill>
        <p:spPr>
          <a:xfrm>
            <a:off x="1" y="1109339"/>
            <a:ext cx="810490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B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A3E2-F83C-E14E-517A-661E54FF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D4B58-7C20-F25D-257D-F6E7682CC5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65125"/>
            <a:ext cx="1051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sz="2400" b="1" i="1" dirty="0">
                <a:latin typeface="+mj-lt"/>
              </a:rPr>
              <a:t>ATTRITION RATE VS YEAR SINCE LAST PROMOTION 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B30BF-778E-1A27-DDAD-0E8B1A4BC72A}"/>
              </a:ext>
            </a:extLst>
          </p:cNvPr>
          <p:cNvSpPr txBox="1"/>
          <p:nvPr/>
        </p:nvSpPr>
        <p:spPr>
          <a:xfrm>
            <a:off x="7564582" y="1294984"/>
            <a:ext cx="44115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Attrition ranges from </a:t>
            </a:r>
            <a:r>
              <a:rPr lang="en-US" b="1" dirty="0">
                <a:solidFill>
                  <a:srgbClr val="C00000"/>
                </a:solidFill>
              </a:rPr>
              <a:t>10.07% </a:t>
            </a:r>
            <a:r>
              <a:rPr lang="en-US" b="1" dirty="0"/>
              <a:t>to </a:t>
            </a:r>
            <a:r>
              <a:rPr lang="en-US" b="1" dirty="0">
                <a:solidFill>
                  <a:srgbClr val="C00000"/>
                </a:solidFill>
              </a:rPr>
              <a:t>9.74%</a:t>
            </a:r>
            <a:r>
              <a:rPr lang="en-US" b="1" dirty="0"/>
              <a:t> across different job roles.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average promotion for employees is between </a:t>
            </a:r>
            <a:r>
              <a:rPr lang="en-US" b="1" dirty="0">
                <a:solidFill>
                  <a:srgbClr val="C00000"/>
                </a:solidFill>
              </a:rPr>
              <a:t>5.74 </a:t>
            </a:r>
            <a:r>
              <a:rPr lang="en-US" b="1" dirty="0"/>
              <a:t>to </a:t>
            </a:r>
            <a:r>
              <a:rPr lang="en-US" b="1" dirty="0">
                <a:solidFill>
                  <a:srgbClr val="C00000"/>
                </a:solidFill>
              </a:rPr>
              <a:t>6.00</a:t>
            </a:r>
            <a:r>
              <a:rPr lang="en-US" b="1" dirty="0"/>
              <a:t>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The Human Resource department has the highest attrition rate of </a:t>
            </a:r>
            <a:r>
              <a:rPr lang="en-US" b="1" dirty="0">
                <a:solidFill>
                  <a:srgbClr val="C00000"/>
                </a:solidFill>
              </a:rPr>
              <a:t>10.07%</a:t>
            </a:r>
            <a:r>
              <a:rPr lang="en-US" b="1" dirty="0"/>
              <a:t> with an average of </a:t>
            </a:r>
            <a:r>
              <a:rPr lang="en-US" b="1" dirty="0">
                <a:solidFill>
                  <a:srgbClr val="C00000"/>
                </a:solidFill>
              </a:rPr>
              <a:t>5.88</a:t>
            </a:r>
            <a:r>
              <a:rPr lang="en-US" b="1" dirty="0"/>
              <a:t> years since last promotion.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Research Scientists have the lowest attrition rate of </a:t>
            </a:r>
            <a:r>
              <a:rPr lang="en-US" b="1" dirty="0">
                <a:solidFill>
                  <a:srgbClr val="C00000"/>
                </a:solidFill>
              </a:rPr>
              <a:t>9.74%</a:t>
            </a:r>
            <a:r>
              <a:rPr lang="en-US" b="1" dirty="0"/>
              <a:t> with an average of </a:t>
            </a:r>
            <a:r>
              <a:rPr lang="en-US" b="1" dirty="0">
                <a:solidFill>
                  <a:srgbClr val="C00000"/>
                </a:solidFill>
              </a:rPr>
              <a:t>5.85</a:t>
            </a:r>
            <a:r>
              <a:rPr lang="en-US" b="1" dirty="0"/>
              <a:t> years since last promotion.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Manufacturing Directors have the highest average years since last promotion of </a:t>
            </a:r>
            <a:r>
              <a:rPr lang="en-US" b="1" dirty="0">
                <a:solidFill>
                  <a:srgbClr val="C00000"/>
                </a:solidFill>
              </a:rPr>
              <a:t>6.0</a:t>
            </a:r>
            <a:r>
              <a:rPr lang="en-US" b="1" dirty="0"/>
              <a:t> years and an attrition rate of </a:t>
            </a:r>
            <a:r>
              <a:rPr lang="en-US" b="1" dirty="0">
                <a:solidFill>
                  <a:srgbClr val="C00000"/>
                </a:solidFill>
              </a:rPr>
              <a:t>9.95%</a:t>
            </a:r>
            <a:r>
              <a:rPr lang="en-US" b="1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Developers have the lowest average years since last promotion of </a:t>
            </a:r>
            <a:r>
              <a:rPr lang="en-US" b="1" dirty="0">
                <a:solidFill>
                  <a:srgbClr val="C00000"/>
                </a:solidFill>
              </a:rPr>
              <a:t>5.74</a:t>
            </a:r>
            <a:r>
              <a:rPr lang="en-US" b="1" dirty="0"/>
              <a:t> years and an attrition rate of </a:t>
            </a:r>
            <a:r>
              <a:rPr lang="en-US" b="1" dirty="0">
                <a:solidFill>
                  <a:srgbClr val="C00000"/>
                </a:solidFill>
              </a:rPr>
              <a:t>10.03%</a:t>
            </a:r>
            <a:r>
              <a:rPr lang="en-US" b="1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37C72-2802-AB48-8068-F432F9FAE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9" y="789857"/>
            <a:ext cx="7027905" cy="54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</TotalTime>
  <Words>972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"HR Analytics"PROJECT-P117( AI Varient)</vt:lpstr>
      <vt:lpstr>Data Driven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CONCULSION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Teja Nikku</cp:lastModifiedBy>
  <cp:revision>90</cp:revision>
  <dcterms:created xsi:type="dcterms:W3CDTF">2022-01-08T11:53:28Z</dcterms:created>
  <dcterms:modified xsi:type="dcterms:W3CDTF">2023-05-15T06:12:50Z</dcterms:modified>
</cp:coreProperties>
</file>