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 id="214748365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9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3" d="100"/>
          <a:sy n="103" d="100"/>
        </p:scale>
        <p:origin x="874" y="58"/>
      </p:cViewPr>
      <p:guideLst>
        <p:guide orient="horz" pos="588"/>
        <p:guide pos="144"/>
        <p:guide orient="horz" pos="90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5"/>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3"/>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4"/>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p:cNvSpPr txBox="1"/>
          <p:nvPr/>
        </p:nvSpPr>
        <p:spPr>
          <a:xfrm>
            <a:off x="207099" y="4131990"/>
            <a:ext cx="1644951" cy="275590"/>
          </a:xfrm>
          <a:prstGeom prst="rect">
            <a:avLst/>
          </a:prstGeom>
          <a:noFill/>
        </p:spPr>
        <p:txBody>
          <a:bodyPr wrap="square" rtlCol="0" anchor="ctr">
            <a:spAutoFit/>
          </a:bodyPr>
          <a:lstStyle/>
          <a:p>
            <a:r>
              <a:rPr lang="en-IN" altLang="en-US" sz="1200" dirty="0">
                <a:solidFill>
                  <a:srgbClr val="161D23"/>
                </a:solidFill>
              </a:rPr>
              <a:t>Goli Nagateja</a:t>
            </a:r>
          </a:p>
        </p:txBody>
      </p:sp>
      <p:sp>
        <p:nvSpPr>
          <p:cNvPr id="26" name="TextBox 25"/>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p:cNvSpPr txBox="1"/>
          <p:nvPr/>
        </p:nvSpPr>
        <p:spPr>
          <a:xfrm>
            <a:off x="207010" y="4666298"/>
            <a:ext cx="2545715" cy="275590"/>
          </a:xfrm>
          <a:prstGeom prst="rect">
            <a:avLst/>
          </a:prstGeom>
          <a:noFill/>
        </p:spPr>
        <p:txBody>
          <a:bodyPr wrap="square" rtlCol="0" anchor="ctr">
            <a:spAutoFit/>
          </a:bodyPr>
          <a:lstStyle/>
          <a:p>
            <a:r>
              <a:rPr lang="en-IN" altLang="en-US" sz="1200" dirty="0">
                <a:solidFill>
                  <a:srgbClr val="161D23"/>
                </a:solidFill>
              </a:rPr>
              <a:t>STU67737d47d3ca21735621959</a:t>
            </a:r>
          </a:p>
        </p:txBody>
      </p:sp>
      <p:sp>
        <p:nvSpPr>
          <p:cNvPr id="28" name="TextBox 27"/>
          <p:cNvSpPr txBox="1"/>
          <p:nvPr/>
        </p:nvSpPr>
        <p:spPr>
          <a:xfrm>
            <a:off x="5468585" y="4625928"/>
            <a:ext cx="3006671" cy="275590"/>
          </a:xfrm>
          <a:prstGeom prst="rect">
            <a:avLst/>
          </a:prstGeom>
          <a:noFill/>
        </p:spPr>
        <p:txBody>
          <a:bodyPr wrap="square" rtlCol="0" anchor="ctr">
            <a:spAutoFit/>
          </a:bodyPr>
          <a:lstStyle/>
          <a:p>
            <a:r>
              <a:rPr lang="en-IN" altLang="en-US" sz="1200" dirty="0">
                <a:solidFill>
                  <a:srgbClr val="161D23"/>
                </a:solidFill>
              </a:rPr>
              <a:t>Chaitanya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53415" y="1167765"/>
            <a:ext cx="7772400"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652780" y="1167765"/>
            <a:ext cx="7773035" cy="569595"/>
          </a:xfrm>
          <a:prstGeom prst="rect">
            <a:avLst/>
          </a:prstGeom>
          <a:noFill/>
        </p:spPr>
        <p:txBody>
          <a:bodyPr wrap="square" rtlCol="0">
            <a:noAutofit/>
          </a:bodyPr>
          <a:lstStyle/>
          <a:p>
            <a:endParaRPr lang="en-US"/>
          </a:p>
        </p:txBody>
      </p:sp>
      <p:graphicFrame>
        <p:nvGraphicFramePr>
          <p:cNvPr id="4" name="Table 3"/>
          <p:cNvGraphicFramePr/>
          <p:nvPr/>
        </p:nvGraphicFramePr>
        <p:xfrm>
          <a:off x="640080" y="1152525"/>
          <a:ext cx="7863840" cy="556895"/>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556895">
                <a:tc>
                  <a:txBody>
                    <a:bodyPr/>
                    <a:lstStyle/>
                    <a:p>
                      <a:r>
                        <a:rPr lang="en-IN" altLang="en-US" sz="1100"/>
                        <a:t>    </a:t>
                      </a:r>
                      <a:r>
                        <a:rPr lang="en-US" altLang="zh-CN" sz="1100"/>
                        <a:t>Metric</a:t>
                      </a:r>
                    </a:p>
                  </a:txBody>
                  <a:tcPr marL="0" marR="0" marT="0" marB="0" anchor="ctr">
                    <a:lnL>
                      <a:noFill/>
                    </a:lnL>
                    <a:lnR>
                      <a:noFill/>
                    </a:lnR>
                    <a:lnT>
                      <a:noFill/>
                    </a:lnT>
                    <a:lnB>
                      <a:noFill/>
                    </a:lnB>
                    <a:noFill/>
                  </a:tcPr>
                </a:tc>
                <a:tc>
                  <a:txBody>
                    <a:bodyPr/>
                    <a:lstStyle/>
                    <a:p>
                      <a:r>
                        <a:rPr lang="en-US" altLang="zh-CN" sz="1100"/>
                        <a:t>Test Description</a:t>
                      </a:r>
                    </a:p>
                  </a:txBody>
                  <a:tcPr marL="0" marR="0" marT="0" marB="0" anchor="ctr">
                    <a:lnL>
                      <a:noFill/>
                    </a:lnL>
                    <a:lnR>
                      <a:noFill/>
                    </a:lnR>
                    <a:lnT>
                      <a:noFill/>
                    </a:lnT>
                    <a:lnB>
                      <a:noFill/>
                    </a:lnB>
                    <a:noFill/>
                  </a:tcPr>
                </a:tc>
                <a:tc>
                  <a:txBody>
                    <a:bodyPr/>
                    <a:lstStyle/>
                    <a:p>
                      <a:r>
                        <a:rPr lang="en-US" altLang="zh-CN" sz="1100"/>
                        <a:t>Expected Output</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7" name="Table 6"/>
          <p:cNvGraphicFramePr/>
          <p:nvPr/>
        </p:nvGraphicFramePr>
        <p:xfrm>
          <a:off x="640080" y="1661795"/>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Response Time</a:t>
                      </a:r>
                    </a:p>
                  </a:txBody>
                  <a:tcPr marL="0" marR="0" marT="0" marB="0" anchor="ctr">
                    <a:lnL>
                      <a:noFill/>
                    </a:lnL>
                    <a:lnR>
                      <a:noFill/>
                    </a:lnR>
                    <a:lnT>
                      <a:noFill/>
                    </a:lnT>
                    <a:lnB>
                      <a:noFill/>
                    </a:lnB>
                    <a:noFill/>
                  </a:tcPr>
                </a:tc>
                <a:tc>
                  <a:txBody>
                    <a:bodyPr/>
                    <a:lstStyle/>
                    <a:p>
                      <a:r>
                        <a:rPr lang="en-US" altLang="zh-CN" sz="1100"/>
                        <a:t>Time taken to load auction pages and place bids.</a:t>
                      </a:r>
                    </a:p>
                  </a:txBody>
                  <a:tcPr marL="0" marR="0" marT="0" marB="0" anchor="ctr">
                    <a:lnL>
                      <a:noFill/>
                    </a:lnL>
                    <a:lnR>
                      <a:noFill/>
                    </a:lnR>
                    <a:lnT>
                      <a:noFill/>
                    </a:lnT>
                    <a:lnB>
                      <a:noFill/>
                    </a:lnB>
                    <a:noFill/>
                  </a:tcPr>
                </a:tc>
                <a:tc>
                  <a:txBody>
                    <a:bodyPr/>
                    <a:lstStyle/>
                    <a:p>
                      <a:r>
                        <a:rPr lang="en-US" altLang="zh-CN" sz="1100"/>
                        <a:t>&lt; 2 seconds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8" name="Table 7"/>
          <p:cNvGraphicFramePr/>
          <p:nvPr/>
        </p:nvGraphicFramePr>
        <p:xfrm>
          <a:off x="640080" y="206883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Concurrent Users</a:t>
                      </a:r>
                    </a:p>
                  </a:txBody>
                  <a:tcPr marL="0" marR="0" marT="0" marB="0" anchor="ctr">
                    <a:lnL>
                      <a:noFill/>
                    </a:lnL>
                    <a:lnR>
                      <a:noFill/>
                    </a:lnR>
                    <a:lnT>
                      <a:noFill/>
                    </a:lnT>
                    <a:lnB>
                      <a:noFill/>
                    </a:lnB>
                    <a:noFill/>
                  </a:tcPr>
                </a:tc>
                <a:tc>
                  <a:txBody>
                    <a:bodyPr/>
                    <a:lstStyle/>
                    <a:p>
                      <a:r>
                        <a:rPr lang="en-US" altLang="zh-CN" sz="1100"/>
                        <a:t>Number of users the platform can handle simultaneously.</a:t>
                      </a:r>
                    </a:p>
                  </a:txBody>
                  <a:tcPr marL="0" marR="0" marT="0" marB="0" anchor="ctr">
                    <a:lnL>
                      <a:noFill/>
                    </a:lnL>
                    <a:lnR>
                      <a:noFill/>
                    </a:lnR>
                    <a:lnT>
                      <a:noFill/>
                    </a:lnT>
                    <a:lnB>
                      <a:noFill/>
                    </a:lnB>
                    <a:noFill/>
                  </a:tcPr>
                </a:tc>
                <a:tc>
                  <a:txBody>
                    <a:bodyPr/>
                    <a:lstStyle/>
                    <a:p>
                      <a:r>
                        <a:rPr lang="en-US" altLang="zh-CN" sz="1100"/>
                        <a:t>10,000+ users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9" name="Table 8"/>
          <p:cNvGraphicFramePr/>
          <p:nvPr/>
        </p:nvGraphicFramePr>
        <p:xfrm>
          <a:off x="640080" y="240411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Bid Processing Speed</a:t>
                      </a:r>
                      <a:r>
                        <a:rPr lang="en-IN" altLang="en-US" sz="1100"/>
                        <a:t> </a:t>
                      </a:r>
                    </a:p>
                  </a:txBody>
                  <a:tcPr marL="0" marR="0" marT="0" marB="0" anchor="ctr">
                    <a:lnL>
                      <a:noFill/>
                    </a:lnL>
                    <a:lnR>
                      <a:noFill/>
                    </a:lnR>
                    <a:lnT>
                      <a:noFill/>
                    </a:lnT>
                    <a:lnB>
                      <a:noFill/>
                    </a:lnB>
                    <a:noFill/>
                  </a:tcPr>
                </a:tc>
                <a:tc>
                  <a:txBody>
                    <a:bodyPr/>
                    <a:lstStyle/>
                    <a:p>
                      <a:r>
                        <a:rPr lang="en-US" altLang="zh-CN" sz="1100"/>
                        <a:t>Time taken to process a bid and update the auction.</a:t>
                      </a:r>
                    </a:p>
                  </a:txBody>
                  <a:tcPr marL="0" marR="0" marT="0" marB="0" anchor="ctr">
                    <a:lnL>
                      <a:noFill/>
                    </a:lnL>
                    <a:lnR>
                      <a:noFill/>
                    </a:lnR>
                    <a:lnT>
                      <a:noFill/>
                    </a:lnT>
                    <a:lnB>
                      <a:noFill/>
                    </a:lnB>
                    <a:noFill/>
                  </a:tcPr>
                </a:tc>
                <a:tc>
                  <a:txBody>
                    <a:bodyPr/>
                    <a:lstStyle/>
                    <a:p>
                      <a:r>
                        <a:rPr lang="en-US" altLang="zh-CN" sz="1100"/>
                        <a:t>&lt; 1 second</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0" name="Table 9"/>
          <p:cNvGraphicFramePr/>
          <p:nvPr/>
        </p:nvGraphicFramePr>
        <p:xfrm>
          <a:off x="640080" y="273939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Transaction Success Rate</a:t>
                      </a:r>
                    </a:p>
                  </a:txBody>
                  <a:tcPr marL="0" marR="0" marT="0" marB="0" anchor="ctr">
                    <a:lnL>
                      <a:noFill/>
                    </a:lnL>
                    <a:lnR>
                      <a:noFill/>
                    </a:lnR>
                    <a:lnT>
                      <a:noFill/>
                    </a:lnT>
                    <a:lnB>
                      <a:noFill/>
                    </a:lnB>
                    <a:noFill/>
                  </a:tcPr>
                </a:tc>
                <a:tc>
                  <a:txBody>
                    <a:bodyPr/>
                    <a:lstStyle/>
                    <a:p>
                      <a:r>
                        <a:rPr lang="en-US" altLang="zh-CN" sz="1100"/>
                        <a:t>Percentage of successful payment transactions.</a:t>
                      </a:r>
                    </a:p>
                  </a:txBody>
                  <a:tcPr marL="0" marR="0" marT="0" marB="0" anchor="ctr">
                    <a:lnL>
                      <a:noFill/>
                    </a:lnL>
                    <a:lnR>
                      <a:noFill/>
                    </a:lnR>
                    <a:lnT>
                      <a:noFill/>
                    </a:lnT>
                    <a:lnB>
                      <a:noFill/>
                    </a:lnB>
                    <a:noFill/>
                  </a:tcPr>
                </a:tc>
                <a:tc>
                  <a:txBody>
                    <a:bodyPr/>
                    <a:lstStyle/>
                    <a:p>
                      <a:r>
                        <a:rPr lang="en-US" altLang="zh-CN" sz="1100"/>
                        <a:t>&gt; 98%</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1" name="Table 10"/>
          <p:cNvGraphicFramePr/>
          <p:nvPr/>
        </p:nvGraphicFramePr>
        <p:xfrm>
          <a:off x="640080" y="307467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Real-time Updates</a:t>
                      </a:r>
                    </a:p>
                  </a:txBody>
                  <a:tcPr marL="0" marR="0" marT="0" marB="0" anchor="ctr">
                    <a:lnL>
                      <a:noFill/>
                    </a:lnL>
                    <a:lnR>
                      <a:noFill/>
                    </a:lnR>
                    <a:lnT>
                      <a:noFill/>
                    </a:lnT>
                    <a:lnB>
                      <a:noFill/>
                    </a:lnB>
                    <a:noFill/>
                  </a:tcPr>
                </a:tc>
                <a:tc>
                  <a:txBody>
                    <a:bodyPr/>
                    <a:lstStyle/>
                    <a:p>
                      <a:r>
                        <a:rPr lang="en-US" altLang="zh-CN" sz="1100"/>
                        <a:t>Delay in displaying new bids to all participants.</a:t>
                      </a:r>
                    </a:p>
                  </a:txBody>
                  <a:tcPr marL="0" marR="0" marT="0" marB="0" anchor="ctr">
                    <a:lnL>
                      <a:noFill/>
                    </a:lnL>
                    <a:lnR>
                      <a:noFill/>
                    </a:lnR>
                    <a:lnT>
                      <a:noFill/>
                    </a:lnT>
                    <a:lnB>
                      <a:noFill/>
                    </a:lnB>
                    <a:noFill/>
                  </a:tcPr>
                </a:tc>
                <a:tc>
                  <a:txBody>
                    <a:bodyPr/>
                    <a:lstStyle/>
                    <a:p>
                      <a:r>
                        <a:rPr lang="en-US" altLang="zh-CN" sz="1100"/>
                        <a:t>&lt; 500ms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2" name="Table 11"/>
          <p:cNvGraphicFramePr/>
          <p:nvPr/>
        </p:nvGraphicFramePr>
        <p:xfrm>
          <a:off x="640080" y="3409950"/>
          <a:ext cx="7863840" cy="16764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Server Uptime</a:t>
                      </a:r>
                    </a:p>
                  </a:txBody>
                  <a:tcPr marL="0" marR="0" marT="0" marB="0" anchor="ctr">
                    <a:lnL>
                      <a:noFill/>
                    </a:lnL>
                    <a:lnR>
                      <a:noFill/>
                    </a:lnR>
                    <a:lnT>
                      <a:noFill/>
                    </a:lnT>
                    <a:lnB>
                      <a:noFill/>
                    </a:lnB>
                    <a:noFill/>
                  </a:tcPr>
                </a:tc>
                <a:tc>
                  <a:txBody>
                    <a:bodyPr/>
                    <a:lstStyle/>
                    <a:p>
                      <a:r>
                        <a:rPr lang="en-US" altLang="zh-CN" sz="1100"/>
                        <a:t>Availability of the platform over a period.</a:t>
                      </a:r>
                    </a:p>
                  </a:txBody>
                  <a:tcPr marL="0" marR="0" marT="0" marB="0" anchor="ctr">
                    <a:lnL>
                      <a:noFill/>
                    </a:lnL>
                    <a:lnR>
                      <a:noFill/>
                    </a:lnR>
                    <a:lnT>
                      <a:noFill/>
                    </a:lnT>
                    <a:lnB>
                      <a:noFill/>
                    </a:lnB>
                    <a:noFill/>
                  </a:tcPr>
                </a:tc>
                <a:tc>
                  <a:txBody>
                    <a:bodyPr/>
                    <a:lstStyle/>
                    <a:p>
                      <a:r>
                        <a:rPr lang="en-US" altLang="zh-CN" sz="1100"/>
                        <a:t>99.9% uptime</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3" name="Text Box 12"/>
          <p:cNvSpPr txBox="1"/>
          <p:nvPr/>
        </p:nvSpPr>
        <p:spPr>
          <a:xfrm>
            <a:off x="640080" y="3592830"/>
            <a:ext cx="7771765" cy="1016000"/>
          </a:xfrm>
          <a:prstGeom prst="rect">
            <a:avLst/>
          </a:prstGeom>
          <a:noFill/>
        </p:spPr>
        <p:txBody>
          <a:bodyPr wrap="square" rtlCol="0">
            <a:noAutofit/>
          </a:bodyPr>
          <a:lstStyle/>
          <a:p>
            <a:r>
              <a:rPr lang="en-IN" altLang="en-US" b="1"/>
              <a:t>  </a:t>
            </a:r>
            <a:r>
              <a:rPr lang="en-US" altLang="en-US" b="1"/>
              <a:t>Performance Summary:</a:t>
            </a:r>
          </a:p>
          <a:p>
            <a:endParaRPr lang="en-US" altLang="en-US" sz="1100"/>
          </a:p>
          <a:p>
            <a:r>
              <a:rPr lang="en-IN" altLang="en-US" sz="1100"/>
              <a:t>   </a:t>
            </a:r>
            <a:r>
              <a:rPr lang="en-US" altLang="en-US" sz="1100"/>
              <a:t>Bid Processing Speed: ~500ms per bid</a:t>
            </a:r>
            <a:r>
              <a:rPr lang="en-IN" altLang="en-US" sz="1100"/>
              <a:t>                                    </a:t>
            </a:r>
            <a:r>
              <a:rPr lang="en-US" altLang="en-US" sz="1100">
                <a:sym typeface="+mn-ea"/>
              </a:rPr>
              <a:t>Transaction Success Rate: 98%+</a:t>
            </a:r>
            <a:endParaRPr lang="en-US" altLang="en-US" sz="1100"/>
          </a:p>
          <a:p>
            <a:endParaRPr lang="en-US" altLang="en-US" sz="1100"/>
          </a:p>
          <a:p>
            <a:r>
              <a:rPr lang="en-IN" altLang="en-US" sz="1100">
                <a:sym typeface="+mn-ea"/>
              </a:rPr>
              <a:t>   Concurrent Users Supported</a:t>
            </a:r>
            <a:r>
              <a:rPr lang="en-US" altLang="en-US" sz="1100">
                <a:sym typeface="+mn-ea"/>
              </a:rPr>
              <a:t>:</a:t>
            </a:r>
            <a:r>
              <a:rPr lang="en-IN" altLang="en-US" sz="1100">
                <a:sym typeface="+mn-ea"/>
              </a:rPr>
              <a:t>10000+                                        </a:t>
            </a:r>
            <a:r>
              <a:rPr lang="en-US" altLang="en-US" sz="1100">
                <a:sym typeface="+mn-ea"/>
              </a:rPr>
              <a:t>Server Uptime: 99.9%</a:t>
            </a:r>
            <a:endParaRPr lang="en-US" altLang="en-US" sz="1100"/>
          </a:p>
          <a:p>
            <a:endParaRPr lang="en-US" altLang="en-US" sz="1100"/>
          </a:p>
          <a:p>
            <a:endParaRPr lang="en-US" altLang="en-US" sz="1100"/>
          </a:p>
          <a:p>
            <a:endParaRPr lang="en-US" altLang="en-US" sz="1100"/>
          </a:p>
          <a:p>
            <a:endParaRPr lang="en-US" altLang="en-US" sz="1100"/>
          </a:p>
          <a:p>
            <a:endParaRPr lang="en-US" altLang="en-US" sz="1100"/>
          </a:p>
          <a:p>
            <a:endParaRPr lang="en-US" altLang="en-US"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495" y="1149763"/>
            <a:ext cx="4445003" cy="2677656"/>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provides a secure, transparent, and efficient digital marketplace for buyers and sellers. By integrating real-time bidding, automated auction management, and secure payment processing, the system enhances user experience and ensures fairness in transactions. The use of modern web technologies like React, Django/Node.js, and WebSockets enables smooth operation and scalability. With strong security measures such as authentication and fraud detection, the platform ensures safe and reliable auctions. </a:t>
            </a:r>
          </a:p>
        </p:txBody>
      </p:sp>
      <p:pic>
        <p:nvPicPr>
          <p:cNvPr id="2" name="Picture 1" descr="A pen and papers with check marks&#10;&#10;Description automatically generated"/>
          <p:cNvPicPr>
            <a:picLocks noChangeAspect="1"/>
          </p:cNvPicPr>
          <p:nvPr/>
        </p:nvPicPr>
        <p:blipFill rotWithShape="1">
          <a:blip r:embed="rId3"/>
          <a:srcRect t="17" r="7" b="14"/>
          <a:stretch>
            <a:fillRect/>
          </a:stretch>
        </p:blipFill>
        <p:spPr>
          <a:xfrm>
            <a:off x="4798082" y="1398625"/>
            <a:ext cx="4104015" cy="2893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3"/>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4"/>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p>
            <a:p>
              <a:pPr algn="ctr">
                <a:lnSpc>
                  <a:spcPts val="1995"/>
                </a:lnSpc>
                <a:spcBef>
                  <a:spcPct val="0"/>
                </a:spcBef>
              </a:pPr>
              <a:r>
                <a:rPr lang="en-IN" altLang="en-US" sz="1600" b="1" dirty="0">
                  <a:latin typeface="+mj-lt"/>
                  <a:cs typeface="Poppins"/>
                </a:rPr>
                <a:t>Online Auction Platform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Purpose: An online auction platform allows users to buy and sell items through a bidding process over the internet, making transactions more accessible and convenient.</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Key Features: It includes user registration, item listing, bidding system, secure payment options, and automated winner selection based on the highest bid.</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Benefits: Sellers reach a wider audience, buyers get competitive pricing, and the system ensures transparency and efficiency in transactions.</a:t>
                </a:r>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IN" altLang="en-US" sz="1400" dirty="0">
                    <a:solidFill>
                      <a:schemeClr val="tx1"/>
                    </a:solidFill>
                    <a:latin typeface="+mj-lt"/>
                    <a:cs typeface="Times New Roman" panose="02020603050405020304" pitchFamily="18" charset="0"/>
                  </a:rPr>
                  <a:t>Technology:The platform uses databases for storing user and product data, real-time updates for bids, and secure payment gateways to facilitate safe transactions.</a:t>
                </a: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495" y="1284891"/>
            <a:ext cx="5058525" cy="478980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Traditional auction systems are often limited by geographical constraints, time restrictions, and lack of transparency, making it difficult for buyers and sellers to participate effectively. An online auction platform aims to address these challenges by providing a digital marketplace where users can list, bid on, and purchase items in a fair, secure, and automated manner. The platform should ensure real-time bidding, fraud prevention, and seamless transaction processing to enhance user trust and engagement.</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3"/>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4"/>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805" y="1142014"/>
            <a:ext cx="5055021" cy="289179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is a web-based system designed to facilitate seamless and secure bidding for buyers and sellers. It provides a digital marketplace where users can list products, place bids in real-time, and complete transactions securely. The platform incorporates key features such as user authentication, auction management, automated bid updates, and secure payment integration. By leveraging modern web technologies like React, Django, and MySQL, it ensures an interactive and efficient auctioning experience. This project aims to eliminate geographical barriers, enhance transparency, and provide a fair bidding environment, making online auctions more accessible and reliable for users worldwide.</a:t>
            </a:r>
          </a:p>
        </p:txBody>
      </p:sp>
      <p:pic>
        <p:nvPicPr>
          <p:cNvPr id="5" name="Picture 4" descr="Person writing on whiteboard"/>
          <p:cNvPicPr>
            <a:picLocks noChangeAspect="1"/>
          </p:cNvPicPr>
          <p:nvPr/>
        </p:nvPicPr>
        <p:blipFill rotWithShape="1">
          <a:blip r:embed="rId3"/>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6996" y="1134562"/>
            <a:ext cx="8912926" cy="627761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To address the limitations of traditional auctions, we propose developing a web-based online auction platform that enables seamless, transparent, and secure bidding. The platform will provide a user-friendly interface where sellers can list items with descriptions, images, and starting bids, while buyers can participate in real-time auctions.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Key features include automated bidding updates, ensuring users receive instant notifications about bid changes and auction results. A secure authentication system will prevent unauthorized access, while fraud detection mechanisms will safeguard transactions. The platform will integrate payment gateways for smooth and reliable financial transactions. Additionally, auction timers and auto-closing mechanisms will regulate bidding periods, ensuring fairness.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By leveraging technologies such as React for frontend, Django/Node.js for backend, and MySQL/MongoDB for data management, the solution will offer high performance, scalability, and security. This proposed system will enhance accessibility, eliminate geographical barriers, and provide a fair and efficient digital auction experience.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562" y="1022261"/>
            <a:ext cx="7094492" cy="3816429"/>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b="1" dirty="0">
                <a:latin typeface="+mn-lt"/>
              </a:rPr>
              <a:t>Frontend</a:t>
            </a:r>
            <a:r>
              <a:rPr lang="en-US" altLang="en-US" dirty="0">
                <a:latin typeface="+mn-lt"/>
              </a:rPr>
              <a:t>: HTML, CSS, and JavaScript for structuring and styling the user interface.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Framework</a:t>
            </a:r>
            <a:r>
              <a:rPr lang="en-US" altLang="en-US" dirty="0">
                <a:latin typeface="+mn-lt"/>
              </a:rPr>
              <a:t>: React.js, Angular, or Vue.js for building </a:t>
            </a:r>
            <a:r>
              <a:rPr lang="en-IN" altLang="en-US" dirty="0">
                <a:latin typeface="+mn-lt"/>
              </a:rPr>
              <a:t>       </a:t>
            </a:r>
            <a:r>
              <a:rPr lang="en-US" altLang="en-US" dirty="0">
                <a:latin typeface="+mn-lt"/>
              </a:rPr>
              <a:t>a dynamic and interactive UI.</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Backend</a:t>
            </a:r>
            <a:r>
              <a:rPr lang="en-US" altLang="en-US" dirty="0">
                <a:latin typeface="+mn-lt"/>
              </a:rPr>
              <a:t>: Node.js with Express or Python with Django/Flask for handling business logic.</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Database</a:t>
            </a:r>
            <a:r>
              <a:rPr lang="en-US" altLang="en-US" dirty="0">
                <a:latin typeface="+mn-lt"/>
              </a:rPr>
              <a:t>: MySQL or PostgreSQL for relational data storage, MongoDB for NoSQL storage.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Authentication</a:t>
            </a:r>
            <a:r>
              <a:rPr lang="en-US" altLang="en-US" dirty="0">
                <a:latin typeface="+mn-lt"/>
              </a:rPr>
              <a:t>: JWT (JSON Web Token) or OAuth for secure user authentication.</a:t>
            </a: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36905" y="1243330"/>
            <a:ext cx="764603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700405" y="1243330"/>
            <a:ext cx="7581900" cy="4642485"/>
          </a:xfrm>
          <a:prstGeom prst="rect">
            <a:avLst/>
          </a:prstGeom>
          <a:noFill/>
        </p:spPr>
        <p:txBody>
          <a:bodyPr wrap="square" rtlCol="0">
            <a:noAutofit/>
          </a:bodyPr>
          <a:lstStyle/>
          <a:p>
            <a:r>
              <a:rPr lang="en-US" altLang="en-US" b="1" dirty="0"/>
              <a:t>1. System Modeling</a:t>
            </a:r>
            <a:endParaRPr lang="en-US" altLang="en-US" dirty="0"/>
          </a:p>
          <a:p>
            <a:r>
              <a:rPr lang="en-US" altLang="en-US" dirty="0"/>
              <a:t>The online auction platform is modeled using a three-tier architecture:</a:t>
            </a:r>
          </a:p>
          <a:p>
            <a:endParaRPr lang="en-US" altLang="en-US" dirty="0"/>
          </a:p>
          <a:p>
            <a:r>
              <a:rPr lang="en-US" altLang="en-US" b="1" dirty="0"/>
              <a:t>Presentation Layer</a:t>
            </a:r>
            <a:r>
              <a:rPr lang="en-US" altLang="en-US" dirty="0"/>
              <a:t> </a:t>
            </a:r>
            <a:r>
              <a:rPr lang="en-US" altLang="en-US" b="1" dirty="0"/>
              <a:t>(Frontend)</a:t>
            </a:r>
          </a:p>
          <a:p>
            <a:endParaRPr lang="en-US" altLang="en-US" dirty="0"/>
          </a:p>
          <a:p>
            <a:r>
              <a:rPr lang="en-US" altLang="en-US" dirty="0"/>
              <a:t>Developed using React.js/Angular/Vue.js for an interactive UI.</a:t>
            </a:r>
          </a:p>
          <a:p>
            <a:endParaRPr lang="en-US" altLang="en-US" dirty="0"/>
          </a:p>
          <a:p>
            <a:r>
              <a:rPr lang="en-US" altLang="en-US" dirty="0"/>
              <a:t>Displays auction items, bidding interface, and user authentication pages.</a:t>
            </a:r>
          </a:p>
          <a:p>
            <a:endParaRPr lang="en-US" altLang="en-US" dirty="0"/>
          </a:p>
          <a:p>
            <a:r>
              <a:rPr lang="en-US" altLang="en-US" b="1" dirty="0"/>
              <a:t>Business Logic Layer</a:t>
            </a:r>
            <a:r>
              <a:rPr lang="en-US" altLang="en-US" dirty="0"/>
              <a:t> </a:t>
            </a:r>
            <a:r>
              <a:rPr lang="en-US" altLang="en-US" b="1" dirty="0"/>
              <a:t>(Backend)</a:t>
            </a:r>
          </a:p>
          <a:p>
            <a:endParaRPr lang="en-US" altLang="en-US" dirty="0"/>
          </a:p>
          <a:p>
            <a:r>
              <a:rPr lang="en-US" altLang="en-US" dirty="0"/>
              <a:t>Implemented using Node.js with Express or Python with Django/Flask.</a:t>
            </a:r>
          </a:p>
          <a:p>
            <a:endParaRPr lang="en-US" altLang="en-US" dirty="0"/>
          </a:p>
          <a:p>
            <a:r>
              <a:rPr lang="en-US" altLang="en-US" dirty="0"/>
              <a:t>Manages user authentication, bid processing, and auction rules.</a:t>
            </a:r>
          </a:p>
          <a:p>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596900" y="1243330"/>
            <a:ext cx="770064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596900" y="1243330"/>
            <a:ext cx="7700010" cy="3483610"/>
          </a:xfrm>
          <a:prstGeom prst="rect">
            <a:avLst/>
          </a:prstGeom>
          <a:noFill/>
        </p:spPr>
        <p:txBody>
          <a:bodyPr wrap="square" rtlCol="0">
            <a:noAutofit/>
          </a:bodyPr>
          <a:lstStyle/>
          <a:p>
            <a:r>
              <a:rPr lang="en-US" altLang="en-US" b="1" dirty="0"/>
              <a:t>Data Layer</a:t>
            </a:r>
            <a:r>
              <a:rPr lang="en-US" altLang="en-US" dirty="0"/>
              <a:t> (Database)</a:t>
            </a:r>
          </a:p>
          <a:p>
            <a:r>
              <a:rPr lang="en-US" altLang="en-US" dirty="0"/>
              <a:t>Uses MySQL/PostgreSQL for structured data storage and MongoDB for flexibility.</a:t>
            </a:r>
          </a:p>
          <a:p>
            <a:endParaRPr lang="en-US" altLang="en-US" dirty="0"/>
          </a:p>
          <a:p>
            <a:r>
              <a:rPr lang="en-US" altLang="en-US" dirty="0"/>
              <a:t>Stores user details, auction items, bidding history, and transaction records.</a:t>
            </a:r>
          </a:p>
          <a:p>
            <a:endParaRPr lang="en-US" altLang="en-US" dirty="0"/>
          </a:p>
          <a:p>
            <a:r>
              <a:rPr lang="en-US" altLang="en-US" b="1" dirty="0"/>
              <a:t>2. Results and Expected Outcomes</a:t>
            </a:r>
          </a:p>
          <a:p>
            <a:r>
              <a:rPr lang="en-US" altLang="en-US" b="1" dirty="0"/>
              <a:t>Real-Time Bidding</a:t>
            </a:r>
            <a:r>
              <a:rPr lang="en-US" altLang="en-US" dirty="0"/>
              <a:t>: Users experience instant bid updates using WebSocket's/Firebase.</a:t>
            </a:r>
          </a:p>
          <a:p>
            <a:endParaRPr lang="en-US" altLang="en-US" dirty="0"/>
          </a:p>
          <a:p>
            <a:r>
              <a:rPr lang="en-US" altLang="en-US" b="1" dirty="0"/>
              <a:t>Secure Transactions</a:t>
            </a:r>
            <a:r>
              <a:rPr lang="en-US" altLang="en-US" dirty="0"/>
              <a:t>: Encrypted payments via PayPal, Stripe, or Razor pay ensure safety.</a:t>
            </a:r>
          </a:p>
          <a:p>
            <a:endParaRPr lang="en-US" altLang="en-US" dirty="0"/>
          </a:p>
          <a:p>
            <a:r>
              <a:rPr lang="en-US" altLang="en-US" b="1" dirty="0"/>
              <a:t>Fair Auction System</a:t>
            </a:r>
            <a:r>
              <a:rPr lang="en-US" altLang="en-US" dirty="0"/>
              <a:t>: Automated bidding rules prevent fraud and ensure transparency.</a:t>
            </a:r>
          </a:p>
          <a:p>
            <a:endParaRPr lang="en-US" altLang="en-US" dirty="0"/>
          </a:p>
          <a:p>
            <a:r>
              <a:rPr lang="en-US" altLang="en-US" b="1" dirty="0"/>
              <a:t>Scalability</a:t>
            </a:r>
            <a:r>
              <a:rPr lang="en-US" altLang="en-US" dirty="0"/>
              <a:t>: Hosting on AWS, Google Cloud, or Firebase supports multiple concurrent users.</a:t>
            </a:r>
          </a:p>
          <a:p>
            <a:endParaRPr lang="en-US" altLang="en-US" dirty="0"/>
          </a:p>
          <a:p>
            <a:r>
              <a:rPr lang="en-US" altLang="en-US" b="1" dirty="0"/>
              <a:t>User Engagement</a:t>
            </a:r>
            <a:r>
              <a:rPr lang="en-US" altLang="en-US" dirty="0"/>
              <a:t>: Notifications and real-time alerts keep users informed throughout the auction.</a:t>
            </a:r>
          </a:p>
          <a:p>
            <a:endParaRPr lang="en-US"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datastoreItem>
</file>

<file path=customXml/itemProps2.xml><?xml version="1.0" encoding="utf-8"?>
<ds:datastoreItem xmlns:ds="http://schemas.openxmlformats.org/officeDocument/2006/customXml" ds:itemID="{3706AB80-2608-47D7-8AC8-FA6BC8A9B27C}">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5</TotalTime>
  <Words>1051</Words>
  <Application>Microsoft Office PowerPoint</Application>
  <PresentationFormat>On-screen Show (16:9)</PresentationFormat>
  <Paragraphs>119</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Nagateja Reddy Goli</cp:lastModifiedBy>
  <cp:revision>58</cp:revision>
  <dcterms:created xsi:type="dcterms:W3CDTF">2025-04-02T12:59:30Z</dcterms:created>
  <dcterms:modified xsi:type="dcterms:W3CDTF">2025-04-03T04:38:54Z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FCDEB6635C5E4C59AA2C38B9C0E2806E_13</vt:lpwstr>
  </property>
  <property fmtid="{D5CDD505-2E9C-101B-9397-08002B2CF9AE}" pid="7" name="KSOProductBuildVer">
    <vt:lpwstr>1033-12.2.0.20326</vt:lpwstr>
  </property>
</Properties>
</file>